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70" r:id="rId1"/>
  </p:sldMasterIdLst>
  <p:notesMasterIdLst>
    <p:notesMasterId r:id="rId19"/>
  </p:notesMasterIdLst>
  <p:sldIdLst>
    <p:sldId id="328" r:id="rId2"/>
    <p:sldId id="419" r:id="rId3"/>
    <p:sldId id="421" r:id="rId4"/>
    <p:sldId id="420" r:id="rId5"/>
    <p:sldId id="422" r:id="rId6"/>
    <p:sldId id="423" r:id="rId7"/>
    <p:sldId id="424" r:id="rId8"/>
    <p:sldId id="425" r:id="rId9"/>
    <p:sldId id="426" r:id="rId10"/>
    <p:sldId id="430" r:id="rId11"/>
    <p:sldId id="429" r:id="rId12"/>
    <p:sldId id="428" r:id="rId13"/>
    <p:sldId id="427" r:id="rId14"/>
    <p:sldId id="431" r:id="rId15"/>
    <p:sldId id="432" r:id="rId16"/>
    <p:sldId id="433" r:id="rId17"/>
    <p:sldId id="434" r:id="rId18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F3F"/>
    <a:srgbClr val="FF0066"/>
    <a:srgbClr val="F3943B"/>
    <a:srgbClr val="F5A5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94476" autoAdjust="0"/>
  </p:normalViewPr>
  <p:slideViewPr>
    <p:cSldViewPr>
      <p:cViewPr varScale="1">
        <p:scale>
          <a:sx n="93" d="100"/>
          <a:sy n="93" d="100"/>
        </p:scale>
        <p:origin x="165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15244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57587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91821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consultantplus://offline/ref=E4D4EAE3E49ABE40259C0C1C4670CDC1E957051057A2B1CCFEE83193E9E0D3C9B6125B8B35A8E4E0C0BD38C174E6AE2CBFbBqCI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45332" y="-1107504"/>
            <a:ext cx="7597352" cy="4555087"/>
          </a:xfrm>
        </p:spPr>
        <p:txBody>
          <a:bodyPr>
            <a:noAutofit/>
          </a:bodyPr>
          <a:lstStyle/>
          <a:p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 smtClean="0"/>
              <a:t>практика </a:t>
            </a:r>
            <a:r>
              <a:rPr lang="ru-RU" sz="2400" b="1" dirty="0"/>
              <a:t>политики Свердловской области за 9 месяцев 2019 года</a:t>
            </a:r>
            <a:endParaRPr lang="ru-RU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03648" y="1508591"/>
            <a:ext cx="669674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400" b="1" dirty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Новое в  правоприменительной практике контрольно-надзорной деятельности Министерства социальной политики Свердловской области</a:t>
            </a:r>
            <a:endParaRPr lang="ru-RU" sz="24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algn="ctr"/>
            <a:r>
              <a:rPr lang="ru-RU" sz="24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сфере социального обслуживания граждан</a:t>
            </a:r>
            <a:endParaRPr lang="ru-RU" sz="2800" b="1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44326" y="4149080"/>
            <a:ext cx="775911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Начальник отдела обеспечения </a:t>
            </a:r>
          </a:p>
          <a:p>
            <a:pPr algn="r"/>
            <a:r>
              <a:rPr lang="ru-RU" sz="2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качества социальных услуг </a:t>
            </a:r>
          </a:p>
          <a:p>
            <a:pPr algn="r"/>
            <a:r>
              <a:rPr lang="ru-RU" sz="2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Министерства социальной политики</a:t>
            </a:r>
          </a:p>
          <a:p>
            <a:pPr algn="r"/>
            <a:r>
              <a:rPr lang="ru-RU" sz="2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Свердловской области</a:t>
            </a:r>
          </a:p>
          <a:p>
            <a:pPr algn="r"/>
            <a:r>
              <a:rPr lang="ru-RU" sz="2000" dirty="0" err="1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Шичкова</a:t>
            </a:r>
            <a:r>
              <a:rPr lang="ru-RU" sz="2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Мария Валентиновна</a:t>
            </a:r>
          </a:p>
        </p:txBody>
      </p:sp>
    </p:spTree>
    <p:extLst>
      <p:ext uri="{BB962C8B-B14F-4D97-AF65-F5344CB8AC3E}">
        <p14:creationId xmlns:p14="http://schemas.microsoft.com/office/powerpoint/2010/main" val="1454950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2"/>
          <p:cNvSpPr>
            <a:spLocks noGrp="1"/>
          </p:cNvSpPr>
          <p:nvPr>
            <p:ph idx="1"/>
          </p:nvPr>
        </p:nvSpPr>
        <p:spPr>
          <a:xfrm>
            <a:off x="323528" y="548680"/>
            <a:ext cx="8496944" cy="5832648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Федеральный закон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от 31 июля 2020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года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№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248-ФЗ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«О государственном контроле (надзоре) и муниципальном контроле в Российской Федерации» </a:t>
            </a:r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  <a:ea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постановление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Правительства Свердловской области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от 23.09.2021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№ 625-ПП «О региональном государственном контроле (надзоре) в сфере социального обслуживания граждан в Свердловской области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»</a:t>
            </a:r>
          </a:p>
          <a:p>
            <a:pPr marL="0" indent="0" algn="ctr">
              <a:buNone/>
            </a:pPr>
            <a:endParaRPr lang="ru-RU" sz="900" dirty="0">
              <a:solidFill>
                <a:schemeClr val="tx1"/>
              </a:solidFill>
              <a:latin typeface="Liberation Serif" panose="02020603050405020304" pitchFamily="18" charset="0"/>
              <a:ea typeface="Calibri" panose="020F0502020204030204" pitchFamily="34" charset="0"/>
            </a:endParaRPr>
          </a:p>
          <a:p>
            <a:pPr marL="0" indent="0" algn="ctr">
              <a:buNone/>
            </a:pPr>
            <a:endParaRPr lang="ru-RU" u="sng" dirty="0" smtClean="0">
              <a:solidFill>
                <a:schemeClr val="tx1"/>
              </a:solidFill>
              <a:latin typeface="Liberation Serif" panose="02020603050405020304" pitchFamily="18" charset="0"/>
              <a:ea typeface="Calibri" panose="020F0502020204030204" pitchFamily="34" charset="0"/>
            </a:endParaRPr>
          </a:p>
          <a:p>
            <a:pPr marL="0" indent="0" algn="ctr">
              <a:buNone/>
            </a:pPr>
            <a:endParaRPr lang="ru-RU" u="sng" dirty="0">
              <a:solidFill>
                <a:schemeClr val="tx1"/>
              </a:solidFill>
              <a:latin typeface="Liberation Serif" panose="02020603050405020304" pitchFamily="18" charset="0"/>
              <a:ea typeface="Calibri" panose="020F0502020204030204" pitchFamily="34" charset="0"/>
            </a:endParaRPr>
          </a:p>
          <a:p>
            <a:pPr marL="0" indent="0" algn="ctr">
              <a:buNone/>
            </a:pPr>
            <a:endParaRPr lang="ru-RU" dirty="0" smtClean="0">
              <a:solidFill>
                <a:srgbClr val="073E87"/>
              </a:solidFill>
              <a:latin typeface="Liberation Serif" panose="02020603050405020304" pitchFamily="18" charset="0"/>
            </a:endParaRPr>
          </a:p>
          <a:p>
            <a:pPr marL="0" indent="0" algn="ctr">
              <a:buNone/>
            </a:pPr>
            <a:endParaRPr lang="ru-RU" u="sng" dirty="0" smtClean="0">
              <a:solidFill>
                <a:schemeClr val="tx1"/>
              </a:solidFill>
              <a:latin typeface="Liberation Serif" panose="02020603050405020304" pitchFamily="18" charset="0"/>
              <a:ea typeface="Calibri" panose="020F0502020204030204" pitchFamily="34" charset="0"/>
            </a:endParaRPr>
          </a:p>
          <a:p>
            <a:pPr marL="0" indent="0" algn="ctr">
              <a:buNone/>
            </a:pPr>
            <a:endParaRPr lang="ru-RU" u="sng" dirty="0">
              <a:solidFill>
                <a:schemeClr val="tx1"/>
              </a:solidFill>
              <a:latin typeface="Liberation Serif" panose="02020603050405020304" pitchFamily="18" charset="0"/>
              <a:ea typeface="Calibri" panose="020F0502020204030204" pitchFamily="34" charset="0"/>
            </a:endParaRPr>
          </a:p>
          <a:p>
            <a:pPr marL="0" indent="0" algn="ctr">
              <a:buNone/>
            </a:pPr>
            <a:endParaRPr lang="ru-RU" u="sng" dirty="0" smtClean="0">
              <a:solidFill>
                <a:schemeClr val="tx1"/>
              </a:solidFill>
              <a:latin typeface="Liberation Serif" panose="02020603050405020304" pitchFamily="18" charset="0"/>
              <a:ea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ru-RU" sz="2600" u="sng" dirty="0" smtClean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Признаны утратившими силу:</a:t>
            </a:r>
          </a:p>
          <a:p>
            <a:pPr marL="0" indent="0" algn="ctr">
              <a:buNone/>
            </a:pPr>
            <a:r>
              <a:rPr lang="ru-RU" sz="26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постановление </a:t>
            </a:r>
            <a:r>
              <a:rPr lang="ru-RU" sz="2600" dirty="0">
                <a:solidFill>
                  <a:schemeClr val="tx1"/>
                </a:solidFill>
                <a:latin typeface="Liberation Serif" panose="02020603050405020304" pitchFamily="18" charset="0"/>
              </a:rPr>
              <a:t>Правительства Свердловской области от 22.12.2014 </a:t>
            </a:r>
            <a:r>
              <a:rPr lang="ru-RU" sz="26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№ 1180-ПП «Об </a:t>
            </a:r>
            <a:r>
              <a:rPr lang="ru-RU" sz="2600" dirty="0">
                <a:solidFill>
                  <a:schemeClr val="tx1"/>
                </a:solidFill>
                <a:latin typeface="Liberation Serif" panose="02020603050405020304" pitchFamily="18" charset="0"/>
              </a:rPr>
              <a:t>утверждении Порядка организации осуществления регионального государственного контроля (надзора) в сфере социального обслуживания в Свердловской </a:t>
            </a:r>
            <a:r>
              <a:rPr lang="ru-RU" sz="26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области»</a:t>
            </a:r>
          </a:p>
          <a:p>
            <a:pPr marL="0" indent="0" algn="ctr">
              <a:buNone/>
            </a:pPr>
            <a:endParaRPr lang="ru-RU" sz="2600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marL="0" indent="0" algn="ctr">
              <a:buNone/>
            </a:pPr>
            <a:r>
              <a:rPr lang="ru-RU" sz="26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приказ </a:t>
            </a:r>
            <a:r>
              <a:rPr lang="ru-RU" sz="2600" dirty="0">
                <a:solidFill>
                  <a:schemeClr val="tx1"/>
                </a:solidFill>
                <a:latin typeface="Liberation Serif" panose="02020603050405020304" pitchFamily="18" charset="0"/>
              </a:rPr>
              <a:t>Министерства социальной политики Свердловской области </a:t>
            </a:r>
            <a:r>
              <a:rPr lang="ru-RU" sz="26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от </a:t>
            </a:r>
            <a:r>
              <a:rPr lang="ru-RU" sz="2600" dirty="0">
                <a:solidFill>
                  <a:schemeClr val="tx1"/>
                </a:solidFill>
                <a:latin typeface="Liberation Serif" panose="02020603050405020304" pitchFamily="18" charset="0"/>
              </a:rPr>
              <a:t>25.02.2020 </a:t>
            </a:r>
            <a:r>
              <a:rPr lang="ru-RU" sz="26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№ 111 «Об </a:t>
            </a:r>
            <a:r>
              <a:rPr lang="ru-RU" sz="2600" dirty="0">
                <a:solidFill>
                  <a:schemeClr val="tx1"/>
                </a:solidFill>
                <a:latin typeface="Liberation Serif" panose="02020603050405020304" pitchFamily="18" charset="0"/>
              </a:rPr>
              <a:t>утверждении Административного регламента осуществления Министерством социальной политики Свердловской области регионального государственного контроля (надзора) в сфере социального обслуживания в Свердловской </a:t>
            </a:r>
            <a:r>
              <a:rPr lang="ru-RU" sz="26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области»</a:t>
            </a:r>
            <a:endParaRPr lang="ru-RU" sz="2600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marL="0" indent="0" algn="just">
              <a:buNone/>
            </a:pPr>
            <a:endParaRPr lang="ru-RU" sz="2600" dirty="0">
              <a:latin typeface="Liberation Serif" panose="02020603050405020304" pitchFamily="18" charset="0"/>
            </a:endParaRPr>
          </a:p>
          <a:p>
            <a:pPr marL="0" indent="0" algn="just">
              <a:buNone/>
            </a:pPr>
            <a:endParaRPr lang="ru-RU" dirty="0">
              <a:solidFill>
                <a:srgbClr val="0000FF"/>
              </a:solidFill>
              <a:latin typeface="Liberation Serif" panose="02020603050405020304" pitchFamily="18" charset="0"/>
              <a:hlinkClick r:id="rId2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6" name="Стрелка вниз 5"/>
          <p:cNvSpPr/>
          <p:nvPr/>
        </p:nvSpPr>
        <p:spPr>
          <a:xfrm>
            <a:off x="4329684" y="1268760"/>
            <a:ext cx="484632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>
            <a:off x="2267744" y="2060848"/>
            <a:ext cx="484632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6588224" y="2060848"/>
            <a:ext cx="484632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467544" y="2492896"/>
            <a:ext cx="324036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Liberation Serif" panose="02020603050405020304" pitchFamily="18" charset="0"/>
              </a:rPr>
              <a:t>Положение о региональном </a:t>
            </a:r>
          </a:p>
          <a:p>
            <a:pPr algn="ctr"/>
            <a:r>
              <a:rPr lang="ru-RU" sz="2000" dirty="0">
                <a:solidFill>
                  <a:schemeClr val="tx1"/>
                </a:solidFill>
                <a:latin typeface="Liberation Serif" panose="02020603050405020304" pitchFamily="18" charset="0"/>
              </a:rPr>
              <a:t>государственном контроле (надзоре)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851920" y="2492896"/>
            <a:ext cx="5112568" cy="108012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Bef>
                <a:spcPct val="20000"/>
              </a:spcBef>
              <a:buClr>
                <a:srgbClr val="31B6FD"/>
              </a:buClr>
              <a:buSzPct val="100000"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Перечень индикаторов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риска нарушения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обязательных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требований при осуществлении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регионального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государственного контроля (надзора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)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3810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idx="1"/>
          </p:nvPr>
        </p:nvSpPr>
        <p:spPr>
          <a:xfrm>
            <a:off x="323528" y="692696"/>
            <a:ext cx="8712968" cy="5832649"/>
          </a:xfrm>
        </p:spPr>
        <p:txBody>
          <a:bodyPr>
            <a:normAutofit fontScale="55000" lnSpcReduction="20000"/>
          </a:bodyPr>
          <a:lstStyle/>
          <a:p>
            <a:pPr marL="0" indent="0" algn="ctr">
              <a:buNone/>
            </a:pPr>
            <a:r>
              <a:rPr lang="ru-RU" sz="3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Предмет </a:t>
            </a:r>
            <a:r>
              <a:rPr lang="ru-RU" sz="36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регионального государственного контроля (надзора</a:t>
            </a:r>
            <a:r>
              <a:rPr lang="ru-RU" sz="3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)</a:t>
            </a:r>
          </a:p>
          <a:p>
            <a:pPr marL="0" indent="0" algn="ctr">
              <a:buNone/>
            </a:pPr>
            <a:endParaRPr lang="ru-RU" sz="3600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marL="0" indent="0" algn="ctr">
              <a:buNone/>
            </a:pPr>
            <a:endParaRPr lang="ru-RU" sz="2600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marL="0" indent="0" algn="ctr">
              <a:buNone/>
            </a:pPr>
            <a:r>
              <a:rPr lang="ru-RU" sz="32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соблюдение </a:t>
            </a:r>
            <a:r>
              <a:rPr lang="ru-RU" sz="3200" dirty="0">
                <a:solidFill>
                  <a:schemeClr val="tx1"/>
                </a:solidFill>
                <a:latin typeface="Liberation Serif" panose="02020603050405020304" pitchFamily="18" charset="0"/>
              </a:rPr>
              <a:t>поставщиками социальных услуг из числа негосударственных (коммерческих и некоммерческих) организаций социального обслуживания граждан и индивидуальных предпринимателей, осуществляющих социальное обслуживание граждан, требований </a:t>
            </a:r>
            <a:r>
              <a:rPr lang="ru-RU" sz="32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Федерального закона </a:t>
            </a:r>
            <a:r>
              <a:rPr lang="ru-RU" sz="3200" dirty="0" smtClean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от </a:t>
            </a:r>
            <a:r>
              <a:rPr lang="ru-RU" sz="3200" dirty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28 декабря 2013 года № 442-ФЗ «Об основах социального обслуживания граждан в Российской Федерации», других федеральных законов и иных нормативных правовых актов Российской Федерации, </a:t>
            </a:r>
            <a:r>
              <a:rPr lang="ru-RU" sz="3200" dirty="0" smtClean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Закона </a:t>
            </a:r>
            <a:r>
              <a:rPr lang="ru-RU" sz="3200" dirty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Свердловской области от 3 декабря 2014 года № 108-ОЗ «О социальном обслуживании граждан в Свердловской области», а также законов и иных нормативных правовых актов Свердловской области, регулирующих правоотношения в сфере социального обслуживания граждан (далее – обязательные требования</a:t>
            </a:r>
            <a:r>
              <a:rPr lang="ru-RU" sz="3200" dirty="0" smtClean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)</a:t>
            </a:r>
          </a:p>
          <a:p>
            <a:pPr marL="0" indent="0" algn="ctr">
              <a:buNone/>
            </a:pPr>
            <a:endParaRPr lang="ru-RU" sz="1500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marL="0" indent="0" algn="ctr">
              <a:buNone/>
            </a:pPr>
            <a:r>
              <a:rPr lang="ru-RU" sz="32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Посредством </a:t>
            </a:r>
            <a:r>
              <a:rPr lang="ru-RU" sz="3200" dirty="0">
                <a:solidFill>
                  <a:schemeClr val="tx1"/>
                </a:solidFill>
                <a:latin typeface="Liberation Serif" panose="02020603050405020304" pitchFamily="18" charset="0"/>
              </a:rPr>
              <a:t>осуществления регионального государственного контроля (надзора) обеспечивается </a:t>
            </a:r>
            <a:r>
              <a:rPr lang="ru-RU" sz="32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оценка соблюдения требований </a:t>
            </a:r>
            <a:r>
              <a:rPr lang="ru-RU" sz="32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Федерального закона от 24 ноября 1995 года № 181-ФЗ «О социальной защите инвалидов в Российской Федерации», </a:t>
            </a:r>
            <a:r>
              <a:rPr lang="ru-RU" sz="32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других федеральных законов и иных нормативных правовых актов Российской Федерации, законов и иных нормативных правовых актов Свердловской области, изданных в целях обеспечения доступности для инвалидов объектов социальной, инженерной и транспортной инфраструктур и предоставляемых услуг, а также оказания им при этом необходимой помощи</a:t>
            </a:r>
          </a:p>
          <a:p>
            <a:pPr marL="0" indent="0" algn="just">
              <a:buNone/>
            </a:pPr>
            <a:endParaRPr lang="ru-RU" sz="3200" dirty="0">
              <a:latin typeface="Liberation Serif" panose="02020603050405020304" pitchFamily="18" charset="0"/>
            </a:endParaRPr>
          </a:p>
          <a:p>
            <a:pPr marL="0" indent="0" algn="just">
              <a:buNone/>
            </a:pPr>
            <a:r>
              <a:rPr lang="ru-RU" sz="3200" dirty="0" smtClean="0">
                <a:latin typeface="Liberation Serif" panose="02020603050405020304" pitchFamily="18" charset="0"/>
              </a:rPr>
              <a:t> </a:t>
            </a:r>
            <a:endParaRPr lang="ru-RU" sz="3200" dirty="0">
              <a:latin typeface="Liberation Serif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5" name="Стрелка вниз 4"/>
          <p:cNvSpPr/>
          <p:nvPr/>
        </p:nvSpPr>
        <p:spPr>
          <a:xfrm>
            <a:off x="4283968" y="1052736"/>
            <a:ext cx="484632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1615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98714" y="476672"/>
            <a:ext cx="8424936" cy="6048673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Контролируемые лица</a:t>
            </a:r>
          </a:p>
          <a:p>
            <a:pPr marL="0" indent="0" algn="ctr">
              <a:spcBef>
                <a:spcPts val="0"/>
              </a:spcBef>
              <a:buNone/>
            </a:pPr>
            <a:endParaRPr lang="ru-RU" b="1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b="1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b="1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b="1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b="1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b="1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22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Объекты </a:t>
            </a:r>
            <a:r>
              <a:rPr lang="ru-RU" sz="22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регионального государственного контроля (надзора</a:t>
            </a:r>
            <a:r>
              <a:rPr lang="ru-RU" sz="22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)</a:t>
            </a:r>
          </a:p>
          <a:p>
            <a:pPr marL="0" indent="0" algn="ctr">
              <a:spcBef>
                <a:spcPts val="0"/>
              </a:spcBef>
              <a:buNone/>
            </a:pPr>
            <a:endParaRPr lang="ru-RU" b="1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b="1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b="1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1195358"/>
            <a:ext cx="4248472" cy="187360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поставщики </a:t>
            </a:r>
            <a:r>
              <a:rPr lang="ru-RU" sz="17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социальных услуг из числа негосударственных (коммерческих и некоммерческих) организаций социального обслуживания граждан, осуществляющих социальное обслуживание граждан на территории </a:t>
            </a:r>
            <a:r>
              <a:rPr lang="ru-RU" sz="17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Свердловской </a:t>
            </a:r>
            <a:r>
              <a:rPr lang="ru-RU" sz="17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области</a:t>
            </a:r>
            <a:endParaRPr lang="ru-RU" sz="17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004048" y="1195359"/>
            <a:ext cx="3672408" cy="18736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поставщики социальных услуг из числа индивидуальных предпринимателей, осуществляющих социальное обслуживание граждан на территории Свердловской области</a:t>
            </a:r>
            <a:endParaRPr lang="ru-RU" b="1" dirty="0"/>
          </a:p>
        </p:txBody>
      </p:sp>
      <p:sp>
        <p:nvSpPr>
          <p:cNvPr id="13" name="Выгнутая влево стрелка 12"/>
          <p:cNvSpPr/>
          <p:nvPr/>
        </p:nvSpPr>
        <p:spPr>
          <a:xfrm>
            <a:off x="2123728" y="662926"/>
            <a:ext cx="731520" cy="430654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Выгнутая вправо стрелка 13"/>
          <p:cNvSpPr/>
          <p:nvPr/>
        </p:nvSpPr>
        <p:spPr>
          <a:xfrm>
            <a:off x="6300192" y="622082"/>
            <a:ext cx="731520" cy="471498"/>
          </a:xfrm>
          <a:prstGeom prst="curvedLef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35158" y="4006525"/>
            <a:ext cx="396044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деятельность, действия (бездействие) контролируемых лиц, в рамках которых должны соблюдаться обязательные требования</a:t>
            </a:r>
            <a:endParaRPr lang="ru-RU" sz="16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195736" y="5398369"/>
            <a:ext cx="5040560" cy="91095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здания, помещения, которыми контролируемые лица владеют и (или) пользуются при осуществлении социального обслуживания</a:t>
            </a:r>
          </a:p>
          <a:p>
            <a:pPr algn="ctr"/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932041" y="4005064"/>
            <a:ext cx="3807214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результаты деятельности контролируемых лиц, в том числе услуги, к которым предъявляются обязательные </a:t>
            </a:r>
            <a:r>
              <a:rPr lang="ru-RU" sz="1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требования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4281729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124744"/>
            <a:ext cx="8892479" cy="5400601"/>
          </a:xfrm>
        </p:spPr>
        <p:txBody>
          <a:bodyPr>
            <a:normAutofit fontScale="92500" lnSpcReduction="10000"/>
          </a:bodyPr>
          <a:lstStyle/>
          <a:p>
            <a:pPr marL="21600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latin typeface="Liberation Serif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Объекты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регионального государственного контроля (надзора)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могут быть отнесены к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одной из следующих </a:t>
            </a:r>
            <a:r>
              <a:rPr lang="ru-RU" b="1" dirty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категорий риска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1600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1) высокий риск</a:t>
            </a:r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1600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 средний риск</a:t>
            </a:r>
            <a:endParaRPr lang="ru-RU" sz="1800" dirty="0" smtClean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1600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низкий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риск</a:t>
            </a:r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16000" indent="0" algn="ctr">
              <a:spcBef>
                <a:spcPts val="0"/>
              </a:spcBef>
              <a:spcAft>
                <a:spcPts val="0"/>
              </a:spcAft>
              <a:buNone/>
            </a:pPr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1600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Критерии </a:t>
            </a:r>
            <a:r>
              <a:rPr lang="ru-RU" b="1" dirty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отнесения объектов регионального государственного контроля (надзора</a:t>
            </a:r>
            <a:r>
              <a:rPr lang="ru-RU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):</a:t>
            </a:r>
            <a:endParaRPr lang="ru-RU" sz="1800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1600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наличие выявленных в ходе последних плановых контрольных (надзорных) мероприятий нарушений обязательных требований;</a:t>
            </a:r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16000" indent="0">
              <a:spcBef>
                <a:spcPts val="0"/>
              </a:spcBef>
              <a:spcAft>
                <a:spcPts val="0"/>
              </a:spcAft>
              <a:buNone/>
            </a:pPr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1600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предоставление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контролируемым лицом социальных услуг в стационарной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форме</a:t>
            </a:r>
          </a:p>
          <a:p>
            <a:pPr marL="216000" indent="0">
              <a:spcBef>
                <a:spcPts val="0"/>
              </a:spcBef>
              <a:spcAft>
                <a:spcPts val="0"/>
              </a:spcAft>
              <a:buNone/>
            </a:pPr>
            <a:endParaRPr lang="ru-RU" sz="1800" dirty="0">
              <a:solidFill>
                <a:schemeClr val="tx1"/>
              </a:solidFill>
              <a:latin typeface="Liberation Serif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1600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900" b="1" dirty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Перечень объектов контроля</a:t>
            </a:r>
            <a:r>
              <a:rPr lang="ru-RU" sz="1900" dirty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, учитываемых в рамках формирования ежегодного плана контрольных (надзорных) мероприятий при осуществлении регионального государственного контроля (надзора</a:t>
            </a:r>
            <a:r>
              <a:rPr lang="ru-RU" sz="1900" dirty="0" smtClean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), </a:t>
            </a:r>
            <a:r>
              <a:rPr lang="ru-RU" sz="19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утвержден приказом </a:t>
            </a:r>
            <a:r>
              <a:rPr lang="ru-RU" sz="1900" b="1" dirty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Министерства социальной политики Свердловской области от 04.10.2021 № </a:t>
            </a:r>
            <a:r>
              <a:rPr lang="ru-RU" sz="19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466</a:t>
            </a:r>
            <a:endParaRPr lang="ru-RU" sz="1900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49287" y="548680"/>
            <a:ext cx="8496944" cy="50405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Liberation Serif" panose="02020603050405020304" pitchFamily="18" charset="0"/>
                <a:ea typeface="Calibri" panose="020F0502020204030204" pitchFamily="34" charset="0"/>
              </a:rPr>
              <a:t>Риск-ориентированный </a:t>
            </a:r>
            <a:r>
              <a:rPr lang="ru-RU" dirty="0">
                <a:latin typeface="Liberation Serif" panose="02020603050405020304" pitchFamily="18" charset="0"/>
                <a:ea typeface="Calibri" panose="020F0502020204030204" pitchFamily="34" charset="0"/>
              </a:rPr>
              <a:t>подход</a:t>
            </a:r>
            <a:endParaRPr lang="ru-RU" dirty="0"/>
          </a:p>
        </p:txBody>
      </p:sp>
      <p:sp>
        <p:nvSpPr>
          <p:cNvPr id="4" name="Стрелка вниз 3"/>
          <p:cNvSpPr/>
          <p:nvPr/>
        </p:nvSpPr>
        <p:spPr>
          <a:xfrm>
            <a:off x="4355976" y="4941168"/>
            <a:ext cx="484632" cy="360040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91215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976050"/>
              </p:ext>
            </p:extLst>
          </p:nvPr>
        </p:nvGraphicFramePr>
        <p:xfrm>
          <a:off x="467544" y="620688"/>
          <a:ext cx="8424937" cy="5510941"/>
        </p:xfrm>
        <a:graphic>
          <a:graphicData uri="http://schemas.openxmlformats.org/drawingml/2006/table">
            <a:tbl>
              <a:tblPr firstRow="1" firstCol="1" bandRow="1"/>
              <a:tblGrid>
                <a:gridCol w="11057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525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24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8417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16024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Категория риска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606" marR="446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Критерии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606" marR="446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Проводимые плановые контрольные </a:t>
                      </a:r>
                      <a:r>
                        <a:rPr lang="ru-RU" sz="1600" b="1" dirty="0" smtClean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(надзорные) </a:t>
                      </a:r>
                      <a:r>
                        <a:rPr lang="ru-RU" sz="1600" b="1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мероприятия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606" marR="446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401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Перечень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606" marR="446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Периодичность проведения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606" marR="446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34422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Высокий риск 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606" marR="446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ходе последнего планового контрольного (надзорного) мероприятия </a:t>
                      </a:r>
                      <a:r>
                        <a:rPr lang="ru-RU" sz="1600" b="1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выявлены нарушения </a:t>
                      </a:r>
                      <a:r>
                        <a:rPr lang="ru-RU" sz="1600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соблюдения обязательных требований</a:t>
                      </a:r>
                      <a:r>
                        <a:rPr lang="ru-RU" sz="1600" dirty="0" smtClean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;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контролируемое лицо </a:t>
                      </a:r>
                      <a:r>
                        <a:rPr lang="ru-RU" sz="1600" b="1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предоставляет </a:t>
                      </a:r>
                      <a:r>
                        <a:rPr lang="ru-RU" sz="1600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социальные </a:t>
                      </a:r>
                      <a:r>
                        <a:rPr lang="ru-RU" sz="1600" b="1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услуги в стационарной </a:t>
                      </a:r>
                      <a:r>
                        <a:rPr lang="ru-RU" sz="1600" b="1" dirty="0" smtClean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форме</a:t>
                      </a:r>
                      <a:r>
                        <a:rPr lang="ru-RU" sz="1600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606" marR="446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инспекционный визит, 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или документарная проверка, 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или выездная проверка 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606" marR="446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один раз </a:t>
                      </a:r>
                      <a:endParaRPr lang="ru-RU" sz="1600" dirty="0" smtClean="0">
                        <a:effectLst/>
                        <a:latin typeface="Liberation Serif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</a:t>
                      </a:r>
                      <a:r>
                        <a:rPr lang="ru-RU" sz="1600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 года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606" marR="446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38352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Средний риск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606" marR="446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ходе последнего планового </a:t>
                      </a:r>
                      <a:r>
                        <a:rPr lang="ru-RU" sz="1600" i="0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контрольного (надзорного) мероприятия не выявлены нарушения соблюдения обязательных требований</a:t>
                      </a:r>
                      <a:r>
                        <a:rPr lang="ru-RU" sz="1600" dirty="0" smtClean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;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контролируемое лицо </a:t>
                      </a:r>
                      <a:r>
                        <a:rPr lang="ru-RU" sz="1600" b="1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предоставляет </a:t>
                      </a:r>
                      <a:r>
                        <a:rPr lang="ru-RU" sz="1600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социальные </a:t>
                      </a:r>
                      <a:r>
                        <a:rPr lang="ru-RU" sz="1600" b="1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услуги в стационарной форме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606" marR="446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инспекционный визит, 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или документарная проверка, 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или выездная проверка 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606" marR="446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один раз </a:t>
                      </a:r>
                      <a:endParaRPr lang="ru-RU" sz="1600" dirty="0" smtClean="0">
                        <a:effectLst/>
                        <a:latin typeface="Liberation Serif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</a:t>
                      </a:r>
                      <a:r>
                        <a:rPr lang="ru-RU" sz="1600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года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606" marR="446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349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Низкий </a:t>
                      </a:r>
                      <a:endParaRPr lang="ru-RU" sz="1600" dirty="0" smtClean="0">
                        <a:effectLst/>
                        <a:latin typeface="Liberation Serif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риск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606" marR="446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Социальные </a:t>
                      </a:r>
                      <a:r>
                        <a:rPr lang="ru-RU" sz="1600" b="1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услуги в стационарной форме не предоставляются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606" marR="446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плановые контрольные (надзорные) мероприятия не проводятся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606" marR="446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937456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14361" y="980728"/>
            <a:ext cx="8568951" cy="547260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1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Учитываются при принятии </a:t>
            </a:r>
            <a:r>
              <a:rPr lang="ru-RU" sz="16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решения о проведении и выборе вида внепланового контрольного (надзорного) мероприятия </a:t>
            </a:r>
            <a:endParaRPr lang="ru-RU" sz="1600" b="1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1)</a:t>
            </a:r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 </a:t>
            </a:r>
            <a:r>
              <a:rPr lang="ru-RU" sz="1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наличие </a:t>
            </a:r>
            <a:r>
              <a:rPr lang="ru-RU" sz="16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обращений </a:t>
            </a:r>
            <a:r>
              <a:rPr lang="ru-RU" sz="1600" dirty="0">
                <a:solidFill>
                  <a:schemeClr val="tx1"/>
                </a:solidFill>
                <a:latin typeface="Liberation Serif" panose="02020603050405020304" pitchFamily="18" charset="0"/>
              </a:rPr>
              <a:t>от получателей социальных услуг, а также граждан и организаций о нарушении обязательных требований;</a:t>
            </a:r>
          </a:p>
          <a:p>
            <a:pPr marL="0" indent="0" algn="just">
              <a:buNone/>
            </a:pPr>
            <a:r>
              <a:rPr lang="ru-RU" sz="1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2) наличие </a:t>
            </a:r>
            <a:r>
              <a:rPr lang="ru-RU" sz="16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информации о начале предоставления</a:t>
            </a:r>
            <a:r>
              <a:rPr lang="ru-RU" sz="1600" dirty="0">
                <a:solidFill>
                  <a:schemeClr val="tx1"/>
                </a:solidFill>
                <a:latin typeface="Liberation Serif" panose="02020603050405020304" pitchFamily="18" charset="0"/>
              </a:rPr>
              <a:t> поставщиками социальных услуг из числа негосударственных (коммерческих и некоммерческих) организаций социального обслуживания граждан и индивидуальных предпринимателей, </a:t>
            </a:r>
            <a:r>
              <a:rPr lang="ru-RU" sz="1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социальных </a:t>
            </a:r>
            <a:r>
              <a:rPr lang="ru-RU" sz="16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услуг в стационарной </a:t>
            </a:r>
            <a:r>
              <a:rPr lang="ru-RU" sz="1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форме</a:t>
            </a:r>
            <a:endParaRPr lang="ru-RU" sz="1600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marL="0" indent="0" algn="just">
              <a:buNone/>
            </a:pPr>
            <a:endParaRPr lang="ru-RU" sz="800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Выявление </a:t>
            </a:r>
            <a:r>
              <a:rPr lang="ru-RU" sz="16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индикаторов </a:t>
            </a:r>
            <a:r>
              <a:rPr lang="ru-RU" sz="1600" dirty="0">
                <a:solidFill>
                  <a:schemeClr val="tx1"/>
                </a:solidFill>
                <a:latin typeface="Liberation Serif" panose="02020603050405020304" pitchFamily="18" charset="0"/>
              </a:rPr>
              <a:t>риска нарушения обязательных требований </a:t>
            </a:r>
            <a:r>
              <a:rPr lang="ru-RU" sz="1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осуществляется без </a:t>
            </a:r>
            <a:r>
              <a:rPr lang="ru-RU" sz="16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взаимодействия с контролируемыми </a:t>
            </a:r>
            <a:r>
              <a:rPr lang="ru-RU" sz="1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лицами:</a:t>
            </a:r>
          </a:p>
          <a:p>
            <a:pPr marL="0" algn="just">
              <a:spcBef>
                <a:spcPts val="0"/>
              </a:spcBef>
              <a:buClrTx/>
              <a:buFont typeface="Wingdings" panose="05000000000000000000" pitchFamily="2" charset="2"/>
              <a:buChar char="Ø"/>
            </a:pPr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в </a:t>
            </a:r>
            <a:r>
              <a:rPr lang="ru-RU" sz="1600" dirty="0">
                <a:solidFill>
                  <a:schemeClr val="tx1"/>
                </a:solidFill>
                <a:latin typeface="Liberation Serif" panose="02020603050405020304" pitchFamily="18" charset="0"/>
              </a:rPr>
              <a:t>ходе анализа и учета сведений, </a:t>
            </a:r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полученных </a:t>
            </a:r>
            <a:r>
              <a:rPr lang="ru-RU" sz="1600" dirty="0">
                <a:solidFill>
                  <a:schemeClr val="tx1"/>
                </a:solidFill>
                <a:latin typeface="Liberation Serif" panose="02020603050405020304" pitchFamily="18" charset="0"/>
              </a:rPr>
              <a:t>с соблюдением требований законодательства Российской Федерации из любых источников, обеспечивающих их достоверность, в том числе в ходе проведения профилактических мероприятий, контрольных (надзорных) </a:t>
            </a:r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мероприятий</a:t>
            </a:r>
          </a:p>
          <a:p>
            <a:pPr marL="0" algn="just">
              <a:spcBef>
                <a:spcPts val="0"/>
              </a:spcBef>
              <a:buClrTx/>
              <a:buFont typeface="Wingdings" panose="05000000000000000000" pitchFamily="2" charset="2"/>
              <a:buChar char="Ø"/>
            </a:pPr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от </a:t>
            </a:r>
            <a:r>
              <a:rPr lang="ru-RU" sz="1600" dirty="0">
                <a:solidFill>
                  <a:schemeClr val="tx1"/>
                </a:solidFill>
                <a:latin typeface="Liberation Serif" panose="02020603050405020304" pitchFamily="18" charset="0"/>
              </a:rPr>
              <a:t>государственных органов, органов местного самоуправления и организаций в рамках межведомственного информационного </a:t>
            </a:r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взаимодействия</a:t>
            </a:r>
          </a:p>
          <a:p>
            <a:pPr marL="0" algn="just">
              <a:spcBef>
                <a:spcPts val="0"/>
              </a:spcBef>
              <a:buClrTx/>
              <a:buFont typeface="Wingdings" panose="05000000000000000000" pitchFamily="2" charset="2"/>
              <a:buChar char="Ø"/>
            </a:pPr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из </a:t>
            </a:r>
            <a:r>
              <a:rPr lang="ru-RU" sz="1600" dirty="0">
                <a:solidFill>
                  <a:schemeClr val="tx1"/>
                </a:solidFill>
                <a:latin typeface="Liberation Serif" panose="02020603050405020304" pitchFamily="18" charset="0"/>
              </a:rPr>
              <a:t>отчетности, представление которой предусмотрено нормативными правовыми актами Российской Федерации и нормативными правовыми актами Свердловской </a:t>
            </a:r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области</a:t>
            </a:r>
          </a:p>
          <a:p>
            <a:pPr marL="0" algn="just">
              <a:spcBef>
                <a:spcPts val="0"/>
              </a:spcBef>
              <a:buClrTx/>
              <a:buFont typeface="Wingdings" panose="05000000000000000000" pitchFamily="2" charset="2"/>
              <a:buChar char="Ø"/>
            </a:pPr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по </a:t>
            </a:r>
            <a:r>
              <a:rPr lang="ru-RU" sz="1600" dirty="0">
                <a:solidFill>
                  <a:schemeClr val="tx1"/>
                </a:solidFill>
                <a:latin typeface="Liberation Serif" panose="02020603050405020304" pitchFamily="18" charset="0"/>
              </a:rPr>
              <a:t>результатам предоставления гражданам и организациям государственных </a:t>
            </a:r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услуг</a:t>
            </a:r>
          </a:p>
          <a:p>
            <a:pPr marL="0" algn="just">
              <a:spcBef>
                <a:spcPts val="0"/>
              </a:spcBef>
              <a:buClrTx/>
              <a:buFont typeface="Wingdings" panose="05000000000000000000" pitchFamily="2" charset="2"/>
              <a:buChar char="Ø"/>
            </a:pPr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из </a:t>
            </a:r>
            <a:r>
              <a:rPr lang="ru-RU" sz="1600" dirty="0">
                <a:solidFill>
                  <a:schemeClr val="tx1"/>
                </a:solidFill>
                <a:latin typeface="Liberation Serif" panose="02020603050405020304" pitchFamily="18" charset="0"/>
              </a:rPr>
              <a:t>обращений контролируемых лиц, граждан и </a:t>
            </a:r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организаций</a:t>
            </a:r>
          </a:p>
          <a:p>
            <a:pPr marL="0" algn="just">
              <a:spcBef>
                <a:spcPts val="0"/>
              </a:spcBef>
              <a:buClrTx/>
              <a:buFont typeface="Wingdings" panose="05000000000000000000" pitchFamily="2" charset="2"/>
              <a:buChar char="Ø"/>
            </a:pPr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из </a:t>
            </a:r>
            <a:r>
              <a:rPr lang="ru-RU" sz="1600" dirty="0">
                <a:solidFill>
                  <a:schemeClr val="tx1"/>
                </a:solidFill>
                <a:latin typeface="Liberation Serif" panose="02020603050405020304" pitchFamily="18" charset="0"/>
              </a:rPr>
              <a:t>сообщений средств массовой </a:t>
            </a:r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информации</a:t>
            </a:r>
          </a:p>
          <a:p>
            <a:pPr marL="0" algn="just">
              <a:spcBef>
                <a:spcPts val="0"/>
              </a:spcBef>
              <a:buClrTx/>
              <a:buFont typeface="Wingdings" panose="05000000000000000000" pitchFamily="2" charset="2"/>
              <a:buChar char="Ø"/>
            </a:pPr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посредством сведений</a:t>
            </a:r>
            <a:r>
              <a:rPr lang="ru-RU" sz="1600" dirty="0">
                <a:solidFill>
                  <a:schemeClr val="tx1"/>
                </a:solidFill>
                <a:latin typeface="Liberation Serif" panose="02020603050405020304" pitchFamily="18" charset="0"/>
              </a:rPr>
              <a:t>, содержащихся в информационных </a:t>
            </a:r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ресурсах </a:t>
            </a:r>
          </a:p>
          <a:p>
            <a:pPr marL="0" algn="just">
              <a:spcBef>
                <a:spcPts val="0"/>
              </a:spcBef>
              <a:buClrTx/>
              <a:buFont typeface="Wingdings" panose="05000000000000000000" pitchFamily="2" charset="2"/>
              <a:buChar char="Ø"/>
            </a:pPr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иных </a:t>
            </a:r>
            <a:r>
              <a:rPr lang="ru-RU" sz="1600" dirty="0">
                <a:solidFill>
                  <a:schemeClr val="tx1"/>
                </a:solidFill>
                <a:latin typeface="Liberation Serif" panose="02020603050405020304" pitchFamily="18" charset="0"/>
              </a:rPr>
              <a:t>сведений об объектах регионального государственного контроля (надзора)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72069" y="692696"/>
            <a:ext cx="7653536" cy="216024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latin typeface="Liberation Serif" panose="02020603050405020304" pitchFamily="18" charset="0"/>
                <a:ea typeface="+mn-ea"/>
                <a:cs typeface="+mn-cs"/>
              </a:rPr>
              <a:t>Индикаторы </a:t>
            </a:r>
            <a:r>
              <a:rPr lang="ru-RU" sz="2000" b="1" dirty="0">
                <a:latin typeface="Liberation Serif" panose="02020603050405020304" pitchFamily="18" charset="0"/>
                <a:ea typeface="+mn-ea"/>
                <a:cs typeface="+mn-cs"/>
              </a:rPr>
              <a:t>риска нарушения обязательных требований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29519734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Tx/>
              <a:buFont typeface="Wingdings" panose="05000000000000000000" pitchFamily="2" charset="2"/>
              <a:buChar char="Ø"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и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нформирование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обобщение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правоприменительной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практики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объявление предостережения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консультирование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профилактический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визит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764704"/>
            <a:ext cx="8013576" cy="72008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Liberation Serif" panose="02020603050405020304" pitchFamily="18" charset="0"/>
                <a:ea typeface="Calibri" panose="020F0502020204030204" pitchFamily="34" charset="0"/>
              </a:rPr>
              <a:t>Профилактические </a:t>
            </a:r>
            <a:r>
              <a:rPr lang="ru-RU" dirty="0">
                <a:latin typeface="Liberation Serif" panose="02020603050405020304" pitchFamily="18" charset="0"/>
                <a:ea typeface="Calibri" panose="020F0502020204030204" pitchFamily="34" charset="0"/>
              </a:rPr>
              <a:t>мероприятия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35332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9" y="836712"/>
            <a:ext cx="7408333" cy="568863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u="sng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Информирование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осуществляется посредством размещения соответствующих сведений на официальном сайте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Министерства в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сети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«Интернет»,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в средствах массовой информации,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в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иных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формах</a:t>
            </a:r>
          </a:p>
          <a:p>
            <a:pPr marL="0" indent="0" algn="ctr">
              <a:spcBef>
                <a:spcPts val="0"/>
              </a:spcBef>
              <a:buNone/>
            </a:pPr>
            <a:endParaRPr lang="ru-RU" dirty="0" smtClean="0">
              <a:latin typeface="Liberation Serif" panose="02020603050405020304" pitchFamily="18" charset="0"/>
            </a:endParaRPr>
          </a:p>
          <a:p>
            <a:pPr marL="0" lvl="0" indent="0" algn="ctr">
              <a:spcBef>
                <a:spcPts val="0"/>
              </a:spcBef>
              <a:buClrTx/>
              <a:buNone/>
            </a:pPr>
            <a:r>
              <a:rPr lang="ru-RU" b="1" u="sng" dirty="0" smtClean="0">
                <a:solidFill>
                  <a:prstClr val="black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Обобщение </a:t>
            </a:r>
            <a:r>
              <a:rPr lang="ru-RU" b="1" u="sng" dirty="0">
                <a:solidFill>
                  <a:prstClr val="black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правоприменительной практики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Министерством ежегодно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, не позднее 15 марта года, следующего за отчетным,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готовится доклад,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содержащий результаты обобщения правоприменительной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практики. Доклад размещается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на официальном сайте Министерства в информационно-телекоммуникационной сети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«Интернет»</a:t>
            </a:r>
          </a:p>
          <a:p>
            <a:pPr marL="0" indent="0" algn="ctr">
              <a:buNone/>
            </a:pPr>
            <a:endParaRPr lang="ru-RU" dirty="0">
              <a:latin typeface="Liberation Serif" panose="02020603050405020304" pitchFamily="18" charset="0"/>
            </a:endParaRPr>
          </a:p>
          <a:p>
            <a:pPr marL="0" indent="0" algn="ctr">
              <a:buNone/>
            </a:pPr>
            <a:endParaRPr lang="ru-RU" dirty="0">
              <a:latin typeface="Liberation Serif" panose="02020603050405020304" pitchFamily="18" charset="0"/>
            </a:endParaRPr>
          </a:p>
          <a:p>
            <a:pPr marL="0" indent="0" algn="ctr">
              <a:buNone/>
            </a:pPr>
            <a:endParaRPr lang="ru-RU" dirty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0" algn="ctr">
              <a:buNone/>
            </a:pPr>
            <a:endParaRPr lang="ru-RU" dirty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57110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836712"/>
            <a:ext cx="8424936" cy="5400600"/>
          </a:xfrm>
        </p:spPr>
        <p:txBody>
          <a:bodyPr>
            <a:normAutofit/>
          </a:bodyPr>
          <a:lstStyle/>
          <a:p>
            <a:pPr marL="0" lvl="0" indent="0" algn="ctr">
              <a:buClrTx/>
              <a:buNone/>
            </a:pPr>
            <a:r>
              <a:rPr lang="ru-RU" b="1" u="sng" dirty="0" smtClean="0">
                <a:solidFill>
                  <a:prstClr val="black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Объявление предостережения</a:t>
            </a:r>
          </a:p>
          <a:p>
            <a:pPr marL="0" lvl="0" indent="0" algn="ctr">
              <a:spcBef>
                <a:spcPts val="0"/>
              </a:spcBef>
              <a:buClrTx/>
              <a:buNone/>
            </a:pPr>
            <a:endParaRPr lang="ru-RU" sz="800" b="1" u="sng" dirty="0">
              <a:solidFill>
                <a:prstClr val="black"/>
              </a:solidFill>
              <a:latin typeface="Liberation Serif" panose="02020603050405020304" pitchFamily="18" charset="0"/>
              <a:ea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В случае наличия у Министерства сведений о готовящихся нарушениях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или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признаках нарушений обязательных требований и (или) в случае отсутствия подтвержденных данных о том, что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такое нарушение причинило либо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создало угрозу причинения вреда (ущерба) охраняемым законом ценностям, Министерство </a:t>
            </a:r>
            <a:r>
              <a:rPr lang="ru-RU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объявляет </a:t>
            </a:r>
            <a:r>
              <a:rPr lang="ru-RU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контролируемому лицу предостережение о недопустимости нарушения обязательных требований. 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Контролируемое </a:t>
            </a:r>
            <a:r>
              <a:rPr lang="ru-RU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лицо вправе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после получения предостережения </a:t>
            </a:r>
            <a:r>
              <a:rPr lang="ru-RU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подать в Министерство возражение в отношении указанного </a:t>
            </a:r>
            <a:r>
              <a:rPr lang="ru-RU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предостережения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marL="0" lvl="0" indent="0" algn="ctr">
              <a:buClrTx/>
              <a:buNone/>
            </a:pPr>
            <a:endParaRPr lang="ru-RU" b="1" u="sng" dirty="0" smtClean="0">
              <a:solidFill>
                <a:prstClr val="black"/>
              </a:solidFill>
              <a:latin typeface="Liberation Serif" panose="02020603050405020304" pitchFamily="18" charset="0"/>
              <a:ea typeface="Calibri" panose="020F0502020204030204" pitchFamily="34" charset="0"/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4268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1052736"/>
            <a:ext cx="8424936" cy="4752527"/>
          </a:xfrm>
        </p:spPr>
        <p:txBody>
          <a:bodyPr>
            <a:normAutofit fontScale="92500" lnSpcReduction="10000"/>
          </a:bodyPr>
          <a:lstStyle/>
          <a:p>
            <a:pPr>
              <a:buClrTx/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письменной форме при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письменном обращении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устной форме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– по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телефону, посредством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видео-конференц-связи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на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личном приеме </a:t>
            </a:r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ходе осуществления контрольного (надзорного)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мероприятия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0">
              <a:buNone/>
            </a:pPr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Консультирование осуществляется </a:t>
            </a:r>
            <a:r>
              <a:rPr lang="ru-RU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 </a:t>
            </a:r>
            <a:r>
              <a:rPr lang="ru-RU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следующим вопросам: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профилактика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рисков нарушения обязательных требований;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соблюдение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обязательных требований в сфере социального обслуживания граждан;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порядок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осуществления регионального государственного контроля (надзора);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порядок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обжалования решений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Министерства</a:t>
            </a:r>
          </a:p>
          <a:p>
            <a:pPr marL="0" indent="0">
              <a:buNone/>
            </a:pPr>
            <a:endParaRPr lang="ru-RU" dirty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476672"/>
            <a:ext cx="7653536" cy="576064"/>
          </a:xfr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</a:pPr>
            <a:r>
              <a:rPr lang="ru-RU" sz="2400" b="1" u="sng" dirty="0">
                <a:solidFill>
                  <a:prstClr val="black"/>
                </a:solidFill>
                <a:latin typeface="Liberation Serif" panose="02020603050405020304" pitchFamily="18" charset="0"/>
                <a:ea typeface="Calibri" panose="020F0502020204030204" pitchFamily="34" charset="0"/>
                <a:cs typeface="+mn-cs"/>
              </a:rPr>
              <a:t>Консультирование</a:t>
            </a:r>
            <a:br>
              <a:rPr lang="ru-RU" sz="2400" b="1" u="sng" dirty="0">
                <a:solidFill>
                  <a:prstClr val="black"/>
                </a:solidFill>
                <a:latin typeface="Liberation Serif" panose="02020603050405020304" pitchFamily="18" charset="0"/>
                <a:ea typeface="Calibri" panose="020F0502020204030204" pitchFamily="34" charset="0"/>
                <a:cs typeface="+mn-cs"/>
              </a:rPr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6979742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764704"/>
            <a:ext cx="8568952" cy="5544615"/>
          </a:xfrm>
        </p:spPr>
        <p:txBody>
          <a:bodyPr>
            <a:noAutofit/>
          </a:bodyPr>
          <a:lstStyle/>
          <a:p>
            <a:pPr marL="0" lvl="0" indent="0" algn="ctr">
              <a:buClrTx/>
              <a:buNone/>
            </a:pPr>
            <a:r>
              <a:rPr lang="ru-RU" b="1" u="sng" dirty="0" smtClean="0">
                <a:solidFill>
                  <a:prstClr val="black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Профилактический визит</a:t>
            </a:r>
            <a:endParaRPr lang="ru-RU" b="1" u="sng" dirty="0">
              <a:solidFill>
                <a:prstClr val="black"/>
              </a:solidFill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ru-RU" sz="800" dirty="0" smtClean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13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Проводится </a:t>
            </a:r>
            <a:r>
              <a:rPr lang="ru-RU" sz="13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форме профилактической беседы по месту осуществления </a:t>
            </a:r>
            <a:r>
              <a:rPr lang="ru-RU" sz="13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деятельности контролируемого лица </a:t>
            </a:r>
            <a:r>
              <a:rPr lang="ru-RU" sz="13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либо путем использования </a:t>
            </a:r>
            <a:r>
              <a:rPr lang="ru-RU" sz="13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видео-конференц-связи</a:t>
            </a:r>
            <a:r>
              <a:rPr lang="ru-RU" sz="13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800" dirty="0" smtClean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13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Обязательные </a:t>
            </a:r>
            <a:r>
              <a:rPr lang="ru-RU" sz="13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профилактические визиты проводятся в отношении: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3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1) </a:t>
            </a:r>
            <a:r>
              <a:rPr lang="ru-RU" sz="13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объектов, </a:t>
            </a:r>
            <a:r>
              <a:rPr lang="ru-RU" sz="13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отнесенных к категории высокого риска;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3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2) контролируемых лиц, приступающих к осуществлению деятельности в сфере социального обслуживания граждан</a:t>
            </a:r>
            <a:r>
              <a:rPr lang="ru-RU" sz="13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.</a:t>
            </a:r>
          </a:p>
          <a:p>
            <a:pPr algn="just">
              <a:spcBef>
                <a:spcPts val="0"/>
              </a:spcBef>
            </a:pPr>
            <a:endParaRPr lang="ru-RU" sz="800" dirty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13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Проведение профилактического визита должно быть предложено </a:t>
            </a:r>
            <a:r>
              <a:rPr lang="ru-RU" sz="13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лицам, приступающим к осуществлению деятельности в </a:t>
            </a:r>
            <a:r>
              <a:rPr lang="ru-RU" sz="13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сфере социального обслуживания граждан, не </a:t>
            </a:r>
            <a:r>
              <a:rPr lang="ru-RU" sz="13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позднее чем </a:t>
            </a:r>
            <a:r>
              <a:rPr lang="ru-RU" sz="13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</a:t>
            </a:r>
            <a:r>
              <a:rPr lang="ru-RU" sz="13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течение одного года с даты начала такой деятельности</a:t>
            </a:r>
            <a:r>
              <a:rPr lang="ru-RU" sz="13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800" dirty="0" smtClean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13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Контролируемое </a:t>
            </a:r>
            <a:r>
              <a:rPr lang="ru-RU" sz="13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лицо вправе отказаться от проведения обязательного профилактического визита</a:t>
            </a:r>
            <a:r>
              <a:rPr lang="ru-RU" sz="13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уведомив об этом Министерство не позднее чем за 3 рабочих дня до даты его проведения</a:t>
            </a:r>
            <a:r>
              <a:rPr lang="ru-RU" sz="13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1300" dirty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13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Профилактический </a:t>
            </a:r>
            <a:r>
              <a:rPr lang="ru-RU" sz="13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визит и обязательный профилактический визит </a:t>
            </a:r>
            <a:r>
              <a:rPr lang="ru-RU" sz="13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проводятся в </a:t>
            </a:r>
            <a:r>
              <a:rPr lang="ru-RU" sz="13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соответствии с </a:t>
            </a:r>
            <a:r>
              <a:rPr lang="ru-RU" sz="13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графиком, </a:t>
            </a:r>
            <a:r>
              <a:rPr lang="ru-RU" sz="13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установленным программой </a:t>
            </a:r>
            <a:r>
              <a:rPr lang="ru-RU" sz="13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профилактики </a:t>
            </a:r>
            <a:r>
              <a:rPr lang="ru-RU" sz="13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рисков </a:t>
            </a:r>
            <a:r>
              <a:rPr lang="ru-RU" sz="13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причинения вреда (ущерба) охраняемым законом </a:t>
            </a:r>
            <a:r>
              <a:rPr lang="ru-RU" sz="13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ценностям.</a:t>
            </a:r>
            <a:endParaRPr lang="ru-RU" sz="1300" dirty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ru-RU" sz="800" dirty="0" smtClean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13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Срок </a:t>
            </a:r>
            <a:r>
              <a:rPr lang="ru-RU" sz="13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проведения </a:t>
            </a:r>
            <a:r>
              <a:rPr lang="ru-RU" sz="13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визита </a:t>
            </a:r>
            <a:r>
              <a:rPr lang="ru-RU" sz="13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составляет </a:t>
            </a:r>
            <a:r>
              <a:rPr lang="ru-RU" sz="13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1 рабочий день</a:t>
            </a:r>
            <a:r>
              <a:rPr lang="ru-RU" sz="13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800" b="1" dirty="0" smtClean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13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При </a:t>
            </a:r>
            <a:r>
              <a:rPr lang="ru-RU" sz="13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проведении профилактического визита гражданам, организациям не могут выдаваться предписания об устранении нарушений обязательных требований</a:t>
            </a:r>
            <a:r>
              <a:rPr lang="ru-RU" sz="13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. </a:t>
            </a:r>
            <a:endParaRPr lang="ru-RU" sz="1300" dirty="0" smtClean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ru-RU" sz="800" dirty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13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Разъяснения</a:t>
            </a:r>
            <a:r>
              <a:rPr lang="ru-RU" sz="13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</a:t>
            </a:r>
            <a:r>
              <a:rPr lang="ru-RU" sz="13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полученные контролируемым лицом в ходе профилактического визита, </a:t>
            </a:r>
            <a:r>
              <a:rPr lang="ru-RU" sz="13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носят рекомендательный характер</a:t>
            </a:r>
            <a:r>
              <a:rPr lang="ru-RU" sz="13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.</a:t>
            </a:r>
            <a:endParaRPr lang="ru-RU" sz="1300" b="1" dirty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ru-RU" sz="800" dirty="0" smtClean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13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</a:t>
            </a:r>
            <a:r>
              <a:rPr lang="ru-RU" sz="13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случае если при проведении профилактического визита </a:t>
            </a:r>
            <a:r>
              <a:rPr lang="ru-RU" sz="13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установлено, что объекты представляют явную непосредственную угрозу </a:t>
            </a:r>
            <a:r>
              <a:rPr lang="ru-RU" sz="13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причинения вреда (ущерба) </a:t>
            </a:r>
            <a:r>
              <a:rPr lang="ru-RU" sz="13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или вред </a:t>
            </a:r>
            <a:r>
              <a:rPr lang="ru-RU" sz="13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(ущерб) причинен</a:t>
            </a:r>
            <a:r>
              <a:rPr lang="ru-RU" sz="13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</a:t>
            </a:r>
            <a:r>
              <a:rPr lang="ru-RU" sz="13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принимается решение о проведении контрольного (надзорного) мероприятия.</a:t>
            </a:r>
          </a:p>
          <a:p>
            <a:pPr>
              <a:spcBef>
                <a:spcPts val="0"/>
              </a:spcBef>
            </a:pPr>
            <a:endParaRPr lang="ru-RU" sz="1400" dirty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41798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1340768"/>
            <a:ext cx="8424935" cy="5184577"/>
          </a:xfrm>
        </p:spPr>
        <p:txBody>
          <a:bodyPr>
            <a:normAutofit fontScale="92500" lnSpcReduction="20000"/>
          </a:bodyPr>
          <a:lstStyle/>
          <a:p>
            <a:pPr>
              <a:buClrTx/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инспекционный визит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документарная проверка 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выездная проверка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наблюдение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за соблюдением обязательных требований (мониторинг безопасности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)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Calibri" panose="020F0502020204030204" pitchFamily="34" charset="0"/>
              </a:rPr>
              <a:t>выездное обследование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marL="0" indent="0">
              <a:buClrTx/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Могут быть плановыми, внеплановыми.</a:t>
            </a:r>
          </a:p>
          <a:p>
            <a:pPr marL="0" indent="0" algn="just"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Плановые мероприятия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проводятся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на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основании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плана,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формируемого Министерством и подлежащего согласованию с органами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прокуратуры. План утверждается до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15 декабря года, предшествующего году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его реализации </a:t>
            </a:r>
          </a:p>
          <a:p>
            <a:pPr marL="0" indent="0" algn="just">
              <a:buNone/>
            </a:pPr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marL="0" indent="0" algn="just">
              <a:buNone/>
            </a:pPr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Для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проведения планового, внепланового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мероприятия принимается соответствующее решение Министерства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marL="0" indent="0">
              <a:buClrTx/>
              <a:buNone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764704"/>
            <a:ext cx="8352928" cy="504056"/>
          </a:xfrm>
        </p:spPr>
        <p:txBody>
          <a:bodyPr>
            <a:normAutofit/>
          </a:bodyPr>
          <a:lstStyle/>
          <a:p>
            <a:r>
              <a:rPr lang="ru-RU" sz="2400" b="1" u="sng" dirty="0" smtClean="0">
                <a:latin typeface="Liberation Serif" panose="02020603050405020304" pitchFamily="18" charset="0"/>
                <a:ea typeface="Calibri" panose="020F0502020204030204" pitchFamily="34" charset="0"/>
              </a:rPr>
              <a:t>Контрольные </a:t>
            </a:r>
            <a:r>
              <a:rPr lang="ru-RU" sz="2400" b="1" u="sng" dirty="0">
                <a:latin typeface="Liberation Serif" panose="02020603050405020304" pitchFamily="18" charset="0"/>
                <a:ea typeface="Calibri" panose="020F0502020204030204" pitchFamily="34" charset="0"/>
              </a:rPr>
              <a:t>(</a:t>
            </a:r>
            <a:r>
              <a:rPr lang="ru-RU" sz="2400" b="1" u="sng" dirty="0" smtClean="0">
                <a:latin typeface="Liberation Serif" panose="02020603050405020304" pitchFamily="18" charset="0"/>
                <a:ea typeface="Calibri" panose="020F0502020204030204" pitchFamily="34" charset="0"/>
              </a:rPr>
              <a:t>надзорные) мероприятия</a:t>
            </a:r>
            <a:endParaRPr lang="ru-RU" sz="2400" b="1" u="sng" dirty="0"/>
          </a:p>
        </p:txBody>
      </p:sp>
      <p:sp>
        <p:nvSpPr>
          <p:cNvPr id="4" name="Стрелка вниз 3"/>
          <p:cNvSpPr/>
          <p:nvPr/>
        </p:nvSpPr>
        <p:spPr>
          <a:xfrm>
            <a:off x="4361657" y="3140968"/>
            <a:ext cx="484632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низ 4"/>
          <p:cNvSpPr/>
          <p:nvPr/>
        </p:nvSpPr>
        <p:spPr>
          <a:xfrm>
            <a:off x="4361657" y="5085184"/>
            <a:ext cx="484632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95013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20594375"/>
              </p:ext>
            </p:extLst>
          </p:nvPr>
        </p:nvGraphicFramePr>
        <p:xfrm>
          <a:off x="323529" y="476671"/>
          <a:ext cx="8568951" cy="6217473"/>
        </p:xfrm>
        <a:graphic>
          <a:graphicData uri="http://schemas.openxmlformats.org/drawingml/2006/table">
            <a:tbl>
              <a:tblPr firstRow="1" firstCol="1" bandRow="1"/>
              <a:tblGrid>
                <a:gridCol w="12667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614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563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844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7550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Контрольное (надзорное) мероприятие</a:t>
                      </a:r>
                    </a:p>
                  </a:txBody>
                  <a:tcPr marL="21960" marR="21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Контрольные (надзорные) действия</a:t>
                      </a:r>
                    </a:p>
                  </a:txBody>
                  <a:tcPr marL="21960" marR="21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Сроки проведения</a:t>
                      </a:r>
                    </a:p>
                  </a:txBody>
                  <a:tcPr marL="21960" marR="21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Примечание</a:t>
                      </a:r>
                      <a:endParaRPr lang="ru-RU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960" marR="21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2651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Инспекционный визит</a:t>
                      </a:r>
                    </a:p>
                  </a:txBody>
                  <a:tcPr marL="21960" marR="21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tencil" panose="040409050D0802020404" pitchFamily="82" charset="0"/>
                        <a:buNone/>
                        <a:tabLst>
                          <a:tab pos="147955" algn="l"/>
                        </a:tabLst>
                      </a:pPr>
                      <a:r>
                        <a:rPr lang="ru-RU" sz="1200" dirty="0" smtClean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Осмотр; опрос; получение </a:t>
                      </a:r>
                      <a:r>
                        <a:rPr lang="ru-RU" sz="1200" dirty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письменных </a:t>
                      </a:r>
                      <a:r>
                        <a:rPr lang="ru-RU" sz="1200" dirty="0" smtClean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объяснений; истребование </a:t>
                      </a:r>
                      <a:r>
                        <a:rPr lang="ru-RU" sz="1200" dirty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документов, которые в соответствии с обязательными требованиями должны находиться в месте нахождения (осуществления деятельности) контролируемого лица (его филиалов, представительств, обособленных структурных подразделений)</a:t>
                      </a:r>
                    </a:p>
                  </a:txBody>
                  <a:tcPr marL="21960" marR="21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Проводится без предварительного уведомления контролируемого лица и не может превышать </a:t>
                      </a:r>
                      <a:r>
                        <a:rPr lang="ru-RU" sz="1200" dirty="0" smtClean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1 </a:t>
                      </a:r>
                      <a:r>
                        <a:rPr lang="ru-RU" sz="1200" dirty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рабочий день</a:t>
                      </a:r>
                    </a:p>
                  </a:txBody>
                  <a:tcPr marL="21960" marR="21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Может быть плановым, внеплановым.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Внеплановый </a:t>
                      </a:r>
                      <a:r>
                        <a:rPr lang="ru-RU" sz="1200" dirty="0" smtClean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проводится </a:t>
                      </a:r>
                      <a:r>
                        <a:rPr lang="ru-RU" sz="1200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 согласованию с органами прокуратуры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960" marR="21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35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Документарная проверка</a:t>
                      </a:r>
                    </a:p>
                  </a:txBody>
                  <a:tcPr marL="21960" marR="21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tencil" panose="040409050D0802020404" pitchFamily="82" charset="0"/>
                        <a:buNone/>
                        <a:tabLst>
                          <a:tab pos="184785" algn="l"/>
                        </a:tabLst>
                      </a:pPr>
                      <a:r>
                        <a:rPr lang="ru-RU" sz="1200" dirty="0" smtClean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Получение </a:t>
                      </a:r>
                      <a:r>
                        <a:rPr lang="ru-RU" sz="1200" dirty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письменных объяснений;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tencil" panose="040409050D0802020404" pitchFamily="82" charset="0"/>
                        <a:buNone/>
                        <a:tabLst>
                          <a:tab pos="184785" algn="l"/>
                        </a:tabLst>
                      </a:pPr>
                      <a:r>
                        <a:rPr lang="ru-RU" sz="1200" dirty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истребование </a:t>
                      </a:r>
                      <a:r>
                        <a:rPr lang="ru-RU" sz="1200" dirty="0" smtClean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документов</a:t>
                      </a:r>
                      <a:r>
                        <a:rPr lang="ru-RU" sz="1200" dirty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 </a:t>
                      </a:r>
                    </a:p>
                  </a:txBody>
                  <a:tcPr marL="21960" marR="21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Не может превышать 10 рабочих дней</a:t>
                      </a:r>
                    </a:p>
                  </a:txBody>
                  <a:tcPr marL="21960" marR="21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Может быть плановой, </a:t>
                      </a:r>
                      <a:r>
                        <a:rPr lang="ru-RU" sz="1200" dirty="0" smtClean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внеплановой</a:t>
                      </a:r>
                      <a:r>
                        <a:rPr lang="ru-RU" sz="1200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960" marR="21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4284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Выездная проверка</a:t>
                      </a:r>
                    </a:p>
                  </a:txBody>
                  <a:tcPr marL="21960" marR="21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tencil" panose="040409050D0802020404" pitchFamily="82" charset="0"/>
                        <a:buNone/>
                        <a:tabLst>
                          <a:tab pos="175260" algn="l"/>
                        </a:tabLst>
                      </a:pPr>
                      <a:r>
                        <a:rPr lang="ru-RU" sz="1200" dirty="0" smtClean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Осмотр; опрос; получение </a:t>
                      </a:r>
                      <a:r>
                        <a:rPr lang="ru-RU" sz="1200" dirty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письменных </a:t>
                      </a:r>
                      <a:r>
                        <a:rPr lang="ru-RU" sz="1200" dirty="0" smtClean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объяснений; истребование </a:t>
                      </a:r>
                      <a:r>
                        <a:rPr lang="ru-RU" sz="1200" dirty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документов</a:t>
                      </a:r>
                    </a:p>
                  </a:txBody>
                  <a:tcPr marL="21960" marR="21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Не может превышать 10 рабочих дней.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В отношении одного субъекта малого предпринимательства общий срок взаимодействия в ходе проведения выездной проверки не может превышать </a:t>
                      </a:r>
                      <a:r>
                        <a:rPr lang="ru-RU" sz="1200" dirty="0" smtClean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50 </a:t>
                      </a:r>
                      <a:r>
                        <a:rPr lang="ru-RU" sz="1200" dirty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часов для малого предприятия </a:t>
                      </a:r>
                      <a:r>
                        <a:rPr lang="ru-RU" sz="1200" dirty="0" smtClean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и </a:t>
                      </a:r>
                      <a:r>
                        <a:rPr lang="ru-RU" sz="1200" dirty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15 часов для </a:t>
                      </a:r>
                      <a:r>
                        <a:rPr lang="ru-RU" sz="1200" dirty="0" err="1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микропредприятия</a:t>
                      </a:r>
                      <a:endParaRPr lang="ru-RU" sz="1200" dirty="0">
                        <a:effectLst/>
                        <a:latin typeface="Liberation Serif" panose="02020603050405020304" pitchFamily="18" charset="0"/>
                        <a:ea typeface="Liberation Serif" panose="02020603050405020304" pitchFamily="18" charset="0"/>
                        <a:cs typeface="Liberation Serif" panose="02020603050405020304" pitchFamily="18" charset="0"/>
                      </a:endParaRPr>
                    </a:p>
                  </a:txBody>
                  <a:tcPr marL="21960" marR="21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Может быть плановой, внеплановой.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Внеплановая </a:t>
                      </a:r>
                      <a:r>
                        <a:rPr lang="ru-RU" sz="1200" dirty="0" smtClean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проводится </a:t>
                      </a:r>
                      <a:r>
                        <a:rPr lang="ru-RU" sz="1200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 согласованию с органами прокуратуры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960" marR="21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0129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Выездное обследование</a:t>
                      </a:r>
                    </a:p>
                  </a:txBody>
                  <a:tcPr marL="21960" marR="21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Может осуществляться осмотр общедоступных (открытых для посещения неограниченным кругом лиц) объектов контролируемого лица</a:t>
                      </a:r>
                    </a:p>
                  </a:txBody>
                  <a:tcPr marL="21960" marR="21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Не может превышать 1 рабочий день в отношении одного объекта (нескольких объектов, </a:t>
                      </a:r>
                      <a:r>
                        <a:rPr lang="ru-RU" sz="1200" dirty="0" smtClean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расположенных </a:t>
                      </a:r>
                      <a:r>
                        <a:rPr lang="ru-RU" sz="1200" dirty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в непосредственной близости друг от друга) </a:t>
                      </a:r>
                    </a:p>
                  </a:txBody>
                  <a:tcPr marL="21960" marR="21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Проводится без информирования контролируемого лица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960" marR="21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510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Наблюдение за соблюдением обязательных требований (мониторинг безопасности)</a:t>
                      </a:r>
                    </a:p>
                  </a:txBody>
                  <a:tcPr marL="21960" marR="21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Если в ходе проведения выявлены факты причинения вреда (ущерба) или возникновения угрозы причинения вреда (ущерба), сведения о нарушениях, о готовящихся нарушениях или признаках нарушений обязательных требований, могут быть приняты: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1) решение о проведении внепланового контрольного (надзорного) мероприятия;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2) решение об объявлении предостережения</a:t>
                      </a:r>
                    </a:p>
                  </a:txBody>
                  <a:tcPr marL="21960" marR="21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32362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692696"/>
            <a:ext cx="8208911" cy="5832649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Контролируемое лицо вправе представить в Министерство информацию о невозможности присутствия при проведении контрольного (надзорного) мероприятия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случае его временной нетрудоспособности, нахождения в служебной командировке, отпуске, смерти близкого родственника (родителя, супруга (супруги), ребенка, родного брата (сестры), дедушки, бабушки, внука (внучки)), подтвержденных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документально. В связи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этим проведение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контрольного (надзорного) мероприятия переносится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на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срок, необходимый для устранения обстоятельств, послуживших поводом для данного обращения контролируемого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лица.</a:t>
            </a:r>
          </a:p>
          <a:p>
            <a:pPr marL="0" indent="0">
              <a:buNone/>
            </a:pPr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соответствии с пунктом 6 статьи 36 Федерального закона от 31 июля 2020 года </a:t>
            </a:r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№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248-ФЗ «О государственном контроле (надзоре) и муниципальном контроле</a:t>
            </a:r>
            <a:r>
              <a:rPr lang="ru-RU" spc="-26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 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</a:t>
            </a:r>
            <a:r>
              <a:rPr lang="ru-RU" spc="-15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Российской Федерации», контролируемое лицо </a:t>
            </a:r>
            <a:r>
              <a:rPr lang="ru-RU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вправе привлекать Уполномоченного по защите прав предпринимателей в Свердловской области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 участию в проведении контрольных (надзорных мероприятий (за исключением контрольных (надзорных) мероприятий, при проведении которых не требуется взаимодействие контрольного (надзорного) органа с контролируемыми лицами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).</a:t>
            </a:r>
          </a:p>
          <a:p>
            <a:pPr marL="0" indent="0">
              <a:buNone/>
            </a:pPr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Согласно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подпункту 5 пункта 2 статьи 9 Закона Свердловской области от 19 декабря 2013 года № 132-ОЗ «Об Уполномоченного по защите прав предпринимателей в Свердловской области»,  подпункту 4 пункта 1 статьи 5 Федерального закона от 07 мая 2013 года № 78-ФЗ «Об уполномоченных по защите прав предпринимателей в Российской Федерации» </a:t>
            </a:r>
            <a:r>
              <a:rPr lang="ru-RU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Уполномоченный по защите прав предпринимателей в Свердловской области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при осуществлении своей деятельности </a:t>
            </a:r>
            <a:r>
              <a:rPr lang="ru-RU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вправе принимать с письменного согласия субъекта предпринимательской деятельности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</a:t>
            </a:r>
            <a:r>
              <a:rPr lang="ru-RU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частие в выездной проверке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проводимой в отношении его в рамках государственного контроля (надзора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). </a:t>
            </a:r>
            <a:endParaRPr lang="ru-RU" sz="1800" dirty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0" algn="just">
              <a:buNone/>
            </a:pPr>
            <a:endParaRPr lang="ru-RU" dirty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0" algn="just">
              <a:buNone/>
            </a:pPr>
            <a:endParaRPr lang="ru-RU" dirty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03785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908720"/>
            <a:ext cx="8424935" cy="5616625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2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По </a:t>
            </a:r>
            <a:r>
              <a:rPr lang="ru-RU" sz="1200" dirty="0">
                <a:solidFill>
                  <a:schemeClr val="tx1"/>
                </a:solidFill>
                <a:latin typeface="Liberation Serif" panose="02020603050405020304" pitchFamily="18" charset="0"/>
              </a:rPr>
              <a:t>окончании проведения контрольного (надзорного) мероприятия </a:t>
            </a:r>
            <a:r>
              <a:rPr lang="ru-RU" sz="12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составляется </a:t>
            </a:r>
            <a:r>
              <a:rPr lang="ru-RU" sz="12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акт.</a:t>
            </a:r>
          </a:p>
          <a:p>
            <a:pPr marL="0" indent="0" algn="just">
              <a:buNone/>
            </a:pPr>
            <a:endParaRPr lang="ru-RU" sz="800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2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В </a:t>
            </a:r>
            <a:r>
              <a:rPr lang="ru-RU" sz="12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случае выявления</a:t>
            </a:r>
            <a:r>
              <a:rPr lang="ru-RU" sz="1200" dirty="0">
                <a:solidFill>
                  <a:schemeClr val="tx1"/>
                </a:solidFill>
                <a:latin typeface="Liberation Serif" panose="02020603050405020304" pitchFamily="18" charset="0"/>
              </a:rPr>
              <a:t> </a:t>
            </a:r>
            <a:r>
              <a:rPr lang="ru-RU" sz="12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нарушений:</a:t>
            </a:r>
          </a:p>
          <a:p>
            <a:pPr marL="0" indent="0" algn="just">
              <a:buNone/>
            </a:pPr>
            <a:r>
              <a:rPr lang="ru-RU" sz="12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1) после </a:t>
            </a:r>
            <a:r>
              <a:rPr lang="ru-RU" sz="1200" dirty="0">
                <a:solidFill>
                  <a:schemeClr val="tx1"/>
                </a:solidFill>
                <a:latin typeface="Liberation Serif" panose="02020603050405020304" pitchFamily="18" charset="0"/>
              </a:rPr>
              <a:t>оформления акта контролируемому лицу </a:t>
            </a:r>
            <a:r>
              <a:rPr lang="ru-RU" sz="12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выдается предписание </a:t>
            </a:r>
            <a:r>
              <a:rPr lang="ru-RU" sz="1200" dirty="0">
                <a:solidFill>
                  <a:schemeClr val="tx1"/>
                </a:solidFill>
                <a:latin typeface="Liberation Serif" panose="02020603050405020304" pitchFamily="18" charset="0"/>
              </a:rPr>
              <a:t>об устранении выявленных нарушений обязательных требований с указанием разумных сроков их устранения</a:t>
            </a:r>
            <a:r>
              <a:rPr lang="ru-RU" sz="12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;</a:t>
            </a:r>
          </a:p>
          <a:p>
            <a:pPr marL="457200" indent="-457200" algn="just">
              <a:buAutoNum type="arabicParenR"/>
            </a:pPr>
            <a:endParaRPr lang="ru-RU" sz="800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200" dirty="0">
                <a:solidFill>
                  <a:schemeClr val="tx1"/>
                </a:solidFill>
                <a:latin typeface="Liberation Serif" panose="02020603050405020304" pitchFamily="18" charset="0"/>
              </a:rPr>
              <a:t>2) </a:t>
            </a:r>
            <a:r>
              <a:rPr lang="ru-RU" sz="12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незамедлительно </a:t>
            </a:r>
            <a:r>
              <a:rPr lang="ru-RU" sz="12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принимаются </a:t>
            </a:r>
            <a:r>
              <a:rPr lang="ru-RU" sz="12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предусмотренные </a:t>
            </a:r>
            <a:r>
              <a:rPr lang="ru-RU" sz="1200" dirty="0">
                <a:solidFill>
                  <a:schemeClr val="tx1"/>
                </a:solidFill>
                <a:latin typeface="Liberation Serif" panose="02020603050405020304" pitchFamily="18" charset="0"/>
              </a:rPr>
              <a:t>законодательством Российской Федерации меры </a:t>
            </a:r>
            <a:r>
              <a:rPr lang="ru-RU" sz="12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по недопущению причинения вреда (ущерба) охраняемым законом ценностям или прекращению его причинения вплоть до обращения в суд </a:t>
            </a:r>
            <a:r>
              <a:rPr lang="ru-RU" sz="1200" dirty="0">
                <a:solidFill>
                  <a:schemeClr val="tx1"/>
                </a:solidFill>
                <a:latin typeface="Liberation Serif" panose="02020603050405020304" pitchFamily="18" charset="0"/>
              </a:rPr>
              <a:t>с требованием о принудительном отзыве продукции (товаров), представляющей опасность для жизни, здоровья людей и для окружающей среды, о запрете эксплуатации (использования) зданий, строений, сооружений, помещений, оборудования, транспортных средств и иных подобных объектов и о доведении до сведения граждан, организаций любым доступным способом информации о наличии угрозы причинения вреда (ущерба) охраняемым законом ценностям и способах ее предотвращения в случае, </a:t>
            </a:r>
            <a:r>
              <a:rPr lang="ru-RU" sz="12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если при проведении контрольного (надзорного) мероприятия установлено, что деятельность гражданина, организации, владеющих и (или) пользующихся объектом контроля, эксплуатация (использование) ими зданий, строений, сооружений, помещений, оборудования, транспортных средств и иных подобных объектов, </a:t>
            </a:r>
            <a:r>
              <a:rPr lang="ru-RU" sz="1200" dirty="0">
                <a:solidFill>
                  <a:schemeClr val="tx1"/>
                </a:solidFill>
                <a:latin typeface="Liberation Serif" panose="02020603050405020304" pitchFamily="18" charset="0"/>
              </a:rPr>
              <a:t>производимые и реализуемые ими товары, выполняемые работы, </a:t>
            </a:r>
            <a:r>
              <a:rPr lang="ru-RU" sz="12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оказываемые услуги представляют непосредственную угрозу причинения вреда (ущерба) охраняемым законом ценностям или что такой вред (ущерб) причинен</a:t>
            </a:r>
            <a:r>
              <a:rPr lang="ru-RU" sz="12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;</a:t>
            </a:r>
          </a:p>
          <a:p>
            <a:pPr marL="0" indent="0" algn="just">
              <a:buNone/>
            </a:pPr>
            <a:endParaRPr lang="ru-RU" sz="800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200" dirty="0">
                <a:solidFill>
                  <a:schemeClr val="tx1"/>
                </a:solidFill>
                <a:latin typeface="Liberation Serif" panose="02020603050405020304" pitchFamily="18" charset="0"/>
              </a:rPr>
              <a:t>3) </a:t>
            </a:r>
            <a:r>
              <a:rPr lang="ru-RU" sz="12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при выявлении </a:t>
            </a:r>
            <a:r>
              <a:rPr lang="ru-RU" sz="1200" dirty="0">
                <a:solidFill>
                  <a:schemeClr val="tx1"/>
                </a:solidFill>
                <a:latin typeface="Liberation Serif" panose="02020603050405020304" pitchFamily="18" charset="0"/>
              </a:rPr>
              <a:t>в ходе контрольного (надзорного) мероприятия </a:t>
            </a:r>
            <a:r>
              <a:rPr lang="ru-RU" sz="12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признаков преступления или административного правонарушения </a:t>
            </a:r>
            <a:r>
              <a:rPr lang="ru-RU" sz="12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направляется соответствующая </a:t>
            </a:r>
            <a:r>
              <a:rPr lang="ru-RU" sz="12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информацию в государственный орган </a:t>
            </a:r>
            <a:r>
              <a:rPr lang="ru-RU" sz="1200" dirty="0">
                <a:solidFill>
                  <a:schemeClr val="tx1"/>
                </a:solidFill>
                <a:latin typeface="Liberation Serif" panose="02020603050405020304" pitchFamily="18" charset="0"/>
              </a:rPr>
              <a:t>в соответствии </a:t>
            </a:r>
            <a:r>
              <a:rPr lang="ru-RU" sz="12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с </a:t>
            </a:r>
            <a:r>
              <a:rPr lang="ru-RU" sz="1200" dirty="0">
                <a:solidFill>
                  <a:schemeClr val="tx1"/>
                </a:solidFill>
                <a:latin typeface="Liberation Serif" panose="02020603050405020304" pitchFamily="18" charset="0"/>
              </a:rPr>
              <a:t>компетенцией или </a:t>
            </a:r>
            <a:r>
              <a:rPr lang="ru-RU" sz="12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при наличии соответствующих полномочий </a:t>
            </a:r>
            <a:r>
              <a:rPr lang="ru-RU" sz="12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принимаются </a:t>
            </a:r>
            <a:r>
              <a:rPr lang="ru-RU" sz="12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меры по привлечению виновных лиц к установленной законом ответственности</a:t>
            </a:r>
            <a:r>
              <a:rPr lang="ru-RU" sz="12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;</a:t>
            </a:r>
          </a:p>
          <a:p>
            <a:pPr marL="0" indent="0" algn="just">
              <a:buNone/>
            </a:pPr>
            <a:endParaRPr lang="ru-RU" sz="800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200" dirty="0">
                <a:solidFill>
                  <a:schemeClr val="tx1"/>
                </a:solidFill>
                <a:latin typeface="Liberation Serif" panose="02020603050405020304" pitchFamily="18" charset="0"/>
              </a:rPr>
              <a:t>4) </a:t>
            </a:r>
            <a:r>
              <a:rPr lang="ru-RU" sz="12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принимаются </a:t>
            </a:r>
            <a:r>
              <a:rPr lang="ru-RU" sz="12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меры по осуществлению контроля за устранением выявленных нарушений </a:t>
            </a:r>
            <a:r>
              <a:rPr lang="ru-RU" sz="1200" dirty="0">
                <a:solidFill>
                  <a:schemeClr val="tx1"/>
                </a:solidFill>
                <a:latin typeface="Liberation Serif" panose="02020603050405020304" pitchFamily="18" charset="0"/>
              </a:rPr>
              <a:t>обязательных требований, </a:t>
            </a:r>
            <a:r>
              <a:rPr lang="ru-RU" sz="12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предупреждению нарушений </a:t>
            </a:r>
            <a:r>
              <a:rPr lang="ru-RU" sz="1200" dirty="0">
                <a:solidFill>
                  <a:schemeClr val="tx1"/>
                </a:solidFill>
                <a:latin typeface="Liberation Serif" panose="02020603050405020304" pitchFamily="18" charset="0"/>
              </a:rPr>
              <a:t>обязательных требований, </a:t>
            </a:r>
            <a:r>
              <a:rPr lang="ru-RU" sz="12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предотвращению возможного причинения вреда (ущерба</a:t>
            </a:r>
            <a:r>
              <a:rPr lang="ru-RU" sz="1200" dirty="0">
                <a:solidFill>
                  <a:schemeClr val="tx1"/>
                </a:solidFill>
                <a:latin typeface="Liberation Serif" panose="02020603050405020304" pitchFamily="18" charset="0"/>
              </a:rPr>
              <a:t>) охраняемым законом ценностям, </a:t>
            </a:r>
            <a:r>
              <a:rPr lang="ru-RU" sz="12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при неисполнении предписания в установленные сроки принимают меры по обеспечению его исполнения вплоть до обращения в суд </a:t>
            </a:r>
            <a:r>
              <a:rPr lang="ru-RU" sz="1200" dirty="0">
                <a:solidFill>
                  <a:schemeClr val="tx1"/>
                </a:solidFill>
                <a:latin typeface="Liberation Serif" panose="02020603050405020304" pitchFamily="18" charset="0"/>
              </a:rPr>
              <a:t>с требованием о принудительном исполнении предписания, если такая мера предусмотрена законодательством</a:t>
            </a:r>
            <a:r>
              <a:rPr lang="ru-RU" sz="12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;</a:t>
            </a:r>
          </a:p>
          <a:p>
            <a:pPr marL="0" indent="0" algn="just">
              <a:buNone/>
            </a:pPr>
            <a:endParaRPr lang="ru-RU" sz="800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200" dirty="0">
                <a:solidFill>
                  <a:schemeClr val="tx1"/>
                </a:solidFill>
                <a:latin typeface="Liberation Serif" panose="02020603050405020304" pitchFamily="18" charset="0"/>
              </a:rPr>
              <a:t>5) </a:t>
            </a:r>
            <a:r>
              <a:rPr lang="ru-RU" sz="12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р</a:t>
            </a:r>
            <a:r>
              <a:rPr lang="ru-RU" sz="12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ассматривается вопрос </a:t>
            </a:r>
            <a:r>
              <a:rPr lang="ru-RU" sz="12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о выдаче рекомендаций </a:t>
            </a:r>
            <a:r>
              <a:rPr lang="ru-RU" sz="1200" dirty="0">
                <a:solidFill>
                  <a:schemeClr val="tx1"/>
                </a:solidFill>
                <a:latin typeface="Liberation Serif" panose="02020603050405020304" pitchFamily="18" charset="0"/>
              </a:rPr>
              <a:t>по соблюдению обязательных требований, проведении иных мероприятий, направленных на профилактику рисков причинения вреда (ущерба) охраняемым законом </a:t>
            </a:r>
            <a:r>
              <a:rPr lang="ru-RU" sz="12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ценностям</a:t>
            </a:r>
            <a:endParaRPr lang="ru-RU" sz="1200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sz="12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332656"/>
            <a:ext cx="7653536" cy="504056"/>
          </a:xfrm>
        </p:spPr>
        <p:txBody>
          <a:bodyPr>
            <a:normAutofit/>
          </a:bodyPr>
          <a:lstStyle/>
          <a:p>
            <a:r>
              <a:rPr lang="ru-RU" sz="2400" b="1" u="sng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Результаты контрольного (надзорного) мероприятия </a:t>
            </a:r>
            <a:endParaRPr lang="ru-RU" sz="2400" b="1" u="sng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09136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908720"/>
            <a:ext cx="8496943" cy="5616625"/>
          </a:xfrm>
        </p:spPr>
        <p:txBody>
          <a:bodyPr>
            <a:normAutofit fontScale="85000" lnSpcReduction="20000"/>
          </a:bodyPr>
          <a:lstStyle/>
          <a:p>
            <a:endParaRPr lang="ru-RU" dirty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При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обжаловании решений, принятых должностными лицами Министерства, действий (бездействия) должностных лиц Министерства жалоба рассматривается Министром социальной политики Свердловской области (лицом, его замещающим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).</a:t>
            </a:r>
          </a:p>
          <a:p>
            <a:pPr marL="0" indent="0" algn="just">
              <a:buNone/>
            </a:pPr>
            <a:endParaRPr lang="ru-RU" dirty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Жалоба на действия (бездействие) и решения Министра социальной политики Свердловской области (лица, его замещающего) подается на имя Заместителя Губернатора Свердловской области, курирующего соответствующее направление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.</a:t>
            </a:r>
          </a:p>
          <a:p>
            <a:pPr marL="0" indent="0" algn="just">
              <a:buNone/>
            </a:pPr>
            <a:endParaRPr lang="ru-RU" dirty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Жалоба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подлежит рассмотрению в течение 20 рабочих дней со дня ее регистрации.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случае если для полного и всестороннего рассмотрения жалобы необходимо исследование дополнительных материалов и документов, отсутствующих в распоряжении Министерства и получение которых в установленном законодательством порядке требует больших временных затрат, чем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срок рассмотрения жалобы может быть продлен на срок не более 20 рабочих дней с уведомлением об этом лица, подавшего жалобу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93203" y="476672"/>
            <a:ext cx="8301608" cy="648072"/>
          </a:xfrm>
        </p:spPr>
        <p:txBody>
          <a:bodyPr>
            <a:normAutofit fontScale="90000"/>
          </a:bodyPr>
          <a:lstStyle/>
          <a:p>
            <a:r>
              <a:rPr lang="ru-RU" sz="2000" b="1" u="sng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Обжалование решений Министерства, </a:t>
            </a:r>
            <a:br>
              <a:rPr lang="ru-RU" sz="2000" b="1" u="sng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2000" b="1" u="sng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действий (бездействия) его должностных лиц</a:t>
            </a:r>
            <a:endParaRPr lang="ru-RU" sz="2000" b="1" u="sng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54093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 на 14082013(2)</Template>
  <TotalTime>6817</TotalTime>
  <Words>2355</Words>
  <Application>Microsoft Office PowerPoint</Application>
  <PresentationFormat>Экран (4:3)</PresentationFormat>
  <Paragraphs>225</Paragraphs>
  <Slides>17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7" baseType="lpstr">
      <vt:lpstr>Arial</vt:lpstr>
      <vt:lpstr>Arial Black</vt:lpstr>
      <vt:lpstr>Calibri</vt:lpstr>
      <vt:lpstr>Candara</vt:lpstr>
      <vt:lpstr>Liberation Serif</vt:lpstr>
      <vt:lpstr>Stencil</vt:lpstr>
      <vt:lpstr>Symbol</vt:lpstr>
      <vt:lpstr>Times New Roman</vt:lpstr>
      <vt:lpstr>Wingdings</vt:lpstr>
      <vt:lpstr>Шаблон презентации на 14082013(2)</vt:lpstr>
      <vt:lpstr>    практика политики Свердловской области за 9 месяцев 2019 года</vt:lpstr>
      <vt:lpstr>Презентация PowerPoint</vt:lpstr>
      <vt:lpstr>Презентация PowerPoint</vt:lpstr>
      <vt:lpstr>Презентация PowerPoint</vt:lpstr>
      <vt:lpstr>Риск-ориентированный подход</vt:lpstr>
      <vt:lpstr>Презентация PowerPoint</vt:lpstr>
      <vt:lpstr>Индикаторы риска нарушения обязательных требований</vt:lpstr>
      <vt:lpstr>Профилактические мероприятия</vt:lpstr>
      <vt:lpstr>Презентация PowerPoint</vt:lpstr>
      <vt:lpstr>Презентация PowerPoint</vt:lpstr>
      <vt:lpstr>Консультирование </vt:lpstr>
      <vt:lpstr>Презентация PowerPoint</vt:lpstr>
      <vt:lpstr>Контрольные (надзорные) мероприятия</vt:lpstr>
      <vt:lpstr>Презентация PowerPoint</vt:lpstr>
      <vt:lpstr>Презентация PowerPoint</vt:lpstr>
      <vt:lpstr>Результаты контрольного (надзорного) мероприятия </vt:lpstr>
      <vt:lpstr>Обжалование решений Министерства,  действий (бездействия) его должностных лиц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Ваганова Вероника Александровна</cp:lastModifiedBy>
  <cp:revision>519</cp:revision>
  <cp:lastPrinted>2021-07-14T13:18:14Z</cp:lastPrinted>
  <dcterms:created xsi:type="dcterms:W3CDTF">2013-09-24T14:29:11Z</dcterms:created>
  <dcterms:modified xsi:type="dcterms:W3CDTF">2021-11-03T06:15:23Z</dcterms:modified>
</cp:coreProperties>
</file>