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Lora" charset="-52"/>
      <p:regular r:id="rId12"/>
    </p:embeddedFont>
    <p:embeddedFont>
      <p:font typeface="Clear Sans Regular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Lora Italics" charset="-52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70" d="100"/>
          <a:sy n="70" d="100"/>
        </p:scale>
        <p:origin x="-15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6.png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sv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sv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svg"/><Relationship Id="rId5" Type="http://schemas.openxmlformats.org/officeDocument/2006/relationships/image" Target="../media/image23.png"/><Relationship Id="rId4" Type="http://schemas.openxmlformats.org/officeDocument/2006/relationships/image" Target="../media/image2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sv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2445815">
            <a:off x="2874963" y="-437581"/>
            <a:ext cx="8271379" cy="10478888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4111734" y="2699493"/>
            <a:ext cx="10064532" cy="4888014"/>
          </a:xfrm>
          <a:prstGeom prst="rect">
            <a:avLst/>
          </a:prstGeom>
          <a:solidFill>
            <a:srgbClr val="E8E5E5"/>
          </a:solidFill>
        </p:spPr>
      </p:sp>
      <p:grpSp>
        <p:nvGrpSpPr>
          <p:cNvPr id="4" name="Group 4"/>
          <p:cNvGrpSpPr/>
          <p:nvPr/>
        </p:nvGrpSpPr>
        <p:grpSpPr>
          <a:xfrm>
            <a:off x="4267200" y="2876550"/>
            <a:ext cx="9753600" cy="4533900"/>
            <a:chOff x="0" y="0"/>
            <a:chExt cx="18146518" cy="843529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8146519" cy="8435295"/>
            </a:xfrm>
            <a:custGeom>
              <a:avLst/>
              <a:gdLst/>
              <a:ahLst/>
              <a:cxnLst/>
              <a:rect l="l" t="t" r="r" b="b"/>
              <a:pathLst>
                <a:path w="18146519" h="8435295">
                  <a:moveTo>
                    <a:pt x="0" y="0"/>
                  </a:moveTo>
                  <a:lnTo>
                    <a:pt x="0" y="8435295"/>
                  </a:lnTo>
                  <a:lnTo>
                    <a:pt x="18146519" y="8435295"/>
                  </a:lnTo>
                  <a:lnTo>
                    <a:pt x="18146519" y="0"/>
                  </a:lnTo>
                  <a:lnTo>
                    <a:pt x="0" y="0"/>
                  </a:lnTo>
                  <a:close/>
                  <a:moveTo>
                    <a:pt x="18085558" y="8374335"/>
                  </a:moveTo>
                  <a:lnTo>
                    <a:pt x="59690" y="8374335"/>
                  </a:lnTo>
                  <a:lnTo>
                    <a:pt x="59690" y="59690"/>
                  </a:lnTo>
                  <a:lnTo>
                    <a:pt x="18085558" y="59690"/>
                  </a:lnTo>
                  <a:lnTo>
                    <a:pt x="18085558" y="8374335"/>
                  </a:lnTo>
                  <a:close/>
                </a:path>
              </a:pathLst>
            </a:custGeom>
            <a:solidFill>
              <a:srgbClr val="292929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5013466" y="4121764"/>
            <a:ext cx="8261068" cy="2184671"/>
            <a:chOff x="0" y="-663856"/>
            <a:chExt cx="11014758" cy="2912895"/>
          </a:xfrm>
        </p:grpSpPr>
        <p:sp>
          <p:nvSpPr>
            <p:cNvPr id="7" name="TextBox 7"/>
            <p:cNvSpPr txBox="1"/>
            <p:nvPr/>
          </p:nvSpPr>
          <p:spPr>
            <a:xfrm>
              <a:off x="0" y="-663856"/>
              <a:ext cx="11014758" cy="22156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720"/>
                </a:lnSpc>
              </a:pPr>
              <a:r>
                <a:rPr lang="en-US" sz="4800" dirty="0">
                  <a:solidFill>
                    <a:srgbClr val="292929"/>
                  </a:solidFill>
                  <a:latin typeface="Lora"/>
                </a:rPr>
                <a:t>ИЗГОТОВЛЕНИЕ </a:t>
              </a:r>
              <a:r>
                <a:rPr lang="en-US" sz="4800" dirty="0" smtClean="0">
                  <a:solidFill>
                    <a:srgbClr val="292929"/>
                  </a:solidFill>
                  <a:latin typeface="Lora"/>
                </a:rPr>
                <a:t>М</a:t>
              </a:r>
              <a:r>
                <a:rPr lang="ru-RU" sz="4800" dirty="0" smtClean="0">
                  <a:solidFill>
                    <a:srgbClr val="292929"/>
                  </a:solidFill>
                  <a:latin typeface="Lora"/>
                </a:rPr>
                <a:t>О</a:t>
              </a:r>
              <a:r>
                <a:rPr lang="en-US" sz="4800" dirty="0" smtClean="0">
                  <a:solidFill>
                    <a:srgbClr val="292929"/>
                  </a:solidFill>
                  <a:latin typeface="Lora"/>
                </a:rPr>
                <a:t>ЧАЛКИ </a:t>
              </a:r>
              <a:endParaRPr lang="en-US" sz="4800" dirty="0">
                <a:solidFill>
                  <a:srgbClr val="292929"/>
                </a:solidFill>
                <a:latin typeface="Lora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466639" y="1715141"/>
              <a:ext cx="8081479" cy="5338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9"/>
                </a:lnSpc>
              </a:pPr>
              <a:r>
                <a:rPr lang="en-US" sz="2400" dirty="0" err="1">
                  <a:solidFill>
                    <a:srgbClr val="292929"/>
                  </a:solidFill>
                  <a:latin typeface="Clear Sans Regular"/>
                </a:rPr>
                <a:t>Вязание</a:t>
              </a:r>
              <a:r>
                <a:rPr lang="en-US" sz="2400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400" dirty="0" err="1">
                  <a:solidFill>
                    <a:srgbClr val="292929"/>
                  </a:solidFill>
                  <a:latin typeface="Clear Sans Regular"/>
                </a:rPr>
                <a:t>крючком</a:t>
              </a:r>
              <a:endParaRPr lang="en-US" sz="2400" dirty="0">
                <a:solidFill>
                  <a:srgbClr val="292929"/>
                </a:solidFill>
                <a:latin typeface="Clear Sans Regular"/>
              </a:endParaRPr>
            </a:p>
          </p:txBody>
        </p:sp>
      </p:grpSp>
      <p:sp>
        <p:nvSpPr>
          <p:cNvPr id="10" name="AutoShape 3"/>
          <p:cNvSpPr/>
          <p:nvPr/>
        </p:nvSpPr>
        <p:spPr>
          <a:xfrm>
            <a:off x="12174554" y="7664969"/>
            <a:ext cx="5461826" cy="2299738"/>
          </a:xfrm>
          <a:prstGeom prst="rect">
            <a:avLst/>
          </a:prstGeom>
          <a:solidFill>
            <a:srgbClr val="E8E5E5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2400" smtClean="0"/>
              <a:t>Направление:</a:t>
            </a:r>
          </a:p>
          <a:p>
            <a:pPr algn="ctr"/>
            <a:r>
              <a:rPr lang="ru-RU" sz="2400" dirty="0" smtClean="0"/>
              <a:t>«Декоративно прикладное творчество»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 smtClean="0"/>
              <a:t>Специалист по социально работе</a:t>
            </a:r>
          </a:p>
          <a:p>
            <a:pPr algn="ctr"/>
            <a:r>
              <a:rPr lang="ru-RU" sz="2400" dirty="0" smtClean="0"/>
              <a:t>Бабаева Елена Павловна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43200" y="952500"/>
            <a:ext cx="4445433" cy="434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1"/>
              </a:lnSpc>
            </a:pPr>
            <a:endParaRPr dirty="0"/>
          </a:p>
          <a:p>
            <a:pPr algn="ctr">
              <a:lnSpc>
                <a:spcPts val="4301"/>
              </a:lnSpc>
            </a:pPr>
            <a:r>
              <a:rPr lang="en-US" sz="2000" dirty="0" err="1">
                <a:solidFill>
                  <a:srgbClr val="292929"/>
                </a:solidFill>
              </a:rPr>
              <a:t>Мочалку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крючком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можно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связать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из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разных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ниток</a:t>
            </a:r>
            <a:r>
              <a:rPr lang="en-US" sz="2000" dirty="0">
                <a:solidFill>
                  <a:srgbClr val="292929"/>
                </a:solidFill>
              </a:rPr>
              <a:t>: </a:t>
            </a:r>
            <a:r>
              <a:rPr lang="en-US" sz="2000" dirty="0" err="1">
                <a:solidFill>
                  <a:srgbClr val="292929"/>
                </a:solidFill>
              </a:rPr>
              <a:t>хлопок</a:t>
            </a:r>
            <a:r>
              <a:rPr lang="en-US" sz="2000" dirty="0">
                <a:solidFill>
                  <a:srgbClr val="292929"/>
                </a:solidFill>
              </a:rPr>
              <a:t>, </a:t>
            </a:r>
            <a:r>
              <a:rPr lang="en-US" sz="2000" dirty="0" err="1">
                <a:solidFill>
                  <a:srgbClr val="292929"/>
                </a:solidFill>
              </a:rPr>
              <a:t>полиэстер</a:t>
            </a:r>
            <a:r>
              <a:rPr lang="en-US" sz="2000" dirty="0">
                <a:solidFill>
                  <a:srgbClr val="292929"/>
                </a:solidFill>
              </a:rPr>
              <a:t>, </a:t>
            </a:r>
            <a:r>
              <a:rPr lang="en-US" sz="2000" dirty="0" err="1">
                <a:solidFill>
                  <a:srgbClr val="292929"/>
                </a:solidFill>
              </a:rPr>
              <a:t>но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чаще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всего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мочалки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вяжут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из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полипропиленовой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пряжи</a:t>
            </a:r>
            <a:r>
              <a:rPr lang="en-US" sz="2000" dirty="0">
                <a:solidFill>
                  <a:srgbClr val="292929"/>
                </a:solidFill>
              </a:rPr>
              <a:t>. </a:t>
            </a:r>
            <a:r>
              <a:rPr lang="en-US" sz="2000" dirty="0" err="1">
                <a:solidFill>
                  <a:srgbClr val="292929"/>
                </a:solidFill>
              </a:rPr>
              <a:t>Такие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мочалки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дольше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служат</a:t>
            </a:r>
            <a:r>
              <a:rPr lang="en-US" sz="2000" dirty="0">
                <a:solidFill>
                  <a:srgbClr val="292929"/>
                </a:solidFill>
              </a:rPr>
              <a:t>, </a:t>
            </a:r>
            <a:r>
              <a:rPr lang="en-US" sz="2000" dirty="0" err="1">
                <a:solidFill>
                  <a:srgbClr val="292929"/>
                </a:solidFill>
              </a:rPr>
              <a:t>быстро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сохнут</a:t>
            </a:r>
            <a:r>
              <a:rPr lang="en-US" sz="2000" dirty="0">
                <a:solidFill>
                  <a:srgbClr val="292929"/>
                </a:solidFill>
              </a:rPr>
              <a:t>, </a:t>
            </a:r>
            <a:r>
              <a:rPr lang="en-US" sz="2000" dirty="0" err="1">
                <a:solidFill>
                  <a:srgbClr val="292929"/>
                </a:solidFill>
              </a:rPr>
              <a:t>они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яркие</a:t>
            </a:r>
            <a:r>
              <a:rPr lang="en-US" sz="2000" dirty="0">
                <a:solidFill>
                  <a:srgbClr val="292929"/>
                </a:solidFill>
              </a:rPr>
              <a:t>, </a:t>
            </a:r>
            <a:r>
              <a:rPr lang="en-US" sz="2000" dirty="0" err="1">
                <a:solidFill>
                  <a:srgbClr val="292929"/>
                </a:solidFill>
              </a:rPr>
              <a:t>хорошо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взбивают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гель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или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мыло</a:t>
            </a:r>
            <a:r>
              <a:rPr lang="en-US" sz="2000" dirty="0">
                <a:solidFill>
                  <a:srgbClr val="292929"/>
                </a:solidFill>
              </a:rPr>
              <a:t> в </a:t>
            </a:r>
            <a:r>
              <a:rPr lang="en-US" sz="2000" dirty="0" err="1">
                <a:solidFill>
                  <a:srgbClr val="292929"/>
                </a:solidFill>
              </a:rPr>
              <a:t>пену</a:t>
            </a:r>
            <a:r>
              <a:rPr lang="en-US" sz="2000" dirty="0">
                <a:solidFill>
                  <a:srgbClr val="292929"/>
                </a:solidFill>
              </a:rPr>
              <a:t> и </a:t>
            </a:r>
            <a:r>
              <a:rPr lang="en-US" sz="2000" dirty="0" err="1">
                <a:solidFill>
                  <a:srgbClr val="292929"/>
                </a:solidFill>
              </a:rPr>
              <a:t>стоят</a:t>
            </a:r>
            <a:r>
              <a:rPr lang="en-US" sz="2000" dirty="0">
                <a:solidFill>
                  <a:srgbClr val="292929"/>
                </a:solidFill>
              </a:rPr>
              <a:t> </a:t>
            </a:r>
            <a:r>
              <a:rPr lang="en-US" sz="2000" dirty="0" err="1">
                <a:solidFill>
                  <a:srgbClr val="292929"/>
                </a:solidFill>
              </a:rPr>
              <a:t>недорого</a:t>
            </a:r>
            <a:r>
              <a:rPr lang="en-US" sz="2000" dirty="0">
                <a:solidFill>
                  <a:srgbClr val="292929"/>
                </a:solidFill>
              </a:rPr>
              <a:t>.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4244366">
            <a:off x="14506536" y="-2696633"/>
            <a:ext cx="4941504" cy="539326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3107250">
            <a:off x="-2052531" y="4698036"/>
            <a:ext cx="6723954" cy="733867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8001000" y="4152900"/>
            <a:ext cx="9891045" cy="575060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7042" y="1952625"/>
            <a:ext cx="5715000" cy="6381750"/>
            <a:chOff x="0" y="0"/>
            <a:chExt cx="10632725" cy="1187321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632725" cy="11873210"/>
            </a:xfrm>
            <a:custGeom>
              <a:avLst/>
              <a:gdLst/>
              <a:ahLst/>
              <a:cxnLst/>
              <a:rect l="l" t="t" r="r" b="b"/>
              <a:pathLst>
                <a:path w="10632725" h="11873210">
                  <a:moveTo>
                    <a:pt x="0" y="0"/>
                  </a:moveTo>
                  <a:lnTo>
                    <a:pt x="0" y="11873210"/>
                  </a:lnTo>
                  <a:lnTo>
                    <a:pt x="10632725" y="11873210"/>
                  </a:lnTo>
                  <a:lnTo>
                    <a:pt x="10632725" y="0"/>
                  </a:lnTo>
                  <a:lnTo>
                    <a:pt x="0" y="0"/>
                  </a:lnTo>
                  <a:close/>
                  <a:moveTo>
                    <a:pt x="10571766" y="11812250"/>
                  </a:moveTo>
                  <a:lnTo>
                    <a:pt x="59690" y="11812250"/>
                  </a:lnTo>
                  <a:lnTo>
                    <a:pt x="59690" y="59690"/>
                  </a:lnTo>
                  <a:lnTo>
                    <a:pt x="10571766" y="59690"/>
                  </a:lnTo>
                  <a:lnTo>
                    <a:pt x="10571766" y="11812250"/>
                  </a:lnTo>
                  <a:close/>
                </a:path>
              </a:pathLst>
            </a:custGeom>
            <a:solidFill>
              <a:srgbClr val="292929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62508" y="3243991"/>
            <a:ext cx="5484067" cy="411305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501099" y="6172200"/>
            <a:ext cx="3758201" cy="41148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028700" y="-94400"/>
            <a:ext cx="7315200" cy="3338391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8840870" y="3243991"/>
            <a:ext cx="8418430" cy="3379261"/>
            <a:chOff x="0" y="0"/>
            <a:chExt cx="11224573" cy="4505682"/>
          </a:xfrm>
        </p:grpSpPr>
        <p:sp>
          <p:nvSpPr>
            <p:cNvPr id="8" name="TextBox 8"/>
            <p:cNvSpPr txBox="1"/>
            <p:nvPr/>
          </p:nvSpPr>
          <p:spPr>
            <a:xfrm>
              <a:off x="0" y="28383"/>
              <a:ext cx="11224573" cy="296990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907"/>
                </a:lnSpc>
              </a:pPr>
              <a:r>
                <a:rPr lang="en-US" sz="2800" dirty="0" err="1">
                  <a:solidFill>
                    <a:srgbClr val="292929"/>
                  </a:solidFill>
                </a:rPr>
                <a:t>Мочалка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незаменимый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предмет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гигиены</a:t>
              </a:r>
              <a:r>
                <a:rPr lang="en-US" sz="2800" dirty="0">
                  <a:solidFill>
                    <a:srgbClr val="292929"/>
                  </a:solidFill>
                </a:rPr>
                <a:t>, </a:t>
              </a:r>
              <a:r>
                <a:rPr lang="en-US" sz="2800" dirty="0" err="1">
                  <a:solidFill>
                    <a:srgbClr val="292929"/>
                  </a:solidFill>
                </a:rPr>
                <a:t>которая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позволяет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содержать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тело</a:t>
              </a:r>
              <a:r>
                <a:rPr lang="en-US" sz="2800" dirty="0">
                  <a:solidFill>
                    <a:srgbClr val="292929"/>
                  </a:solidFill>
                </a:rPr>
                <a:t> в </a:t>
              </a:r>
              <a:r>
                <a:rPr lang="en-US" sz="2800" dirty="0" err="1">
                  <a:solidFill>
                    <a:srgbClr val="292929"/>
                  </a:solidFill>
                </a:rPr>
                <a:t>чистоте</a:t>
              </a:r>
              <a:r>
                <a:rPr lang="en-US" sz="2800" dirty="0">
                  <a:solidFill>
                    <a:srgbClr val="292929"/>
                  </a:solidFill>
                </a:rPr>
                <a:t>. А </a:t>
              </a:r>
              <a:r>
                <a:rPr lang="en-US" sz="2800" dirty="0" err="1">
                  <a:solidFill>
                    <a:srgbClr val="292929"/>
                  </a:solidFill>
                </a:rPr>
                <a:t>правильно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подобранная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мочалка</a:t>
              </a:r>
              <a:r>
                <a:rPr lang="en-US" sz="2800" dirty="0">
                  <a:solidFill>
                    <a:srgbClr val="292929"/>
                  </a:solidFill>
                </a:rPr>
                <a:t>, </a:t>
              </a:r>
              <a:r>
                <a:rPr lang="en-US" sz="2800" dirty="0" err="1">
                  <a:solidFill>
                    <a:srgbClr val="292929"/>
                  </a:solidFill>
                </a:rPr>
                <a:t>еще</a:t>
              </a:r>
              <a:r>
                <a:rPr lang="en-US" sz="2800" dirty="0">
                  <a:solidFill>
                    <a:srgbClr val="292929"/>
                  </a:solidFill>
                </a:rPr>
                <a:t> и </a:t>
              </a:r>
              <a:r>
                <a:rPr lang="en-US" sz="2800" dirty="0" err="1">
                  <a:solidFill>
                    <a:srgbClr val="292929"/>
                  </a:solidFill>
                </a:rPr>
                <a:t>поможет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сделать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хороший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пилинг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кожи</a:t>
              </a:r>
              <a:r>
                <a:rPr lang="en-US" sz="2800" dirty="0">
                  <a:solidFill>
                    <a:srgbClr val="292929"/>
                  </a:solidFill>
                </a:rPr>
                <a:t>. </a:t>
              </a:r>
              <a:r>
                <a:rPr lang="en-US" sz="2800" dirty="0" err="1">
                  <a:solidFill>
                    <a:srgbClr val="292929"/>
                  </a:solidFill>
                </a:rPr>
                <a:t>Не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всегда</a:t>
              </a:r>
              <a:r>
                <a:rPr lang="en-US" sz="2800" dirty="0">
                  <a:solidFill>
                    <a:srgbClr val="292929"/>
                  </a:solidFill>
                </a:rPr>
                <a:t> в </a:t>
              </a:r>
              <a:r>
                <a:rPr lang="en-US" sz="2800" dirty="0" err="1">
                  <a:solidFill>
                    <a:srgbClr val="292929"/>
                  </a:solidFill>
                </a:rPr>
                <a:t>магазинах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найдешь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то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что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нужно</a:t>
              </a:r>
              <a:r>
                <a:rPr lang="en-US" sz="2800" dirty="0">
                  <a:solidFill>
                    <a:srgbClr val="292929"/>
                  </a:solidFill>
                </a:rPr>
                <a:t>. </a:t>
              </a:r>
              <a:r>
                <a:rPr lang="en-US" sz="2800" dirty="0" err="1">
                  <a:solidFill>
                    <a:srgbClr val="292929"/>
                  </a:solidFill>
                </a:rPr>
                <a:t>Поэтому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мы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расскажем</a:t>
              </a:r>
              <a:r>
                <a:rPr lang="en-US" sz="2800" dirty="0">
                  <a:solidFill>
                    <a:srgbClr val="292929"/>
                  </a:solidFill>
                </a:rPr>
                <a:t>, </a:t>
              </a:r>
              <a:r>
                <a:rPr lang="en-US" sz="2800" dirty="0" err="1">
                  <a:solidFill>
                    <a:srgbClr val="292929"/>
                  </a:solidFill>
                </a:rPr>
                <a:t>как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легко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связать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мочалку</a:t>
              </a:r>
              <a:r>
                <a:rPr lang="en-US" sz="2800" dirty="0">
                  <a:solidFill>
                    <a:srgbClr val="292929"/>
                  </a:solidFill>
                </a:rPr>
                <a:t> с </a:t>
              </a:r>
              <a:r>
                <a:rPr lang="en-US" sz="2800" dirty="0" err="1">
                  <a:solidFill>
                    <a:srgbClr val="292929"/>
                  </a:solidFill>
                </a:rPr>
                <a:t>вытянутыми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петлями</a:t>
              </a:r>
              <a:r>
                <a:rPr lang="en-US" sz="2800" dirty="0">
                  <a:solidFill>
                    <a:srgbClr val="292929"/>
                  </a:solidFill>
                </a:rPr>
                <a:t> </a:t>
              </a:r>
              <a:r>
                <a:rPr lang="en-US" sz="2800" dirty="0" err="1">
                  <a:solidFill>
                    <a:srgbClr val="292929"/>
                  </a:solidFill>
                </a:rPr>
                <a:t>дома</a:t>
              </a:r>
              <a:endParaRPr lang="en-US" sz="2800" dirty="0">
                <a:solidFill>
                  <a:srgbClr val="292929"/>
                </a:solidFill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3419583"/>
              <a:ext cx="9836087" cy="2291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359"/>
                </a:lnSpc>
              </a:pPr>
              <a:endParaRPr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3715177"/>
              <a:ext cx="9836087" cy="1816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189"/>
                </a:lnSpc>
              </a:pPr>
              <a:endParaRPr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4129297"/>
              <a:ext cx="9836087" cy="2291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359"/>
                </a:lnSpc>
              </a:pPr>
              <a:endParaRPr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4425660"/>
              <a:ext cx="9836087" cy="1816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18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9166" y="1895109"/>
            <a:ext cx="5328442" cy="649678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0412338" y="1895109"/>
            <a:ext cx="5255270" cy="789659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702042" y="5993832"/>
            <a:ext cx="3867912" cy="4114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4716534" y="392957"/>
            <a:ext cx="3134729" cy="411480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139342" y="2499693"/>
            <a:ext cx="7004658" cy="4016127"/>
            <a:chOff x="0" y="0"/>
            <a:chExt cx="9339544" cy="5354836"/>
          </a:xfrm>
        </p:grpSpPr>
        <p:sp>
          <p:nvSpPr>
            <p:cNvPr id="7" name="TextBox 7"/>
            <p:cNvSpPr txBox="1"/>
            <p:nvPr/>
          </p:nvSpPr>
          <p:spPr>
            <a:xfrm>
              <a:off x="0" y="56743"/>
              <a:ext cx="9339544" cy="10806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160"/>
                </a:lnSpc>
              </a:pPr>
              <a:r>
                <a:rPr lang="en-US" sz="5600" dirty="0" err="1">
                  <a:solidFill>
                    <a:srgbClr val="292929"/>
                  </a:solidFill>
                  <a:latin typeface="+mj-lt"/>
                </a:rPr>
                <a:t>Мочалка</a:t>
              </a:r>
              <a:r>
                <a:rPr lang="en-US" sz="5600" dirty="0">
                  <a:solidFill>
                    <a:srgbClr val="292929"/>
                  </a:solidFill>
                  <a:latin typeface="+mj-lt"/>
                </a:rPr>
                <a:t> </a:t>
              </a:r>
              <a:r>
                <a:rPr lang="en-US" sz="5600" dirty="0" err="1">
                  <a:solidFill>
                    <a:srgbClr val="292929"/>
                  </a:solidFill>
                  <a:latin typeface="+mj-lt"/>
                </a:rPr>
                <a:t>длинная</a:t>
              </a:r>
              <a:endParaRPr lang="en-US" sz="5600" dirty="0">
                <a:solidFill>
                  <a:srgbClr val="292929"/>
                </a:solidFill>
                <a:latin typeface="+mj-lt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5808520"/>
              <a:ext cx="7584378" cy="4028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19"/>
                </a:lnSpc>
              </a:pPr>
              <a:endParaRPr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1479686"/>
              <a:ext cx="7584378" cy="30338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639"/>
                </a:lnSpc>
              </a:pP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Длинная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мочалка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,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незаменима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во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время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приема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душа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. А в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модели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с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ручками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с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обеих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сторон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,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позволяет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достать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до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труднодоступных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 </a:t>
              </a:r>
              <a:r>
                <a:rPr lang="en-US" sz="2599" dirty="0" err="1">
                  <a:solidFill>
                    <a:srgbClr val="292929"/>
                  </a:solidFill>
                  <a:latin typeface="Clear Sans Regular"/>
                </a:rPr>
                <a:t>мест</a:t>
              </a:r>
              <a:r>
                <a:rPr lang="en-US" sz="2599" dirty="0">
                  <a:solidFill>
                    <a:srgbClr val="292929"/>
                  </a:solidFill>
                  <a:latin typeface="Clear Sans Regular"/>
                </a:rPr>
                <a:t>.</a:t>
              </a:r>
            </a:p>
            <a:p>
              <a:pPr>
                <a:lnSpc>
                  <a:spcPts val="3640"/>
                </a:lnSpc>
              </a:pPr>
              <a:endParaRPr dirty="0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9761" y="1582586"/>
            <a:ext cx="15208477" cy="7121827"/>
            <a:chOff x="0" y="0"/>
            <a:chExt cx="28295286" cy="1325011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295287" cy="13250120"/>
            </a:xfrm>
            <a:custGeom>
              <a:avLst/>
              <a:gdLst/>
              <a:ahLst/>
              <a:cxnLst/>
              <a:rect l="l" t="t" r="r" b="b"/>
              <a:pathLst>
                <a:path w="28295287" h="13250120">
                  <a:moveTo>
                    <a:pt x="0" y="0"/>
                  </a:moveTo>
                  <a:lnTo>
                    <a:pt x="0" y="13250120"/>
                  </a:lnTo>
                  <a:lnTo>
                    <a:pt x="28295287" y="13250120"/>
                  </a:lnTo>
                  <a:lnTo>
                    <a:pt x="28295287" y="0"/>
                  </a:lnTo>
                  <a:lnTo>
                    <a:pt x="0" y="0"/>
                  </a:lnTo>
                  <a:close/>
                  <a:moveTo>
                    <a:pt x="28234326" y="13189159"/>
                  </a:moveTo>
                  <a:lnTo>
                    <a:pt x="59690" y="13189159"/>
                  </a:lnTo>
                  <a:lnTo>
                    <a:pt x="59690" y="59690"/>
                  </a:lnTo>
                  <a:lnTo>
                    <a:pt x="28234326" y="59690"/>
                  </a:lnTo>
                  <a:lnTo>
                    <a:pt x="28234326" y="13189159"/>
                  </a:lnTo>
                  <a:close/>
                </a:path>
              </a:pathLst>
            </a:custGeom>
            <a:solidFill>
              <a:srgbClr val="292929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9144000" y="2690113"/>
            <a:ext cx="6376373" cy="3084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60"/>
              </a:lnSpc>
            </a:pP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Вяжут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такую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мочалку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крючком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№4, а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также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двойной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нитью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.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Теперь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определяемся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с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размером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допустим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будет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11см.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Начинаем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с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набора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петель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18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шт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.,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далее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вяжем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все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петельки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без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накидов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,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каждую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первую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петельку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в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ряду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не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провязывая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.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Таким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образом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в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ряду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у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нас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выходит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 17 </a:t>
            </a:r>
            <a:r>
              <a:rPr lang="en-US" sz="2186" dirty="0" err="1">
                <a:solidFill>
                  <a:srgbClr val="292929"/>
                </a:solidFill>
                <a:latin typeface="Clear Sans Regular"/>
              </a:rPr>
              <a:t>петелек</a:t>
            </a:r>
            <a:r>
              <a:rPr lang="en-US" sz="2186" dirty="0">
                <a:solidFill>
                  <a:srgbClr val="292929"/>
                </a:solidFill>
                <a:latin typeface="Clear Sans Regular"/>
              </a:rPr>
              <a:t>.</a:t>
            </a:r>
          </a:p>
          <a:p>
            <a:pPr>
              <a:lnSpc>
                <a:spcPts val="3060"/>
              </a:lnSpc>
            </a:pPr>
            <a:endParaRPr dirty="0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0" y="2628900"/>
            <a:ext cx="5790100" cy="733539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4194753" flipH="1">
            <a:off x="14138636" y="-698143"/>
            <a:ext cx="3698928" cy="5188205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1676400" y="3771900"/>
            <a:ext cx="6271664" cy="4703748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1539761" y="1567060"/>
            <a:ext cx="5476479" cy="2322306"/>
            <a:chOff x="0" y="0"/>
            <a:chExt cx="7301973" cy="3096408"/>
          </a:xfrm>
        </p:grpSpPr>
        <p:sp>
          <p:nvSpPr>
            <p:cNvPr id="9" name="TextBox 9"/>
            <p:cNvSpPr txBox="1"/>
            <p:nvPr/>
          </p:nvSpPr>
          <p:spPr>
            <a:xfrm>
              <a:off x="0" y="56743"/>
              <a:ext cx="7301973" cy="21236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160"/>
                </a:lnSpc>
              </a:pPr>
              <a:r>
                <a:rPr lang="en-US" sz="5600">
                  <a:solidFill>
                    <a:srgbClr val="292929"/>
                  </a:solidFill>
                  <a:latin typeface="Lora"/>
                </a:rPr>
                <a:t>Пошаговая инструкция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2611952"/>
              <a:ext cx="7023090" cy="4854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87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144000" y="1750316"/>
            <a:ext cx="4858090" cy="4831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40"/>
              </a:lnSpc>
            </a:pPr>
            <a:r>
              <a:rPr lang="en-US" sz="2800" dirty="0" err="1">
                <a:solidFill>
                  <a:srgbClr val="292929"/>
                </a:solidFill>
              </a:rPr>
              <a:t>Теперь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мы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вяжем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вытянутые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петли</a:t>
            </a:r>
            <a:r>
              <a:rPr lang="en-US" sz="2800" dirty="0">
                <a:solidFill>
                  <a:srgbClr val="292929"/>
                </a:solidFill>
              </a:rPr>
              <a:t>. </a:t>
            </a:r>
            <a:r>
              <a:rPr lang="en-US" sz="2800" dirty="0" err="1">
                <a:solidFill>
                  <a:srgbClr val="292929"/>
                </a:solidFill>
              </a:rPr>
              <a:t>Делаем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это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таким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образом</a:t>
            </a:r>
            <a:r>
              <a:rPr lang="en-US" sz="2800" dirty="0">
                <a:solidFill>
                  <a:srgbClr val="292929"/>
                </a:solidFill>
              </a:rPr>
              <a:t>: </a:t>
            </a:r>
            <a:r>
              <a:rPr lang="en-US" sz="2800" dirty="0" err="1">
                <a:solidFill>
                  <a:srgbClr val="292929"/>
                </a:solidFill>
              </a:rPr>
              <a:t>вяжем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столбик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без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накида</a:t>
            </a:r>
            <a:r>
              <a:rPr lang="en-US" sz="2800" dirty="0">
                <a:solidFill>
                  <a:srgbClr val="292929"/>
                </a:solidFill>
              </a:rPr>
              <a:t>, и </a:t>
            </a:r>
            <a:r>
              <a:rPr lang="en-US" sz="2800" dirty="0" err="1">
                <a:solidFill>
                  <a:srgbClr val="292929"/>
                </a:solidFill>
              </a:rPr>
              <a:t>делаем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вытянутую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петлю</a:t>
            </a:r>
            <a:r>
              <a:rPr lang="en-US" sz="2800" dirty="0">
                <a:solidFill>
                  <a:srgbClr val="292929"/>
                </a:solidFill>
              </a:rPr>
              <a:t>, </a:t>
            </a:r>
            <a:r>
              <a:rPr lang="en-US" sz="2800" dirty="0" err="1">
                <a:solidFill>
                  <a:srgbClr val="292929"/>
                </a:solidFill>
              </a:rPr>
              <a:t>обвести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нитью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вокруг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пальца</a:t>
            </a:r>
            <a:r>
              <a:rPr lang="en-US" sz="2800" dirty="0">
                <a:solidFill>
                  <a:srgbClr val="292929"/>
                </a:solidFill>
              </a:rPr>
              <a:t>, </a:t>
            </a:r>
            <a:r>
              <a:rPr lang="en-US" sz="2800" dirty="0" err="1">
                <a:solidFill>
                  <a:srgbClr val="292929"/>
                </a:solidFill>
              </a:rPr>
              <a:t>придерживать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эту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петлю</a:t>
            </a:r>
            <a:r>
              <a:rPr lang="en-US" sz="2800" dirty="0">
                <a:solidFill>
                  <a:srgbClr val="292929"/>
                </a:solidFill>
              </a:rPr>
              <a:t>.</a:t>
            </a:r>
          </a:p>
          <a:p>
            <a:pPr>
              <a:lnSpc>
                <a:spcPts val="4840"/>
              </a:lnSpc>
            </a:pPr>
            <a:endParaRPr dirty="0"/>
          </a:p>
        </p:txBody>
      </p:sp>
      <p:sp>
        <p:nvSpPr>
          <p:cNvPr id="3" name="TextBox 3"/>
          <p:cNvSpPr txBox="1"/>
          <p:nvPr/>
        </p:nvSpPr>
        <p:spPr>
          <a:xfrm>
            <a:off x="1623210" y="2275341"/>
            <a:ext cx="6926280" cy="433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40"/>
              </a:lnSpc>
            </a:pPr>
            <a:r>
              <a:rPr lang="en-US" sz="2599" dirty="0" err="1">
                <a:solidFill>
                  <a:srgbClr val="292929"/>
                </a:solidFill>
                <a:latin typeface="Clear Sans Regular"/>
              </a:rPr>
              <a:t>Следующий</a:t>
            </a:r>
            <a:r>
              <a:rPr lang="en-US" sz="2599" dirty="0">
                <a:solidFill>
                  <a:srgbClr val="292929"/>
                </a:solidFill>
                <a:latin typeface="Clear Sans Regular"/>
              </a:rPr>
              <a:t> </a:t>
            </a:r>
            <a:r>
              <a:rPr lang="en-US" sz="2599" dirty="0" err="1">
                <a:solidFill>
                  <a:srgbClr val="292929"/>
                </a:solidFill>
                <a:latin typeface="Clear Sans Regular"/>
              </a:rPr>
              <a:t>шаг</a:t>
            </a:r>
            <a:endParaRPr lang="en-US" sz="2599" dirty="0">
              <a:solidFill>
                <a:srgbClr val="292929"/>
              </a:solidFill>
              <a:latin typeface="Clear Sans Regular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1981809">
            <a:off x="13645325" y="1273540"/>
            <a:ext cx="4841071" cy="481075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/>
          <a:srcRect t="5583" b="5583"/>
          <a:stretch>
            <a:fillRect/>
          </a:stretch>
        </p:blipFill>
        <p:spPr>
          <a:xfrm>
            <a:off x="1623210" y="3358924"/>
            <a:ext cx="6926280" cy="461463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544419" y="2101812"/>
            <a:ext cx="8159823" cy="6527422"/>
            <a:chOff x="0" y="0"/>
            <a:chExt cx="15181305" cy="121442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181304" cy="12144232"/>
            </a:xfrm>
            <a:custGeom>
              <a:avLst/>
              <a:gdLst/>
              <a:ahLst/>
              <a:cxnLst/>
              <a:rect l="l" t="t" r="r" b="b"/>
              <a:pathLst>
                <a:path w="15181304" h="12144232">
                  <a:moveTo>
                    <a:pt x="0" y="0"/>
                  </a:moveTo>
                  <a:lnTo>
                    <a:pt x="0" y="12144232"/>
                  </a:lnTo>
                  <a:lnTo>
                    <a:pt x="15181304" y="12144232"/>
                  </a:lnTo>
                  <a:lnTo>
                    <a:pt x="15181304" y="0"/>
                  </a:lnTo>
                  <a:lnTo>
                    <a:pt x="0" y="0"/>
                  </a:lnTo>
                  <a:close/>
                  <a:moveTo>
                    <a:pt x="15120345" y="12083273"/>
                  </a:moveTo>
                  <a:lnTo>
                    <a:pt x="59690" y="12083273"/>
                  </a:lnTo>
                  <a:lnTo>
                    <a:pt x="59690" y="59690"/>
                  </a:lnTo>
                  <a:lnTo>
                    <a:pt x="15120345" y="59690"/>
                  </a:lnTo>
                  <a:lnTo>
                    <a:pt x="15120345" y="12083273"/>
                  </a:lnTo>
                  <a:close/>
                </a:path>
              </a:pathLst>
            </a:custGeom>
            <a:solidFill>
              <a:srgbClr val="292929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/>
          <a:srcRect l="467" r="467"/>
          <a:stretch>
            <a:fillRect/>
          </a:stretch>
        </p:blipFill>
        <p:spPr>
          <a:xfrm>
            <a:off x="9161190" y="2761004"/>
            <a:ext cx="6926280" cy="5243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358602" y="6172200"/>
            <a:ext cx="4371633" cy="411480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1028700" y="2180393"/>
            <a:ext cx="6005553" cy="6856501"/>
            <a:chOff x="0" y="104775"/>
            <a:chExt cx="8007405" cy="9142002"/>
          </a:xfrm>
        </p:grpSpPr>
        <p:sp>
          <p:nvSpPr>
            <p:cNvPr id="7" name="TextBox 7"/>
            <p:cNvSpPr txBox="1"/>
            <p:nvPr/>
          </p:nvSpPr>
          <p:spPr>
            <a:xfrm>
              <a:off x="0" y="104775"/>
              <a:ext cx="8007405" cy="367194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600"/>
                </a:lnSpc>
              </a:pPr>
              <a:r>
                <a:rPr lang="en-US" sz="3200" dirty="0">
                  <a:solidFill>
                    <a:srgbClr val="292929"/>
                  </a:solidFill>
                </a:rPr>
                <a:t>А </a:t>
              </a:r>
              <a:r>
                <a:rPr lang="en-US" sz="3200" dirty="0" err="1">
                  <a:solidFill>
                    <a:srgbClr val="292929"/>
                  </a:solidFill>
                </a:rPr>
                <a:t>затем</a:t>
              </a:r>
              <a:r>
                <a:rPr lang="en-US" sz="3200" dirty="0">
                  <a:solidFill>
                    <a:srgbClr val="292929"/>
                  </a:solidFill>
                </a:rPr>
                <a:t> </a:t>
              </a:r>
              <a:r>
                <a:rPr lang="en-US" sz="3200" dirty="0" err="1">
                  <a:solidFill>
                    <a:srgbClr val="292929"/>
                  </a:solidFill>
                </a:rPr>
                <a:t>провязываем</a:t>
              </a:r>
              <a:r>
                <a:rPr lang="en-US" sz="3200" dirty="0">
                  <a:solidFill>
                    <a:srgbClr val="292929"/>
                  </a:solidFill>
                </a:rPr>
                <a:t> </a:t>
              </a:r>
              <a:r>
                <a:rPr lang="en-US" sz="3200" dirty="0" err="1">
                  <a:solidFill>
                    <a:srgbClr val="292929"/>
                  </a:solidFill>
                </a:rPr>
                <a:t>следующую</a:t>
              </a:r>
              <a:r>
                <a:rPr lang="en-US" sz="3200" dirty="0">
                  <a:solidFill>
                    <a:srgbClr val="292929"/>
                  </a:solidFill>
                </a:rPr>
                <a:t> </a:t>
              </a:r>
              <a:r>
                <a:rPr lang="en-US" sz="3200" dirty="0" err="1">
                  <a:solidFill>
                    <a:srgbClr val="292929"/>
                  </a:solidFill>
                </a:rPr>
                <a:t>петельку</a:t>
              </a:r>
              <a:r>
                <a:rPr lang="en-US" sz="3200" dirty="0">
                  <a:solidFill>
                    <a:srgbClr val="292929"/>
                  </a:solidFill>
                </a:rPr>
                <a:t> в </a:t>
              </a:r>
              <a:r>
                <a:rPr lang="en-US" sz="3200" dirty="0" err="1">
                  <a:solidFill>
                    <a:srgbClr val="292929"/>
                  </a:solidFill>
                </a:rPr>
                <a:t>петлю</a:t>
              </a:r>
              <a:r>
                <a:rPr lang="en-US" sz="3200" dirty="0">
                  <a:solidFill>
                    <a:srgbClr val="292929"/>
                  </a:solidFill>
                </a:rPr>
                <a:t> в </a:t>
              </a:r>
              <a:r>
                <a:rPr lang="en-US" sz="3200" dirty="0" err="1">
                  <a:solidFill>
                    <a:srgbClr val="292929"/>
                  </a:solidFill>
                </a:rPr>
                <a:t>предыдущем</a:t>
              </a:r>
              <a:r>
                <a:rPr lang="en-US" sz="3200" dirty="0">
                  <a:solidFill>
                    <a:srgbClr val="292929"/>
                  </a:solidFill>
                </a:rPr>
                <a:t> </a:t>
              </a:r>
              <a:r>
                <a:rPr lang="en-US" sz="3200" dirty="0" err="1">
                  <a:solidFill>
                    <a:srgbClr val="292929"/>
                  </a:solidFill>
                </a:rPr>
                <a:t>ряду</a:t>
              </a:r>
              <a:r>
                <a:rPr lang="en-US" sz="3200" dirty="0">
                  <a:solidFill>
                    <a:srgbClr val="292929"/>
                  </a:solidFill>
                </a:rPr>
                <a:t>.</a:t>
              </a:r>
            </a:p>
            <a:p>
              <a:pPr>
                <a:lnSpc>
                  <a:spcPts val="5600"/>
                </a:lnSpc>
              </a:pPr>
              <a:endParaRPr dirty="0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8418308"/>
              <a:ext cx="6502585" cy="8284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19"/>
                </a:lnSpc>
              </a:pPr>
              <a:endParaRPr/>
            </a:p>
            <a:p>
              <a:pPr>
                <a:lnSpc>
                  <a:spcPts val="251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381000" y="3314700"/>
            <a:ext cx="5946295" cy="674576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rcRect t="5583" b="5583"/>
          <a:stretch>
            <a:fillRect/>
          </a:stretch>
        </p:blipFill>
        <p:spPr>
          <a:xfrm>
            <a:off x="3124200" y="2628900"/>
            <a:ext cx="5652197" cy="376577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194581" cy="4114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2343926">
            <a:off x="14672261" y="6029006"/>
            <a:ext cx="2611028" cy="41148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319042" y="2539752"/>
            <a:ext cx="8283158" cy="41036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97"/>
              </a:lnSpc>
            </a:pPr>
            <a:r>
              <a:rPr lang="en-US" sz="2800" dirty="0" err="1">
                <a:solidFill>
                  <a:srgbClr val="292929"/>
                </a:solidFill>
              </a:rPr>
              <a:t>Таким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образом</a:t>
            </a:r>
            <a:r>
              <a:rPr lang="en-US" sz="2800" dirty="0">
                <a:solidFill>
                  <a:srgbClr val="292929"/>
                </a:solidFill>
              </a:rPr>
              <a:t> у </a:t>
            </a:r>
            <a:r>
              <a:rPr lang="en-US" sz="2800" dirty="0" err="1">
                <a:solidFill>
                  <a:srgbClr val="292929"/>
                </a:solidFill>
              </a:rPr>
              <a:t>нас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крючке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получилось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три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петельки</a:t>
            </a:r>
            <a:r>
              <a:rPr lang="en-US" sz="2800" dirty="0">
                <a:solidFill>
                  <a:srgbClr val="292929"/>
                </a:solidFill>
              </a:rPr>
              <a:t>, </a:t>
            </a:r>
            <a:r>
              <a:rPr lang="en-US" sz="2800" dirty="0" err="1">
                <a:solidFill>
                  <a:srgbClr val="292929"/>
                </a:solidFill>
              </a:rPr>
              <a:t>теперь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провязываем</a:t>
            </a:r>
            <a:r>
              <a:rPr lang="en-US" sz="2800" dirty="0">
                <a:solidFill>
                  <a:srgbClr val="292929"/>
                </a:solidFill>
              </a:rPr>
              <a:t> и </a:t>
            </a:r>
            <a:r>
              <a:rPr lang="en-US" sz="2800" dirty="0" err="1">
                <a:solidFill>
                  <a:srgbClr val="292929"/>
                </a:solidFill>
              </a:rPr>
              <a:t>получаем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одну</a:t>
            </a:r>
            <a:r>
              <a:rPr lang="en-US" sz="2800" dirty="0">
                <a:solidFill>
                  <a:srgbClr val="292929"/>
                </a:solidFill>
              </a:rPr>
              <a:t>. </a:t>
            </a:r>
            <a:r>
              <a:rPr lang="en-US" sz="2800" dirty="0" err="1">
                <a:solidFill>
                  <a:srgbClr val="292929"/>
                </a:solidFill>
              </a:rPr>
              <a:t>Продолжаем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вязание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подобным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образом</a:t>
            </a:r>
            <a:r>
              <a:rPr lang="en-US" sz="2800" dirty="0">
                <a:solidFill>
                  <a:srgbClr val="292929"/>
                </a:solidFill>
              </a:rPr>
              <a:t>. </a:t>
            </a:r>
            <a:r>
              <a:rPr lang="en-US" sz="2800" dirty="0" err="1">
                <a:solidFill>
                  <a:srgbClr val="292929"/>
                </a:solidFill>
              </a:rPr>
              <a:t>При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переходе</a:t>
            </a:r>
            <a:r>
              <a:rPr lang="en-US" sz="2800" dirty="0">
                <a:solidFill>
                  <a:srgbClr val="292929"/>
                </a:solidFill>
              </a:rPr>
              <a:t> в </a:t>
            </a:r>
            <a:r>
              <a:rPr lang="en-US" sz="2800" dirty="0" err="1">
                <a:solidFill>
                  <a:srgbClr val="292929"/>
                </a:solidFill>
              </a:rPr>
              <a:t>новый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ряд</a:t>
            </a:r>
            <a:r>
              <a:rPr lang="en-US" sz="2800" dirty="0">
                <a:solidFill>
                  <a:srgbClr val="292929"/>
                </a:solidFill>
              </a:rPr>
              <a:t>, </a:t>
            </a:r>
            <a:r>
              <a:rPr lang="en-US" sz="2800" dirty="0" err="1">
                <a:solidFill>
                  <a:srgbClr val="292929"/>
                </a:solidFill>
              </a:rPr>
              <a:t>первую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петлю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не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провязываем</a:t>
            </a:r>
            <a:r>
              <a:rPr lang="en-US" sz="2800" dirty="0">
                <a:solidFill>
                  <a:srgbClr val="292929"/>
                </a:solidFill>
              </a:rPr>
              <a:t>. </a:t>
            </a:r>
            <a:r>
              <a:rPr lang="en-US" sz="2800" dirty="0" err="1">
                <a:solidFill>
                  <a:srgbClr val="292929"/>
                </a:solidFill>
              </a:rPr>
              <a:t>Когда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достигнута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нужная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длинна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мы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формируем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ручку</a:t>
            </a:r>
            <a:r>
              <a:rPr lang="en-US" sz="2800" dirty="0">
                <a:solidFill>
                  <a:srgbClr val="292929"/>
                </a:solidFill>
              </a:rPr>
              <a:t>. </a:t>
            </a:r>
            <a:r>
              <a:rPr lang="en-US" sz="2800" dirty="0" err="1">
                <a:solidFill>
                  <a:srgbClr val="292929"/>
                </a:solidFill>
              </a:rPr>
              <a:t>Для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этого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провязываем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сбоку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тремя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петлями</a:t>
            </a:r>
            <a:r>
              <a:rPr lang="en-US" sz="2800" dirty="0">
                <a:solidFill>
                  <a:srgbClr val="292929"/>
                </a:solidFill>
              </a:rPr>
              <a:t>, </a:t>
            </a:r>
            <a:r>
              <a:rPr lang="en-US" sz="2800" dirty="0" err="1">
                <a:solidFill>
                  <a:srgbClr val="292929"/>
                </a:solidFill>
              </a:rPr>
              <a:t>вторую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петлю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протягиваем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ниткой</a:t>
            </a:r>
            <a:r>
              <a:rPr lang="en-US" sz="2800" dirty="0">
                <a:solidFill>
                  <a:srgbClr val="292929"/>
                </a:solidFill>
              </a:rPr>
              <a:t> и </a:t>
            </a:r>
            <a:r>
              <a:rPr lang="en-US" sz="2800" dirty="0" err="1">
                <a:solidFill>
                  <a:srgbClr val="292929"/>
                </a:solidFill>
              </a:rPr>
              <a:t>снова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провязываем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две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петли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крючке</a:t>
            </a:r>
            <a:r>
              <a:rPr lang="en-US" sz="2800" dirty="0">
                <a:solidFill>
                  <a:srgbClr val="292929"/>
                </a:solidFill>
              </a:rPr>
              <a:t>.</a:t>
            </a:r>
          </a:p>
          <a:p>
            <a:pPr>
              <a:lnSpc>
                <a:spcPts val="3197"/>
              </a:lnSpc>
            </a:pPr>
            <a:endParaRPr dirty="0"/>
          </a:p>
          <a:p>
            <a:pPr>
              <a:lnSpc>
                <a:spcPts val="3197"/>
              </a:lnSpc>
            </a:pP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544419" y="2101812"/>
            <a:ext cx="8159823" cy="6527422"/>
            <a:chOff x="0" y="0"/>
            <a:chExt cx="15181305" cy="121442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181304" cy="12144232"/>
            </a:xfrm>
            <a:custGeom>
              <a:avLst/>
              <a:gdLst/>
              <a:ahLst/>
              <a:cxnLst/>
              <a:rect l="l" t="t" r="r" b="b"/>
              <a:pathLst>
                <a:path w="15181304" h="12144232">
                  <a:moveTo>
                    <a:pt x="0" y="0"/>
                  </a:moveTo>
                  <a:lnTo>
                    <a:pt x="0" y="12144232"/>
                  </a:lnTo>
                  <a:lnTo>
                    <a:pt x="15181304" y="12144232"/>
                  </a:lnTo>
                  <a:lnTo>
                    <a:pt x="15181304" y="0"/>
                  </a:lnTo>
                  <a:lnTo>
                    <a:pt x="0" y="0"/>
                  </a:lnTo>
                  <a:close/>
                  <a:moveTo>
                    <a:pt x="15120345" y="12083273"/>
                  </a:moveTo>
                  <a:lnTo>
                    <a:pt x="59690" y="12083273"/>
                  </a:lnTo>
                  <a:lnTo>
                    <a:pt x="59690" y="59690"/>
                  </a:lnTo>
                  <a:lnTo>
                    <a:pt x="15120345" y="59690"/>
                  </a:lnTo>
                  <a:lnTo>
                    <a:pt x="15120345" y="12083273"/>
                  </a:lnTo>
                  <a:close/>
                </a:path>
              </a:pathLst>
            </a:custGeom>
            <a:solidFill>
              <a:srgbClr val="292929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/>
          <a:srcRect l="344" r="344"/>
          <a:stretch>
            <a:fillRect/>
          </a:stretch>
        </p:blipFill>
        <p:spPr>
          <a:xfrm>
            <a:off x="9152595" y="2743673"/>
            <a:ext cx="6943471" cy="5243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1386866">
            <a:off x="7547776" y="6476837"/>
            <a:ext cx="3209638" cy="302107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4183810" y="737474"/>
            <a:ext cx="3824512" cy="340033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762000" y="1104900"/>
            <a:ext cx="7779000" cy="3911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52"/>
              </a:lnSpc>
            </a:pPr>
            <a:endParaRPr dirty="0"/>
          </a:p>
          <a:p>
            <a:pPr>
              <a:lnSpc>
                <a:spcPts val="6052"/>
              </a:lnSpc>
            </a:pPr>
            <a:endParaRPr dirty="0"/>
          </a:p>
          <a:p>
            <a:pPr>
              <a:lnSpc>
                <a:spcPts val="6052"/>
              </a:lnSpc>
            </a:pPr>
            <a:r>
              <a:rPr lang="en-US" sz="2800" dirty="0" err="1">
                <a:solidFill>
                  <a:srgbClr val="292929"/>
                </a:solidFill>
              </a:rPr>
              <a:t>Таким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образом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вяжем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ручку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нужной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длинны</a:t>
            </a:r>
            <a:r>
              <a:rPr lang="en-US" sz="2800" dirty="0">
                <a:solidFill>
                  <a:srgbClr val="292929"/>
                </a:solidFill>
              </a:rPr>
              <a:t>. </a:t>
            </a:r>
            <a:r>
              <a:rPr lang="en-US" sz="2800" dirty="0" err="1">
                <a:solidFill>
                  <a:srgbClr val="292929"/>
                </a:solidFill>
              </a:rPr>
              <a:t>Закрепляем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нить</a:t>
            </a:r>
            <a:r>
              <a:rPr lang="en-US" sz="2800" dirty="0">
                <a:solidFill>
                  <a:srgbClr val="292929"/>
                </a:solidFill>
              </a:rPr>
              <a:t>, </a:t>
            </a:r>
            <a:r>
              <a:rPr lang="en-US" sz="2800" dirty="0" err="1">
                <a:solidFill>
                  <a:srgbClr val="292929"/>
                </a:solidFill>
              </a:rPr>
              <a:t>провязав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ее</a:t>
            </a:r>
            <a:r>
              <a:rPr lang="en-US" sz="2800" dirty="0">
                <a:solidFill>
                  <a:srgbClr val="292929"/>
                </a:solidFill>
              </a:rPr>
              <a:t> с </a:t>
            </a:r>
            <a:r>
              <a:rPr lang="en-US" sz="2800" dirty="0" err="1">
                <a:solidFill>
                  <a:srgbClr val="292929"/>
                </a:solidFill>
              </a:rPr>
              <a:t>петлей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изделия</a:t>
            </a:r>
            <a:r>
              <a:rPr lang="en-US" sz="2800" dirty="0">
                <a:solidFill>
                  <a:srgbClr val="292929"/>
                </a:solidFill>
              </a:rPr>
              <a:t>. </a:t>
            </a:r>
            <a:r>
              <a:rPr lang="en-US" sz="2800" dirty="0" err="1">
                <a:solidFill>
                  <a:srgbClr val="292929"/>
                </a:solidFill>
              </a:rPr>
              <a:t>Теперь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ваша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мочалка</a:t>
            </a:r>
            <a:r>
              <a:rPr lang="en-US" sz="2800" dirty="0">
                <a:solidFill>
                  <a:srgbClr val="292929"/>
                </a:solidFill>
              </a:rPr>
              <a:t> </a:t>
            </a:r>
            <a:r>
              <a:rPr lang="en-US" sz="2800" dirty="0" err="1">
                <a:solidFill>
                  <a:srgbClr val="292929"/>
                </a:solidFill>
              </a:rPr>
              <a:t>готова</a:t>
            </a:r>
            <a:endParaRPr lang="en-US" sz="2800" dirty="0">
              <a:solidFill>
                <a:srgbClr val="29292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364504" y="2297313"/>
            <a:ext cx="5146407" cy="631706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395164" y="5455845"/>
            <a:ext cx="6735536" cy="411480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8395164" y="2114725"/>
            <a:ext cx="9410301" cy="5800205"/>
            <a:chOff x="0" y="0"/>
            <a:chExt cx="12547068" cy="7733607"/>
          </a:xfrm>
        </p:grpSpPr>
        <p:sp>
          <p:nvSpPr>
            <p:cNvPr id="5" name="TextBox 5"/>
            <p:cNvSpPr txBox="1"/>
            <p:nvPr/>
          </p:nvSpPr>
          <p:spPr>
            <a:xfrm>
              <a:off x="0" y="-314325"/>
              <a:ext cx="12547068" cy="430465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3332"/>
                </a:lnSpc>
              </a:pPr>
              <a:r>
                <a:rPr lang="en-US" sz="8332">
                  <a:solidFill>
                    <a:srgbClr val="292929"/>
                  </a:solidFill>
                  <a:latin typeface="Lora Italics"/>
                </a:rPr>
                <a:t>СПАСИБО ЗА ВНИМАНИЕ!!!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7043327"/>
              <a:ext cx="11874278" cy="6902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374"/>
                </a:lnSpc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315</Words>
  <Application>Microsoft Office PowerPoint</Application>
  <PresentationFormat>Произвольный</PresentationFormat>
  <Paragraphs>22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Lora</vt:lpstr>
      <vt:lpstr>Clear Sans Regular</vt:lpstr>
      <vt:lpstr>Calibri</vt:lpstr>
      <vt:lpstr>Lora Italics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Черно-Белый Детальные Цветочные Иллюстрации Маркетинговая Презентация</dc:title>
  <dc:creator>1</dc:creator>
  <cp:lastModifiedBy>Пользователь</cp:lastModifiedBy>
  <cp:revision>3</cp:revision>
  <dcterms:created xsi:type="dcterms:W3CDTF">2006-08-16T00:00:00Z</dcterms:created>
  <dcterms:modified xsi:type="dcterms:W3CDTF">2021-10-29T07:37:49Z</dcterms:modified>
  <dc:identifier>DAEtdBSpim8</dc:identifier>
</cp:coreProperties>
</file>