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11/1/2021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9600" y="381000"/>
            <a:ext cx="7772400" cy="1470025"/>
          </a:xfrm>
        </p:spPr>
        <p:txBody>
          <a:bodyPr/>
          <a:lstStyle/>
          <a:p>
            <a:r>
              <a:rPr lang="ru-RU" dirty="0" smtClean="0">
                <a:solidFill>
                  <a:schemeClr val="tx2"/>
                </a:solidFill>
              </a:rPr>
              <a:t>Правильное питание людей пожилого возраста</a:t>
            </a:r>
            <a:endParaRPr lang="ru-RU" dirty="0">
              <a:solidFill>
                <a:schemeClr val="tx2"/>
              </a:solidFill>
            </a:endParaRPr>
          </a:p>
        </p:txBody>
      </p:sp>
      <p:pic>
        <p:nvPicPr>
          <p:cNvPr id="2050" name="Picture 2" descr="питание пожилого человека"/>
          <p:cNvPicPr>
            <a:picLocks noChangeAspect="1" noChangeArrowheads="1"/>
          </p:cNvPicPr>
          <p:nvPr/>
        </p:nvPicPr>
        <p:blipFill>
          <a:blip r:embed="rId2" cstate="print"/>
          <a:srcRect/>
          <a:stretch>
            <a:fillRect/>
          </a:stretch>
        </p:blipFill>
        <p:spPr bwMode="auto">
          <a:xfrm>
            <a:off x="457200" y="1828800"/>
            <a:ext cx="6019800" cy="4572000"/>
          </a:xfrm>
          <a:prstGeom prst="rect">
            <a:avLst/>
          </a:prstGeom>
          <a:noFill/>
        </p:spPr>
      </p:pic>
      <p:sp>
        <p:nvSpPr>
          <p:cNvPr id="4" name="Прямоугольник 3"/>
          <p:cNvSpPr/>
          <p:nvPr/>
        </p:nvSpPr>
        <p:spPr>
          <a:xfrm>
            <a:off x="6477000" y="3810000"/>
            <a:ext cx="2286000" cy="2585323"/>
          </a:xfrm>
          <a:prstGeom prst="rect">
            <a:avLst/>
          </a:prstGeom>
        </p:spPr>
        <p:txBody>
          <a:bodyPr wrap="square">
            <a:spAutoFit/>
          </a:bodyPr>
          <a:lstStyle/>
          <a:p>
            <a:pPr algn="ctr" eaLnBrk="1" hangingPunct="1"/>
            <a:r>
              <a:rPr lang="ru-RU" altLang="ru-RU" dirty="0" smtClean="0"/>
              <a:t>Направление </a:t>
            </a:r>
            <a:r>
              <a:rPr lang="ru-RU" altLang="ru-RU" dirty="0" smtClean="0"/>
              <a:t>по Школе пожилого возраста</a:t>
            </a:r>
          </a:p>
          <a:p>
            <a:pPr algn="ctr" eaLnBrk="1" hangingPunct="1"/>
            <a:r>
              <a:rPr lang="ru-RU" altLang="ru-RU" dirty="0" smtClean="0"/>
              <a:t>«Обучение </a:t>
            </a:r>
            <a:r>
              <a:rPr lang="ru-RU" altLang="ru-RU" dirty="0" smtClean="0"/>
              <a:t>навыкам ухода»</a:t>
            </a:r>
          </a:p>
          <a:p>
            <a:pPr algn="ctr" eaLnBrk="1" hangingPunct="1"/>
            <a:r>
              <a:rPr lang="ru-RU" altLang="ru-RU" dirty="0" smtClean="0"/>
              <a:t>Специалист по социальной работе: Романова Марина Викторовна</a:t>
            </a:r>
            <a:endParaRPr lang="ru-RU" alt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381000"/>
            <a:ext cx="8229600" cy="4525963"/>
          </a:xfrm>
        </p:spPr>
        <p:txBody>
          <a:bodyPr>
            <a:normAutofit/>
          </a:bodyPr>
          <a:lstStyle/>
          <a:p>
            <a:pPr>
              <a:buNone/>
            </a:pPr>
            <a:r>
              <a:rPr lang="ru-RU" dirty="0" smtClean="0"/>
              <a:t>   </a:t>
            </a:r>
            <a:r>
              <a:rPr lang="ru-RU" sz="2000" dirty="0" smtClean="0"/>
              <a:t>Основные проблемы у людей престарелого возраста - замедленный метаболизм, сниженный аппетит, различные побочные эффекты от лекарств, переедание и придирчивость к еде. Возможно не со всеми, но с большинством из них непременно сталкиваются люди с возрастом. Чтобы снизить последствия подобных явлений, важно изменить свой привычный рацион.</a:t>
            </a:r>
            <a:endParaRPr lang="ru-RU" dirty="0"/>
          </a:p>
        </p:txBody>
      </p:sp>
      <p:pic>
        <p:nvPicPr>
          <p:cNvPr id="1026" name="Picture 2" descr="здоровое питание для пожилых людей"/>
          <p:cNvPicPr>
            <a:picLocks noChangeAspect="1" noChangeArrowheads="1"/>
          </p:cNvPicPr>
          <p:nvPr/>
        </p:nvPicPr>
        <p:blipFill>
          <a:blip r:embed="rId2" cstate="print"/>
          <a:srcRect/>
          <a:stretch>
            <a:fillRect/>
          </a:stretch>
        </p:blipFill>
        <p:spPr bwMode="auto">
          <a:xfrm>
            <a:off x="1447800" y="2438400"/>
            <a:ext cx="6480000" cy="4320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a:bodyPr>
          <a:lstStyle/>
          <a:p>
            <a:pPr>
              <a:buNone/>
            </a:pPr>
            <a:r>
              <a:rPr lang="ru-RU" b="1" dirty="0" smtClean="0"/>
              <a:t>Особенности и принципы построения</a:t>
            </a:r>
          </a:p>
          <a:p>
            <a:pPr>
              <a:buNone/>
            </a:pPr>
            <a:r>
              <a:rPr lang="ru-RU" sz="2400" dirty="0" smtClean="0"/>
              <a:t>     Продуктовый набор должен состоять из легкоусвояемых компонентов, с оптимальным соотношением солей, белков, жиров. Следует определить оптимальный режим и не превышать количество потребляемых килокалорий. Исключите из холодильника вредные и не приносящие пользу блюда и напитки. </a:t>
            </a:r>
          </a:p>
          <a:p>
            <a:pPr>
              <a:buNone/>
            </a:pPr>
            <a:endParaRPr lang="ru-RU" dirty="0"/>
          </a:p>
        </p:txBody>
      </p:sp>
      <p:pic>
        <p:nvPicPr>
          <p:cNvPr id="15362" name="Picture 2" descr="меню для пожилых людей"/>
          <p:cNvPicPr>
            <a:picLocks noChangeAspect="1" noChangeArrowheads="1"/>
          </p:cNvPicPr>
          <p:nvPr/>
        </p:nvPicPr>
        <p:blipFill>
          <a:blip r:embed="rId2" cstate="print"/>
          <a:srcRect/>
          <a:stretch>
            <a:fillRect/>
          </a:stretch>
        </p:blipFill>
        <p:spPr bwMode="auto">
          <a:xfrm>
            <a:off x="1828800" y="2971800"/>
            <a:ext cx="5130000" cy="3420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152400"/>
            <a:ext cx="8229600" cy="4525963"/>
          </a:xfrm>
        </p:spPr>
        <p:txBody>
          <a:bodyPr>
            <a:normAutofit fontScale="70000" lnSpcReduction="20000"/>
          </a:bodyPr>
          <a:lstStyle/>
          <a:p>
            <a:r>
              <a:rPr lang="ru-RU" b="1" dirty="0" smtClean="0"/>
              <a:t>Общие рекомендации для правильного составления рациона</a:t>
            </a:r>
          </a:p>
          <a:p>
            <a:r>
              <a:rPr lang="ru-RU" dirty="0" smtClean="0"/>
              <a:t>Во избежание появления и прогрессирования болезней, присущих для старшей возрастной группы, нужно корректировать ежедневное меню. Для этого желательно соблюдать следующие рекомендации по питанию пожилых людей: </a:t>
            </a:r>
          </a:p>
          <a:p>
            <a:r>
              <a:rPr lang="ru-RU" dirty="0" smtClean="0"/>
              <a:t>Брать во внимание калорийность. Число употребленных калорий должно напрямую зависит от </a:t>
            </a:r>
            <a:r>
              <a:rPr lang="ru-RU" dirty="0" err="1" smtClean="0"/>
              <a:t>энергозатрат</a:t>
            </a:r>
            <a:r>
              <a:rPr lang="ru-RU" dirty="0" smtClean="0"/>
              <a:t>. </a:t>
            </a:r>
          </a:p>
          <a:p>
            <a:r>
              <a:rPr lang="ru-RU" dirty="0" smtClean="0"/>
              <a:t>В список продуктов надо включать те, что характеризуются антисклеротическим эффектом – помогают сохранить память; </a:t>
            </a:r>
          </a:p>
          <a:p>
            <a:r>
              <a:rPr lang="ru-RU" dirty="0" smtClean="0"/>
              <a:t>Подобрать разнообразное меню, в котором будут витамины и микроэлементы. </a:t>
            </a:r>
          </a:p>
          <a:p>
            <a:pPr>
              <a:buNone/>
            </a:pPr>
            <a:endParaRPr lang="ru-RU" dirty="0"/>
          </a:p>
        </p:txBody>
      </p:sp>
      <p:pic>
        <p:nvPicPr>
          <p:cNvPr id="16386" name="Picture 2" descr="питание людей пожилого возраста"/>
          <p:cNvPicPr>
            <a:picLocks noChangeAspect="1" noChangeArrowheads="1"/>
          </p:cNvPicPr>
          <p:nvPr/>
        </p:nvPicPr>
        <p:blipFill>
          <a:blip r:embed="rId2" cstate="print"/>
          <a:srcRect/>
          <a:stretch>
            <a:fillRect/>
          </a:stretch>
        </p:blipFill>
        <p:spPr bwMode="auto">
          <a:xfrm>
            <a:off x="4724400" y="3810000"/>
            <a:ext cx="4419600" cy="2880000"/>
          </a:xfrm>
          <a:prstGeom prst="rect">
            <a:avLst/>
          </a:prstGeom>
          <a:noFill/>
        </p:spPr>
      </p:pic>
      <p:sp>
        <p:nvSpPr>
          <p:cNvPr id="5" name="Прямоугольник 4"/>
          <p:cNvSpPr/>
          <p:nvPr/>
        </p:nvSpPr>
        <p:spPr>
          <a:xfrm>
            <a:off x="152400" y="4114800"/>
            <a:ext cx="4724400" cy="2031325"/>
          </a:xfrm>
          <a:prstGeom prst="rect">
            <a:avLst/>
          </a:prstGeom>
        </p:spPr>
        <p:txBody>
          <a:bodyPr wrap="square">
            <a:spAutoFit/>
          </a:bodyPr>
          <a:lstStyle/>
          <a:p>
            <a:pPr>
              <a:buFont typeface="Arial" pitchFamily="34" charset="0"/>
              <a:buChar char="•"/>
            </a:pPr>
            <a:r>
              <a:rPr lang="ru-RU" dirty="0" smtClean="0"/>
              <a:t> Завтрак, полдник, обед и ужин желательно, чтобы состоял из легкоусвояемой еды, которая создает умеренную нагрузку на систему желудочно-кишечного тракта. </a:t>
            </a:r>
          </a:p>
          <a:p>
            <a:pPr>
              <a:buFont typeface="Arial" pitchFamily="34" charset="0"/>
              <a:buChar char="•"/>
            </a:pPr>
            <a:r>
              <a:rPr lang="ru-RU" dirty="0" smtClean="0"/>
              <a:t> Соблюдать определенную периодичность   употребления пищи, равномерно распределив поступление съестного.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4800"/>
            <a:ext cx="8229600" cy="4525963"/>
          </a:xfrm>
        </p:spPr>
        <p:txBody>
          <a:bodyPr>
            <a:normAutofit/>
          </a:bodyPr>
          <a:lstStyle/>
          <a:p>
            <a:pPr>
              <a:buNone/>
            </a:pPr>
            <a:r>
              <a:rPr lang="ru-RU" sz="2800" b="1" dirty="0" smtClean="0"/>
              <a:t>Размер порции</a:t>
            </a:r>
          </a:p>
          <a:p>
            <a:pPr>
              <a:buNone/>
            </a:pPr>
            <a:r>
              <a:rPr lang="ru-RU" sz="2800" dirty="0" smtClean="0"/>
              <a:t>    </a:t>
            </a:r>
            <a:r>
              <a:rPr lang="ru-RU" sz="2400" dirty="0" smtClean="0"/>
              <a:t>Меню пожилого человека на неделю должно быть полезным и сбалансированным. Важно чередовать провиант и потреблять его маленькими нормами 3-4 раза в сутки. Далее показана таблица, в которой указано примерное суточное количество необходимых съестных припасов: </a:t>
            </a:r>
            <a:endParaRPr lang="ru-RU" sz="2800" dirty="0" smtClean="0"/>
          </a:p>
          <a:p>
            <a:pPr>
              <a:buNone/>
            </a:pPr>
            <a:endParaRPr lang="ru-RU" dirty="0"/>
          </a:p>
        </p:txBody>
      </p:sp>
      <p:pic>
        <p:nvPicPr>
          <p:cNvPr id="17410" name="Picture 2" descr="рацион питания для пожилых людей"/>
          <p:cNvPicPr>
            <a:picLocks noChangeAspect="1" noChangeArrowheads="1"/>
          </p:cNvPicPr>
          <p:nvPr/>
        </p:nvPicPr>
        <p:blipFill>
          <a:blip r:embed="rId2" cstate="print"/>
          <a:srcRect/>
          <a:stretch>
            <a:fillRect/>
          </a:stretch>
        </p:blipFill>
        <p:spPr bwMode="auto">
          <a:xfrm>
            <a:off x="3124200" y="3048000"/>
            <a:ext cx="5130000" cy="3420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04801"/>
            <a:ext cx="8229600" cy="2514599"/>
          </a:xfrm>
        </p:spPr>
        <p:txBody>
          <a:bodyPr>
            <a:normAutofit/>
          </a:bodyPr>
          <a:lstStyle/>
          <a:p>
            <a:pPr>
              <a:buNone/>
            </a:pPr>
            <a:r>
              <a:rPr lang="ru-RU" sz="2800" dirty="0" smtClean="0"/>
              <a:t>Обязательными для ежедневного употребления являются разнообразные фрукты и свежие овощные блюда, молочные изделия, хлеб, нежирные мясные кушанья. </a:t>
            </a:r>
          </a:p>
          <a:p>
            <a:pPr>
              <a:buNone/>
            </a:pPr>
            <a:endParaRPr lang="ru-RU" dirty="0"/>
          </a:p>
        </p:txBody>
      </p:sp>
      <p:pic>
        <p:nvPicPr>
          <p:cNvPr id="18434" name="Picture 2" descr="рацион питания для пожилых людей на неделю"/>
          <p:cNvPicPr>
            <a:picLocks noChangeAspect="1" noChangeArrowheads="1"/>
          </p:cNvPicPr>
          <p:nvPr/>
        </p:nvPicPr>
        <p:blipFill>
          <a:blip r:embed="rId2" cstate="print"/>
          <a:srcRect/>
          <a:stretch>
            <a:fillRect/>
          </a:stretch>
        </p:blipFill>
        <p:spPr bwMode="auto">
          <a:xfrm>
            <a:off x="838200" y="2133600"/>
            <a:ext cx="6858000" cy="4572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fontScale="55000" lnSpcReduction="20000"/>
          </a:bodyPr>
          <a:lstStyle/>
          <a:p>
            <a:pPr>
              <a:buNone/>
            </a:pPr>
            <a:r>
              <a:rPr lang="ru-RU" b="1" dirty="0" smtClean="0"/>
              <a:t>Полезные продукты и здоровое питание для организма пожилых людей</a:t>
            </a:r>
          </a:p>
          <a:p>
            <a:pPr>
              <a:buNone/>
            </a:pPr>
            <a:r>
              <a:rPr lang="ru-RU" dirty="0" smtClean="0"/>
              <a:t>Люди преклонного возраста ввиду изменений функционирования всех систем жизнеобеспечения подвержены более медленному обмену веществ, потере аппетита, негативным последствиям от приема вредной пищи или лекарственных препаратов. Чтобы сделать жизнь близких максимально комфортной и свести к минимуму влияние медикаментов и плохо усвояемой провизии, включите в меню: </a:t>
            </a:r>
          </a:p>
          <a:p>
            <a:r>
              <a:rPr lang="ru-RU" dirty="0" smtClean="0"/>
              <a:t>Белки. Их много содержится в дарах моря и постных яйцах. </a:t>
            </a:r>
          </a:p>
          <a:p>
            <a:r>
              <a:rPr lang="ru-RU" dirty="0" smtClean="0"/>
              <a:t>Жиры присутствуют в нерафинированных маслах. Ими можно заправлять салаты и каши. </a:t>
            </a:r>
          </a:p>
          <a:p>
            <a:r>
              <a:rPr lang="ru-RU" dirty="0" smtClean="0"/>
              <a:t>Тяжелые углеводы и клетчатку получают из хлеба, круп и компонентов растительного происхождения. </a:t>
            </a:r>
          </a:p>
          <a:p>
            <a:pPr>
              <a:buNone/>
            </a:pPr>
            <a:r>
              <a:rPr lang="ru-RU" dirty="0" smtClean="0"/>
              <a:t>Лицам за 60+ крайне важно обогащать себя микроэлементами и витаминами. Для этого рекомендуют специально-разработанные витаминные комплексы. Решение о назначении препаратов может выносить только лечащий врач. </a:t>
            </a:r>
          </a:p>
          <a:p>
            <a:pPr>
              <a:buNone/>
            </a:pPr>
            <a:endParaRPr lang="ru-RU" dirty="0"/>
          </a:p>
        </p:txBody>
      </p:sp>
      <p:pic>
        <p:nvPicPr>
          <p:cNvPr id="19458" name="Picture 2" descr="диеты для пожилых людей"/>
          <p:cNvPicPr>
            <a:picLocks noChangeAspect="1" noChangeArrowheads="1"/>
          </p:cNvPicPr>
          <p:nvPr/>
        </p:nvPicPr>
        <p:blipFill>
          <a:blip r:embed="rId2" cstate="print"/>
          <a:srcRect/>
          <a:stretch>
            <a:fillRect/>
          </a:stretch>
        </p:blipFill>
        <p:spPr bwMode="auto">
          <a:xfrm>
            <a:off x="4495800" y="3810000"/>
            <a:ext cx="4320000" cy="2880000"/>
          </a:xfrm>
          <a:prstGeom prst="rect">
            <a:avLst/>
          </a:prstGeom>
          <a:noFill/>
        </p:spPr>
      </p:pic>
      <p:pic>
        <p:nvPicPr>
          <p:cNvPr id="19460" name="Picture 4" descr="меню для пожилых людей после 80 лет"/>
          <p:cNvPicPr>
            <a:picLocks noChangeAspect="1" noChangeArrowheads="1"/>
          </p:cNvPicPr>
          <p:nvPr/>
        </p:nvPicPr>
        <p:blipFill>
          <a:blip r:embed="rId3" cstate="print"/>
          <a:srcRect/>
          <a:stretch>
            <a:fillRect/>
          </a:stretch>
        </p:blipFill>
        <p:spPr bwMode="auto">
          <a:xfrm>
            <a:off x="152400" y="3810000"/>
            <a:ext cx="4320000" cy="2880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763000" cy="4525963"/>
          </a:xfrm>
        </p:spPr>
        <p:txBody>
          <a:bodyPr>
            <a:normAutofit/>
          </a:bodyPr>
          <a:lstStyle/>
          <a:p>
            <a:pPr>
              <a:buNone/>
            </a:pPr>
            <a:r>
              <a:rPr lang="ru-RU" sz="2000" b="1" dirty="0" smtClean="0"/>
              <a:t>От чего отказаться, и какую пищу ограничить</a:t>
            </a:r>
          </a:p>
          <a:p>
            <a:r>
              <a:rPr lang="ru-RU" sz="2000" dirty="0" smtClean="0"/>
              <a:t>Ожирениями, заболеваниями </a:t>
            </a:r>
            <a:r>
              <a:rPr lang="ru-RU" sz="2000" dirty="0" err="1" smtClean="0"/>
              <a:t>сердечно-сосудистой</a:t>
            </a:r>
            <a:r>
              <a:rPr lang="ru-RU" sz="2000" dirty="0" smtClean="0"/>
              <a:t> системы, сахарным диабетом страдает большая часть старшей возрастной группы. Чтобы снизить риск развития подобных недугов, необходимо сократить употребление сахара, мучных изделий, сладостей. Замените их заменителями. </a:t>
            </a:r>
          </a:p>
          <a:p>
            <a:r>
              <a:rPr lang="ru-RU" sz="2000" dirty="0" smtClean="0"/>
              <a:t>Не ешьте копченые, пересоленные и острые блюда. Полностью уберите из питания пожилого человека после 80 лет </a:t>
            </a:r>
            <a:r>
              <a:rPr lang="ru-RU" sz="2000" dirty="0" err="1" smtClean="0"/>
              <a:t>фастфуд</a:t>
            </a:r>
            <a:r>
              <a:rPr lang="ru-RU" sz="2000" dirty="0" smtClean="0"/>
              <a:t>, </a:t>
            </a:r>
            <a:r>
              <a:rPr lang="ru-RU" sz="2000" dirty="0" err="1" smtClean="0"/>
              <a:t>сильногазированные</a:t>
            </a:r>
            <a:r>
              <a:rPr lang="ru-RU" sz="2000" dirty="0" smtClean="0"/>
              <a:t> напитки, свиное мясо, сыр, молоко и полуфабрикаты.  </a:t>
            </a:r>
          </a:p>
          <a:p>
            <a:pPr>
              <a:buNone/>
            </a:pPr>
            <a:endParaRPr lang="ru-RU" dirty="0"/>
          </a:p>
        </p:txBody>
      </p:sp>
      <p:pic>
        <p:nvPicPr>
          <p:cNvPr id="20482" name="Picture 2" descr="меню для пожилых людей на неделю"/>
          <p:cNvPicPr>
            <a:picLocks noChangeAspect="1" noChangeArrowheads="1"/>
          </p:cNvPicPr>
          <p:nvPr/>
        </p:nvPicPr>
        <p:blipFill>
          <a:blip r:embed="rId2" cstate="print"/>
          <a:srcRect/>
          <a:stretch>
            <a:fillRect/>
          </a:stretch>
        </p:blipFill>
        <p:spPr bwMode="auto">
          <a:xfrm>
            <a:off x="1828800" y="3124200"/>
            <a:ext cx="5130000" cy="3420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229600" cy="4525963"/>
          </a:xfrm>
        </p:spPr>
        <p:txBody>
          <a:bodyPr>
            <a:normAutofit/>
          </a:bodyPr>
          <a:lstStyle/>
          <a:p>
            <a:pPr>
              <a:buNone/>
            </a:pPr>
            <a:r>
              <a:rPr lang="ru-RU" b="1" dirty="0" smtClean="0"/>
              <a:t>Еда для пожилых людей может быть не только полезной, но и вкусной</a:t>
            </a:r>
            <a:endParaRPr lang="ru-RU" dirty="0" smtClean="0"/>
          </a:p>
          <a:p>
            <a:pPr>
              <a:buNone/>
            </a:pPr>
            <a:r>
              <a:rPr lang="ru-RU" sz="2000" dirty="0" smtClean="0"/>
              <a:t>     Аппетит с возрастом значительно снижается. У стариков уже нет настроения варить борщи или украшать торты. Чтобы они ели с удовольствием, пища обязана быть аппетитной. Применяйте пряные приправы, свежие лук, чеснок, зелень. Они являются эффективным усилителем вкуса и содержат большое количество минеральных веществ. Лук и чеснок не просто укрепляют иммунитет, но и, по мнению специалистов, препятствуют развитию атеросклероза. </a:t>
            </a:r>
          </a:p>
          <a:p>
            <a:pPr>
              <a:buNone/>
            </a:pPr>
            <a:endParaRPr lang="ru-RU" sz="2000" dirty="0"/>
          </a:p>
        </p:txBody>
      </p:sp>
      <p:pic>
        <p:nvPicPr>
          <p:cNvPr id="21506" name="Picture 2" descr="питание пожилых"/>
          <p:cNvPicPr>
            <a:picLocks noChangeAspect="1" noChangeArrowheads="1"/>
          </p:cNvPicPr>
          <p:nvPr/>
        </p:nvPicPr>
        <p:blipFill>
          <a:blip r:embed="rId2" cstate="print"/>
          <a:srcRect/>
          <a:stretch>
            <a:fillRect/>
          </a:stretch>
        </p:blipFill>
        <p:spPr bwMode="auto">
          <a:xfrm>
            <a:off x="1981200" y="3438000"/>
            <a:ext cx="5130000" cy="342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458200" cy="4525963"/>
          </a:xfrm>
        </p:spPr>
        <p:txBody>
          <a:bodyPr>
            <a:normAutofit fontScale="92500" lnSpcReduction="10000"/>
          </a:bodyPr>
          <a:lstStyle/>
          <a:p>
            <a:pPr>
              <a:buNone/>
            </a:pPr>
            <a:r>
              <a:rPr lang="ru-RU" b="1" dirty="0" smtClean="0"/>
              <a:t>Проблемы ощущений вкуса</a:t>
            </a:r>
          </a:p>
          <a:p>
            <a:r>
              <a:rPr lang="ru-RU" sz="2200" dirty="0" smtClean="0"/>
              <a:t>С годами может отмечаться ухудшение обоняния, вкусовых ощущений. Для их поддержания и усиления, а, соответственно, получения удовольствия от употребления еды, нужно прислушаться к следующим предписаниям: </a:t>
            </a:r>
          </a:p>
          <a:p>
            <a:r>
              <a:rPr lang="ru-RU" sz="2200" dirty="0" smtClean="0"/>
              <a:t>добавлять больше пряных трав и специй; </a:t>
            </a:r>
          </a:p>
          <a:p>
            <a:r>
              <a:rPr lang="ru-RU" sz="2200" dirty="0" smtClean="0"/>
              <a:t>заправлять салаты соком лимона; </a:t>
            </a:r>
          </a:p>
          <a:p>
            <a:r>
              <a:rPr lang="ru-RU" sz="2200" dirty="0" smtClean="0"/>
              <a:t>делать угощения более хрустящими, к примеру, при помощи измельченного крекера; </a:t>
            </a:r>
          </a:p>
          <a:p>
            <a:r>
              <a:rPr lang="ru-RU" sz="2200" dirty="0" smtClean="0"/>
              <a:t>употреблять продукты с сильным натуральным вкусом и запахом (это некоторые виды сыра, варенье, фрукты); </a:t>
            </a:r>
          </a:p>
          <a:p>
            <a:r>
              <a:rPr lang="ru-RU" sz="2200" dirty="0" smtClean="0"/>
              <a:t>заменить кофе, блокирующие запахи, более питательным зеленым чаем</a:t>
            </a:r>
            <a:r>
              <a:rPr lang="ru-RU" dirty="0" smtClean="0"/>
              <a:t>; </a:t>
            </a:r>
          </a:p>
          <a:p>
            <a:pPr>
              <a:buNone/>
            </a:pPr>
            <a:endParaRPr lang="ru-RU" dirty="0"/>
          </a:p>
        </p:txBody>
      </p:sp>
      <p:pic>
        <p:nvPicPr>
          <p:cNvPr id="22530" name="Picture 2" descr="питание пожилых и старых людей меню"/>
          <p:cNvPicPr>
            <a:picLocks noChangeAspect="1" noChangeArrowheads="1"/>
          </p:cNvPicPr>
          <p:nvPr/>
        </p:nvPicPr>
        <p:blipFill>
          <a:blip r:embed="rId2" cstate="print"/>
          <a:srcRect/>
          <a:stretch>
            <a:fillRect/>
          </a:stretch>
        </p:blipFill>
        <p:spPr bwMode="auto">
          <a:xfrm>
            <a:off x="4038600" y="4038600"/>
            <a:ext cx="4050000" cy="2700000"/>
          </a:xfrm>
          <a:prstGeom prst="rect">
            <a:avLst/>
          </a:prstGeom>
          <a:noFill/>
        </p:spPr>
      </p:pic>
      <p:sp>
        <p:nvSpPr>
          <p:cNvPr id="5" name="Прямоугольник 4"/>
          <p:cNvSpPr/>
          <p:nvPr/>
        </p:nvSpPr>
        <p:spPr>
          <a:xfrm>
            <a:off x="533400" y="4419600"/>
            <a:ext cx="2819400" cy="1631216"/>
          </a:xfrm>
          <a:prstGeom prst="rect">
            <a:avLst/>
          </a:prstGeom>
        </p:spPr>
        <p:txBody>
          <a:bodyPr wrap="square">
            <a:spAutoFit/>
          </a:bodyPr>
          <a:lstStyle/>
          <a:p>
            <a:pPr>
              <a:buFont typeface="Arial" pitchFamily="34" charset="0"/>
              <a:buChar char="•"/>
            </a:pPr>
            <a:r>
              <a:rPr lang="ru-RU" dirty="0" smtClean="0"/>
              <a:t> </a:t>
            </a:r>
            <a:r>
              <a:rPr lang="ru-RU" sz="2000" dirty="0" smtClean="0"/>
              <a:t>готовить яркие и красочные   блюда; </a:t>
            </a:r>
          </a:p>
          <a:p>
            <a:pPr>
              <a:buFont typeface="Arial" pitchFamily="34" charset="0"/>
              <a:buChar char="•"/>
            </a:pPr>
            <a:r>
              <a:rPr lang="ru-RU" sz="2000" dirty="0" smtClean="0"/>
              <a:t> мясо перед жаркой/варкой тщательно мариновать.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28600"/>
            <a:ext cx="8229600" cy="4525963"/>
          </a:xfrm>
        </p:spPr>
        <p:txBody>
          <a:bodyPr>
            <a:normAutofit fontScale="55000" lnSpcReduction="20000"/>
          </a:bodyPr>
          <a:lstStyle/>
          <a:p>
            <a:pPr>
              <a:buNone/>
            </a:pPr>
            <a:r>
              <a:rPr lang="ru-RU" b="1" dirty="0" smtClean="0"/>
              <a:t>Какой продуктовый набор положен при запорах</a:t>
            </a:r>
          </a:p>
          <a:p>
            <a:pPr>
              <a:buNone/>
            </a:pPr>
            <a:r>
              <a:rPr lang="ru-RU" dirty="0" smtClean="0"/>
              <a:t>       Одна из наиболее неприятных и досадных перемен в функционировании организма с течением лет – запоры. Правильное меню – один их главных принципов на пути их терапии и профилактики. </a:t>
            </a:r>
          </a:p>
          <a:p>
            <a:pPr>
              <a:buNone/>
            </a:pPr>
            <a:endParaRPr lang="ru-RU" dirty="0" smtClean="0"/>
          </a:p>
          <a:p>
            <a:pPr>
              <a:buNone/>
            </a:pPr>
            <a:r>
              <a:rPr lang="ru-RU" dirty="0" smtClean="0"/>
              <a:t>Исключите из рациона питания на неделю для ослабленных пожилых людей: </a:t>
            </a:r>
          </a:p>
          <a:p>
            <a:r>
              <a:rPr lang="ru-RU" dirty="0" smtClean="0"/>
              <a:t>кушанья из теста; </a:t>
            </a:r>
          </a:p>
          <a:p>
            <a:r>
              <a:rPr lang="ru-RU" dirty="0" smtClean="0"/>
              <a:t>свинину, баранину, птицу; </a:t>
            </a:r>
          </a:p>
          <a:p>
            <a:r>
              <a:rPr lang="ru-RU" dirty="0" smtClean="0"/>
              <a:t>копченые и консервированные блюда; </a:t>
            </a:r>
          </a:p>
          <a:p>
            <a:r>
              <a:rPr lang="ru-RU" dirty="0" smtClean="0"/>
              <a:t>яйца; </a:t>
            </a:r>
          </a:p>
          <a:p>
            <a:r>
              <a:rPr lang="ru-RU" dirty="0" smtClean="0"/>
              <a:t>корнеплоды; </a:t>
            </a:r>
          </a:p>
          <a:p>
            <a:r>
              <a:rPr lang="ru-RU" dirty="0" smtClean="0"/>
              <a:t>грибы; </a:t>
            </a:r>
          </a:p>
          <a:p>
            <a:r>
              <a:rPr lang="ru-RU" dirty="0" smtClean="0"/>
              <a:t>сладкое; </a:t>
            </a:r>
          </a:p>
          <a:p>
            <a:r>
              <a:rPr lang="ru-RU" dirty="0" smtClean="0"/>
              <a:t>жиры и острые приправы; </a:t>
            </a:r>
          </a:p>
          <a:p>
            <a:r>
              <a:rPr lang="ru-RU" dirty="0" smtClean="0"/>
              <a:t>рис и манную кашу. </a:t>
            </a:r>
          </a:p>
          <a:p>
            <a:pPr>
              <a:buNone/>
            </a:pPr>
            <a:endParaRPr lang="ru-RU" dirty="0"/>
          </a:p>
        </p:txBody>
      </p:sp>
      <p:pic>
        <p:nvPicPr>
          <p:cNvPr id="23554" name="Picture 2" descr="питание для пожилых людей после 80"/>
          <p:cNvPicPr>
            <a:picLocks noChangeAspect="1" noChangeArrowheads="1"/>
          </p:cNvPicPr>
          <p:nvPr/>
        </p:nvPicPr>
        <p:blipFill>
          <a:blip r:embed="rId2" cstate="print"/>
          <a:srcRect/>
          <a:stretch>
            <a:fillRect/>
          </a:stretch>
        </p:blipFill>
        <p:spPr bwMode="auto">
          <a:xfrm>
            <a:off x="3581400" y="2819400"/>
            <a:ext cx="5400000" cy="3600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правильное питание в пожилом возрасте"/>
          <p:cNvPicPr>
            <a:picLocks noChangeAspect="1" noChangeArrowheads="1"/>
          </p:cNvPicPr>
          <p:nvPr/>
        </p:nvPicPr>
        <p:blipFill>
          <a:blip r:embed="rId2" cstate="print"/>
          <a:srcRect/>
          <a:stretch>
            <a:fillRect/>
          </a:stretch>
        </p:blipFill>
        <p:spPr bwMode="auto">
          <a:xfrm>
            <a:off x="381000" y="228600"/>
            <a:ext cx="8100000" cy="5400000"/>
          </a:xfrm>
          <a:prstGeom prst="rect">
            <a:avLst/>
          </a:prstGeom>
          <a:noFill/>
        </p:spPr>
      </p:pic>
      <p:sp>
        <p:nvSpPr>
          <p:cNvPr id="5" name="Содержимое 2"/>
          <p:cNvSpPr>
            <a:spLocks noGrp="1"/>
          </p:cNvSpPr>
          <p:nvPr>
            <p:ph idx="1"/>
          </p:nvPr>
        </p:nvSpPr>
        <p:spPr>
          <a:xfrm>
            <a:off x="381000" y="5562600"/>
            <a:ext cx="8229600" cy="868363"/>
          </a:xfrm>
        </p:spPr>
        <p:txBody>
          <a:bodyPr>
            <a:noAutofit/>
          </a:bodyPr>
          <a:lstStyle/>
          <a:p>
            <a:pPr algn="ctr">
              <a:buNone/>
            </a:pPr>
            <a:r>
              <a:rPr lang="ru-RU" sz="5400" i="1" dirty="0" smtClean="0">
                <a:solidFill>
                  <a:schemeClr val="tx2"/>
                </a:solidFill>
              </a:rPr>
              <a:t>Спасибо за внимание!!!</a:t>
            </a:r>
            <a:endParaRPr lang="ru-RU" sz="5400" i="1" dirty="0">
              <a:solidFill>
                <a:schemeClr val="tx2"/>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771</Words>
  <Application>Microsoft Office PowerPoint</Application>
  <PresentationFormat>Экран (4:3)</PresentationFormat>
  <Paragraphs>51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Office Theme</vt:lpstr>
      <vt:lpstr>Правильное питание людей пожилого возраста</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Правильное питание людей пожилого возраста</dc:title>
  <dc:creator>Максунова Елена Васильевна</dc:creator>
  <cp:lastModifiedBy>Maksunova_EV</cp:lastModifiedBy>
  <cp:revision>7</cp:revision>
  <dcterms:created xsi:type="dcterms:W3CDTF">2020-10-19T06:00:17Z</dcterms:created>
  <dcterms:modified xsi:type="dcterms:W3CDTF">2021-11-01T11:23:05Z</dcterms:modified>
</cp:coreProperties>
</file>