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59" r:id="rId5"/>
    <p:sldId id="261" r:id="rId6"/>
    <p:sldId id="262" r:id="rId7"/>
    <p:sldId id="264" r:id="rId8"/>
    <p:sldId id="265" r:id="rId9"/>
    <p:sldId id="268" r:id="rId10"/>
    <p:sldId id="271" r:id="rId11"/>
    <p:sldId id="272" r:id="rId12"/>
    <p:sldId id="267" r:id="rId13"/>
  </p:sldIdLst>
  <p:sldSz cx="9144000" cy="6858000" type="screen4x3"/>
  <p:notesSz cx="6761163" cy="99425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494" y="-9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286FB0EA-21DB-4C72-9050-ABA8C0689D52}" type="datetimeFigureOut">
              <a:rPr lang="ru-RU" smtClean="0"/>
              <a:pPr/>
              <a:t>06.10.2021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5C14F039-2483-4E90-B7D8-6E419DAD537F}" type="slidenum">
              <a:rPr lang="ru-RU" smtClean="0"/>
              <a:pPr/>
              <a:t>‹#›</a:t>
            </a:fld>
            <a:endParaRPr lang="ru-RU" dirty="0"/>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86FB0EA-21DB-4C72-9050-ABA8C0689D52}" type="datetimeFigureOut">
              <a:rPr lang="ru-RU" smtClean="0"/>
              <a:pPr/>
              <a:t>06.10.2021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5C14F039-2483-4E90-B7D8-6E419DAD537F}" type="slidenum">
              <a:rPr lang="ru-RU" smtClean="0"/>
              <a:pPr/>
              <a:t>‹#›</a:t>
            </a:fld>
            <a:endParaRPr lang="ru-RU" dirty="0"/>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86FB0EA-21DB-4C72-9050-ABA8C0689D52}" type="datetimeFigureOut">
              <a:rPr lang="ru-RU" smtClean="0"/>
              <a:pPr/>
              <a:t>06.10.2021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86FB0EA-21DB-4C72-9050-ABA8C0689D52}" type="datetimeFigureOut">
              <a:rPr lang="ru-RU" smtClean="0"/>
              <a:pPr/>
              <a:t>06.10.2021</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5C14F039-2483-4E90-B7D8-6E419DAD537F}" type="slidenum">
              <a:rPr lang="ru-RU" smtClean="0"/>
              <a:pPr/>
              <a:t>‹#›</a:t>
            </a:fld>
            <a:endParaRPr lang="ru-RU" dirty="0"/>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286FB0EA-21DB-4C72-9050-ABA8C0689D52}" type="datetimeFigureOut">
              <a:rPr lang="ru-RU" smtClean="0"/>
              <a:pPr/>
              <a:t>06.10.2021</a:t>
            </a:fld>
            <a:endParaRPr lang="ru-RU" dirty="0"/>
          </a:p>
        </p:txBody>
      </p:sp>
      <p:sp>
        <p:nvSpPr>
          <p:cNvPr id="8" name="Footer Placeholder 7"/>
          <p:cNvSpPr>
            <a:spLocks noGrp="1"/>
          </p:cNvSpPr>
          <p:nvPr>
            <p:ph type="ftr" sz="quarter" idx="11"/>
          </p:nvPr>
        </p:nvSpPr>
        <p:spPr/>
        <p:txBody>
          <a:bodyPr/>
          <a:lstStyle/>
          <a:p>
            <a:endParaRPr lang="ru-RU" dirty="0"/>
          </a:p>
        </p:txBody>
      </p:sp>
      <p:sp>
        <p:nvSpPr>
          <p:cNvPr id="9" name="Slide Number Placeholder 8"/>
          <p:cNvSpPr>
            <a:spLocks noGrp="1"/>
          </p:cNvSpPr>
          <p:nvPr>
            <p:ph type="sldNum" sz="quarter" idx="12"/>
          </p:nvPr>
        </p:nvSpPr>
        <p:spPr/>
        <p:txBody>
          <a:bodyPr/>
          <a:lstStyle/>
          <a:p>
            <a:fld id="{5C14F039-2483-4E90-B7D8-6E419DAD537F}" type="slidenum">
              <a:rPr lang="ru-RU" smtClean="0"/>
              <a:pPr/>
              <a:t>‹#›</a:t>
            </a:fld>
            <a:endParaRPr lang="ru-RU" dirty="0"/>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286FB0EA-21DB-4C72-9050-ABA8C0689D52}" type="datetimeFigureOut">
              <a:rPr lang="ru-RU" smtClean="0"/>
              <a:pPr/>
              <a:t>06.10.2021</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6FB0EA-21DB-4C72-9050-ABA8C0689D52}" type="datetimeFigureOut">
              <a:rPr lang="ru-RU" smtClean="0"/>
              <a:pPr/>
              <a:t>06.10.2021</a:t>
            </a:fld>
            <a:endParaRPr lang="ru-RU" dirty="0"/>
          </a:p>
        </p:txBody>
      </p:sp>
      <p:sp>
        <p:nvSpPr>
          <p:cNvPr id="3" name="Footer Placeholder 2"/>
          <p:cNvSpPr>
            <a:spLocks noGrp="1"/>
          </p:cNvSpPr>
          <p:nvPr>
            <p:ph type="ftr" sz="quarter" idx="11"/>
          </p:nvPr>
        </p:nvSpPr>
        <p:spPr/>
        <p:txBody>
          <a:bodyPr/>
          <a:lstStyle/>
          <a:p>
            <a:endParaRPr lang="ru-RU" dirty="0"/>
          </a:p>
        </p:txBody>
      </p:sp>
      <p:sp>
        <p:nvSpPr>
          <p:cNvPr id="4" name="Slide Number Placeholder 3"/>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86FB0EA-21DB-4C72-9050-ABA8C0689D52}" type="datetimeFigureOut">
              <a:rPr lang="ru-RU" smtClean="0"/>
              <a:pPr/>
              <a:t>06.10.2021</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86FB0EA-21DB-4C72-9050-ABA8C0689D52}" type="datetimeFigureOut">
              <a:rPr lang="ru-RU" smtClean="0"/>
              <a:pPr/>
              <a:t>06.10.2021</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5C14F039-2483-4E90-B7D8-6E419DAD537F}" type="slidenum">
              <a:rPr lang="ru-RU" smtClean="0"/>
              <a:pPr/>
              <a:t>‹#›</a:t>
            </a:fld>
            <a:endParaRPr lang="ru-RU" dirty="0"/>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86FB0EA-21DB-4C72-9050-ABA8C0689D52}" type="datetimeFigureOut">
              <a:rPr lang="ru-RU" smtClean="0"/>
              <a:pPr/>
              <a:t>06.10.2021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86FB0EA-21DB-4C72-9050-ABA8C0689D52}" type="datetimeFigureOut">
              <a:rPr lang="ru-RU" smtClean="0"/>
              <a:pPr/>
              <a:t>06.10.2021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286FB0EA-21DB-4C72-9050-ABA8C0689D52}" type="datetimeFigureOut">
              <a:rPr lang="ru-RU" smtClean="0"/>
              <a:pPr/>
              <a:t>06.10.2021</a:t>
            </a:fld>
            <a:endParaRPr lang="ru-RU" dirty="0"/>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dirty="0"/>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5C14F039-2483-4E90-B7D8-6E419DAD537F}"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medkrug.ru/article/show/pozhiloy_chelovek_v_obshestve_kak_emu_pomoch" TargetMode="Externa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473795" y="5517232"/>
            <a:ext cx="5637010" cy="720080"/>
          </a:xfrm>
        </p:spPr>
        <p:txBody>
          <a:bodyPr>
            <a:normAutofit/>
          </a:bodyPr>
          <a:lstStyle/>
          <a:p>
            <a:pPr algn="r"/>
            <a:r>
              <a:rPr lang="ru-RU" sz="1800" dirty="0" smtClean="0"/>
              <a:t>Руководитель: Кочебина Наталия Алексеевна</a:t>
            </a:r>
            <a:endParaRPr lang="ru-RU" sz="1800" dirty="0"/>
          </a:p>
        </p:txBody>
      </p:sp>
      <p:sp>
        <p:nvSpPr>
          <p:cNvPr id="2" name="Заголовок 1"/>
          <p:cNvSpPr>
            <a:spLocks noGrp="1"/>
          </p:cNvSpPr>
          <p:nvPr>
            <p:ph type="ctrTitle"/>
          </p:nvPr>
        </p:nvSpPr>
        <p:spPr>
          <a:xfrm>
            <a:off x="817581" y="4149080"/>
            <a:ext cx="7175351" cy="2088232"/>
          </a:xfrm>
        </p:spPr>
        <p:txBody>
          <a:bodyPr/>
          <a:lstStyle/>
          <a:p>
            <a:pPr algn="ctr">
              <a:lnSpc>
                <a:spcPct val="115000"/>
              </a:lnSpc>
              <a:spcAft>
                <a:spcPts val="1000"/>
              </a:spcAft>
            </a:pPr>
            <a:r>
              <a:rPr lang="ru-RU" sz="2000" dirty="0" smtClean="0">
                <a:solidFill>
                  <a:srgbClr val="00B050"/>
                </a:solidFill>
                <a:latin typeface="Times New Roman" pitchFamily="18" charset="0"/>
                <a:cs typeface="Times New Roman" pitchFamily="18" charset="0"/>
              </a:rPr>
              <a:t>Школа пожилого возраста </a:t>
            </a:r>
            <a:br>
              <a:rPr lang="ru-RU" sz="2000" dirty="0" smtClean="0">
                <a:solidFill>
                  <a:srgbClr val="00B050"/>
                </a:solidFill>
                <a:latin typeface="Times New Roman" pitchFamily="18" charset="0"/>
                <a:cs typeface="Times New Roman" pitchFamily="18" charset="0"/>
              </a:rPr>
            </a:br>
            <a:r>
              <a:rPr lang="ru-RU" sz="2000" dirty="0" smtClean="0">
                <a:solidFill>
                  <a:srgbClr val="00B050"/>
                </a:solidFill>
                <a:latin typeface="Times New Roman" pitchFamily="18" charset="0"/>
                <a:cs typeface="Times New Roman" pitchFamily="18" charset="0"/>
              </a:rPr>
              <a:t>«Обучение навыкам ухода»</a:t>
            </a:r>
            <a:br>
              <a:rPr lang="ru-RU" sz="2000" dirty="0" smtClean="0">
                <a:solidFill>
                  <a:srgbClr val="00B050"/>
                </a:solidFill>
                <a:latin typeface="Times New Roman" pitchFamily="18" charset="0"/>
                <a:cs typeface="Times New Roman" pitchFamily="18" charset="0"/>
              </a:rPr>
            </a:br>
            <a:r>
              <a:rPr lang="ru-RU" sz="2000" dirty="0" smtClean="0">
                <a:solidFill>
                  <a:srgbClr val="00B050"/>
                </a:solidFill>
                <a:latin typeface="Times New Roman" pitchFamily="18" charset="0"/>
                <a:cs typeface="Times New Roman" pitchFamily="18" charset="0"/>
              </a:rPr>
              <a:t>Тема: «Методы контроля за изменением состояния здоровья инвалида и пожилого человека»</a:t>
            </a:r>
            <a:br>
              <a:rPr lang="ru-RU" sz="2000" dirty="0" smtClean="0">
                <a:solidFill>
                  <a:srgbClr val="00B050"/>
                </a:solidFill>
                <a:latin typeface="Times New Roman" pitchFamily="18" charset="0"/>
                <a:cs typeface="Times New Roman" pitchFamily="18" charset="0"/>
              </a:rPr>
            </a:br>
            <a:r>
              <a:rPr lang="ru-RU" sz="2000" dirty="0" smtClean="0">
                <a:solidFill>
                  <a:srgbClr val="00B050"/>
                </a:solidFill>
                <a:latin typeface="Times New Roman" pitchFamily="18" charset="0"/>
                <a:cs typeface="Times New Roman" pitchFamily="18" charset="0"/>
              </a:rPr>
              <a:t/>
            </a:r>
            <a:br>
              <a:rPr lang="ru-RU" sz="2000" dirty="0" smtClean="0">
                <a:solidFill>
                  <a:srgbClr val="00B050"/>
                </a:solidFill>
                <a:latin typeface="Times New Roman" pitchFamily="18" charset="0"/>
                <a:cs typeface="Times New Roman" pitchFamily="18" charset="0"/>
              </a:rPr>
            </a:br>
            <a:endParaRPr lang="ru-RU" sz="2000" dirty="0">
              <a:solidFill>
                <a:srgbClr val="00B050"/>
              </a:solidFill>
              <a:latin typeface="Times New Roman" pitchFamily="18" charset="0"/>
              <a:cs typeface="Times New Roman" pitchFamily="18" charset="0"/>
            </a:endParaRPr>
          </a:p>
        </p:txBody>
      </p:sp>
      <p:pic>
        <p:nvPicPr>
          <p:cNvPr id="5" name="Рисунок 4" descr="https://admin.cgon.ru/storage/upload/medialibrary/2f5bcde40942d2476b0f417a95c80d8e.png"/>
          <p:cNvPicPr/>
          <p:nvPr/>
        </p:nvPicPr>
        <p:blipFill>
          <a:blip r:embed="rId2" cstate="print"/>
          <a:srcRect/>
          <a:stretch>
            <a:fillRect/>
          </a:stretch>
        </p:blipFill>
        <p:spPr bwMode="auto">
          <a:xfrm>
            <a:off x="1979712" y="404664"/>
            <a:ext cx="5400600" cy="3672408"/>
          </a:xfrm>
          <a:prstGeom prst="rect">
            <a:avLst/>
          </a:prstGeom>
          <a:noFill/>
          <a:ln w="9525">
            <a:noFill/>
            <a:miter lim="800000"/>
            <a:headEnd/>
            <a:tailEnd/>
          </a:ln>
        </p:spPr>
      </p:pic>
    </p:spTree>
    <p:extLst>
      <p:ext uri="{BB962C8B-B14F-4D97-AF65-F5344CB8AC3E}">
        <p14:creationId xmlns="" xmlns:p14="http://schemas.microsoft.com/office/powerpoint/2010/main" val="3027955672"/>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rot="10800000" flipV="1">
            <a:off x="1043608" y="1988840"/>
            <a:ext cx="7056784" cy="2952328"/>
          </a:xfrm>
        </p:spPr>
        <p:txBody>
          <a:bodyPr/>
          <a:lstStyle/>
          <a:p>
            <a:pPr algn="just"/>
            <a:r>
              <a:rPr lang="ru-RU" sz="2400" dirty="0" smtClean="0"/>
              <a:t/>
            </a:r>
            <a:br>
              <a:rPr lang="ru-RU" sz="2400" dirty="0" smtClean="0"/>
            </a:br>
            <a:r>
              <a:rPr lang="ru-RU" sz="2400" dirty="0" smtClean="0"/>
              <a:t/>
            </a:r>
            <a:br>
              <a:rPr lang="ru-RU" sz="2400" dirty="0" smtClean="0"/>
            </a:br>
            <a:r>
              <a:rPr lang="ru-RU" sz="2400" dirty="0" smtClean="0"/>
              <a:t/>
            </a:r>
            <a:br>
              <a:rPr lang="ru-RU" sz="2400" dirty="0" smtClean="0"/>
            </a:br>
            <a:r>
              <a:rPr lang="ru-RU" sz="1800" b="0" dirty="0" smtClean="0">
                <a:latin typeface="Times New Roman" pitchFamily="18" charset="0"/>
                <a:cs typeface="Times New Roman" pitchFamily="18" charset="0"/>
              </a:rPr>
              <a:t>      Пожилые люди — это люди в возрасте 60-65 лет и старше, люди которых  принято называть «люди третьего возраста», люди на этапе активной, свободной жизни после выхода на пенсию. Пожилые люди так же важны для общества, как и люди трудоспособного возраста, поскольку все они — члены семей, чьи-то отцы и матери, некоторые из них — полноценные работники. Социальные, психологические, биологические аспекты старости, причины и способы борьбы за полноценную и здоровую жизнь пожилых людей изучает наука  геронтология, специалист в этой отрасли медицины — геронтолог.</a:t>
            </a:r>
            <a:endParaRPr lang="ru-RU" sz="1800" b="0" dirty="0">
              <a:latin typeface="Times New Roman" pitchFamily="18" charset="0"/>
              <a:cs typeface="Times New Roman" pitchFamily="18" charset="0"/>
            </a:endParaRPr>
          </a:p>
        </p:txBody>
      </p:sp>
      <p:pic>
        <p:nvPicPr>
          <p:cNvPr id="5" name="Содержимое 4" descr="http://gubkin-crb.belzdrav.ru/old1.jpg"/>
          <p:cNvPicPr>
            <a:picLocks noGrp="1"/>
          </p:cNvPicPr>
          <p:nvPr>
            <p:ph sz="quarter" idx="13"/>
          </p:nvPr>
        </p:nvPicPr>
        <p:blipFill>
          <a:blip r:embed="rId2" cstate="print"/>
          <a:srcRect/>
          <a:stretch>
            <a:fillRect/>
          </a:stretch>
        </p:blipFill>
        <p:spPr bwMode="auto">
          <a:xfrm>
            <a:off x="2699792" y="404664"/>
            <a:ext cx="3744416" cy="2520280"/>
          </a:xfrm>
          <a:prstGeom prst="rect">
            <a:avLst/>
          </a:prstGeom>
          <a:noFill/>
          <a:ln w="9525">
            <a:noFill/>
            <a:miter lim="800000"/>
            <a:headEnd/>
            <a:tailEnd/>
          </a:ln>
        </p:spPr>
      </p:pic>
    </p:spTree>
    <p:extLst>
      <p:ext uri="{BB962C8B-B14F-4D97-AF65-F5344CB8AC3E}">
        <p14:creationId xmlns="" xmlns:p14="http://schemas.microsoft.com/office/powerpoint/2010/main" val="1120976726"/>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692696"/>
            <a:ext cx="3960440" cy="4104456"/>
          </a:xfrm>
        </p:spPr>
        <p:txBody>
          <a:bodyPr/>
          <a:lstStyle/>
          <a:p>
            <a:pPr algn="ctr">
              <a:lnSpc>
                <a:spcPct val="115000"/>
              </a:lnSpc>
              <a:spcAft>
                <a:spcPts val="1000"/>
              </a:spcAft>
            </a:pPr>
            <a:r>
              <a:rPr lang="ru-RU" sz="2000" dirty="0" smtClean="0"/>
              <a:t/>
            </a:r>
            <a:br>
              <a:rPr lang="ru-RU" sz="2000" dirty="0" smtClean="0"/>
            </a:br>
            <a:r>
              <a:rPr lang="ru-RU" sz="3600" dirty="0" smtClean="0">
                <a:latin typeface="Times New Roman" pitchFamily="18" charset="0"/>
                <a:cs typeface="Times New Roman" pitchFamily="18" charset="0"/>
              </a:rPr>
              <a:t>Изменение диеты и пищевых привычек</a:t>
            </a:r>
            <a:r>
              <a:rPr lang="ru-RU" sz="3600" dirty="0" smtClean="0"/>
              <a:t/>
            </a:r>
            <a:br>
              <a:rPr lang="ru-RU" sz="3600" dirty="0" smtClean="0"/>
            </a:b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ru-RU" sz="3600" dirty="0" smtClean="0">
                <a:latin typeface="Times New Roman" pitchFamily="18" charset="0"/>
                <a:cs typeface="Times New Roman" pitchFamily="18" charset="0"/>
              </a:rPr>
              <a:t/>
            </a:r>
            <a:br>
              <a:rPr lang="ru-RU" sz="3600" dirty="0" smtClean="0">
                <a:latin typeface="Times New Roman" pitchFamily="18" charset="0"/>
                <a:cs typeface="Times New Roman" pitchFamily="18" charset="0"/>
              </a:rPr>
            </a:br>
            <a:endParaRPr lang="ru-RU" sz="3600" dirty="0">
              <a:latin typeface="Times New Roman" pitchFamily="18" charset="0"/>
              <a:cs typeface="Times New Roman" pitchFamily="18" charset="0"/>
            </a:endParaRPr>
          </a:p>
        </p:txBody>
      </p:sp>
      <p:sp>
        <p:nvSpPr>
          <p:cNvPr id="4" name="Текст 3"/>
          <p:cNvSpPr>
            <a:spLocks noGrp="1"/>
          </p:cNvSpPr>
          <p:nvPr>
            <p:ph type="body" sz="half" idx="2"/>
          </p:nvPr>
        </p:nvSpPr>
        <p:spPr>
          <a:xfrm>
            <a:off x="179513" y="1556792"/>
            <a:ext cx="3312368" cy="4608512"/>
          </a:xfrm>
        </p:spPr>
        <p:txBody>
          <a:bodyPr>
            <a:normAutofit/>
          </a:bodyPr>
          <a:lstStyle/>
          <a:p>
            <a:pPr>
              <a:lnSpc>
                <a:spcPct val="115000"/>
              </a:lnSpc>
              <a:spcAft>
                <a:spcPts val="1000"/>
              </a:spcAft>
            </a:pPr>
            <a:endParaRPr lang="ru-RU" sz="6400" b="1" dirty="0">
              <a:latin typeface="Calibri"/>
              <a:ea typeface="Calibri"/>
              <a:cs typeface="Times New Roman"/>
            </a:endParaRPr>
          </a:p>
          <a:p>
            <a:pPr>
              <a:lnSpc>
                <a:spcPct val="115000"/>
              </a:lnSpc>
              <a:spcAft>
                <a:spcPts val="1000"/>
              </a:spcAft>
            </a:pPr>
            <a:r>
              <a:rPr lang="ru-RU" dirty="0">
                <a:latin typeface="Calibri"/>
                <a:ea typeface="Calibri"/>
                <a:cs typeface="Times New Roman"/>
              </a:rPr>
              <a:t> </a:t>
            </a:r>
          </a:p>
          <a:p>
            <a:pPr>
              <a:lnSpc>
                <a:spcPct val="115000"/>
              </a:lnSpc>
              <a:spcAft>
                <a:spcPts val="1000"/>
              </a:spcAft>
            </a:pPr>
            <a:r>
              <a:rPr lang="ru-RU" dirty="0">
                <a:latin typeface="Calibri"/>
                <a:ea typeface="Calibri"/>
                <a:cs typeface="Times New Roman"/>
              </a:rPr>
              <a:t> </a:t>
            </a:r>
          </a:p>
          <a:p>
            <a:endParaRPr lang="ru-RU" dirty="0"/>
          </a:p>
        </p:txBody>
      </p:sp>
      <p:sp>
        <p:nvSpPr>
          <p:cNvPr id="6" name="Содержимое 5"/>
          <p:cNvSpPr>
            <a:spLocks noGrp="1"/>
          </p:cNvSpPr>
          <p:nvPr>
            <p:ph idx="1"/>
          </p:nvPr>
        </p:nvSpPr>
        <p:spPr>
          <a:xfrm>
            <a:off x="755576" y="3068960"/>
            <a:ext cx="7855025" cy="3528392"/>
          </a:xfrm>
        </p:spPr>
        <p:txBody>
          <a:bodyPr>
            <a:normAutofit fontScale="85000" lnSpcReduction="10000"/>
          </a:bodyPr>
          <a:lstStyle/>
          <a:p>
            <a:r>
              <a:rPr lang="ru-RU" sz="2100" dirty="0" smtClean="0">
                <a:latin typeface="Times New Roman" pitchFamily="18" charset="0"/>
                <a:cs typeface="Times New Roman" pitchFamily="18" charset="0"/>
              </a:rPr>
              <a:t>Это цельные и обогащенные зерновые и злаки, такие как коричневый рис и 100% </a:t>
            </a:r>
            <a:r>
              <a:rPr lang="ru-RU" sz="2100" dirty="0" err="1" smtClean="0">
                <a:latin typeface="Times New Roman" pitchFamily="18" charset="0"/>
                <a:cs typeface="Times New Roman" pitchFamily="18" charset="0"/>
              </a:rPr>
              <a:t>цельнозерновой</a:t>
            </a:r>
            <a:r>
              <a:rPr lang="ru-RU" sz="2100" dirty="0" smtClean="0">
                <a:latin typeface="Times New Roman" pitchFamily="18" charset="0"/>
                <a:cs typeface="Times New Roman" pitchFamily="18" charset="0"/>
              </a:rPr>
              <a:t> хлеб, овощи, например, морковь и брокколи, фрукты, такие как ягоды и дыня, нежирные молочные продукты (йогурт и молоко с низким содержанием лактозы), бобовые и орехи, рыба, птица, нежирное мясо и яйца, растительные масла и мягкие </a:t>
            </a:r>
            <a:r>
              <a:rPr lang="ru-RU" sz="2100" dirty="0" err="1" smtClean="0">
                <a:latin typeface="Times New Roman" pitchFamily="18" charset="0"/>
                <a:cs typeface="Times New Roman" pitchFamily="18" charset="0"/>
              </a:rPr>
              <a:t>спреды</a:t>
            </a:r>
            <a:r>
              <a:rPr lang="ru-RU" sz="2100" dirty="0" smtClean="0">
                <a:latin typeface="Times New Roman" pitchFamily="18" charset="0"/>
                <a:cs typeface="Times New Roman" pitchFamily="18" charset="0"/>
              </a:rPr>
              <a:t> с низким содержанием насыщенных и </a:t>
            </a:r>
            <a:r>
              <a:rPr lang="ru-RU" sz="2100" dirty="0" err="1" smtClean="0">
                <a:latin typeface="Times New Roman" pitchFamily="18" charset="0"/>
                <a:cs typeface="Times New Roman" pitchFamily="18" charset="0"/>
              </a:rPr>
              <a:t>трансжиров</a:t>
            </a:r>
            <a:r>
              <a:rPr lang="ru-RU" sz="2100" dirty="0" smtClean="0">
                <a:latin typeface="Times New Roman" pitchFamily="18" charset="0"/>
                <a:cs typeface="Times New Roman" pitchFamily="18" charset="0"/>
              </a:rPr>
              <a:t>.</a:t>
            </a:r>
          </a:p>
          <a:p>
            <a:r>
              <a:rPr lang="ru-RU" sz="2100" dirty="0" smtClean="0">
                <a:latin typeface="Times New Roman" pitchFamily="18" charset="0"/>
                <a:cs typeface="Times New Roman" pitchFamily="18" charset="0"/>
              </a:rPr>
              <a:t>Необходимо помнить также о важности потребления достаточного количества жидкости, поскольку с возрастом чувство жажды снижается.</a:t>
            </a:r>
          </a:p>
          <a:p>
            <a:r>
              <a:rPr lang="ru-RU" sz="2100" dirty="0" smtClean="0">
                <a:latin typeface="Times New Roman" pitchFamily="18" charset="0"/>
                <a:cs typeface="Times New Roman" pitchFamily="18" charset="0"/>
              </a:rPr>
              <a:t>Рекомендуется в дополнение к свежим фруктам и овощам использовать замороженные и консервированные, без добавления соли и сахара. В таком виде фрукты и овощи имеют более длительный срок хранения, они часто дешевле свежих и легко доступны в том случае, когда мобильность людей понижена.</a:t>
            </a:r>
          </a:p>
          <a:p>
            <a:pPr indent="0">
              <a:lnSpc>
                <a:spcPct val="120000"/>
              </a:lnSpc>
            </a:pPr>
            <a:endParaRPr lang="ru-RU" sz="2000" dirty="0" smtClean="0">
              <a:latin typeface="Times New Roman" pitchFamily="18" charset="0"/>
              <a:cs typeface="Times New Roman" pitchFamily="18" charset="0"/>
            </a:endParaRPr>
          </a:p>
        </p:txBody>
      </p:sp>
      <p:pic>
        <p:nvPicPr>
          <p:cNvPr id="5" name="Рисунок 4" descr="питание 2.jpg"/>
          <p:cNvPicPr/>
          <p:nvPr/>
        </p:nvPicPr>
        <p:blipFill>
          <a:blip r:embed="rId2" cstate="print"/>
          <a:srcRect/>
          <a:stretch>
            <a:fillRect/>
          </a:stretch>
        </p:blipFill>
        <p:spPr bwMode="auto">
          <a:xfrm>
            <a:off x="4716016" y="476672"/>
            <a:ext cx="3312368" cy="2304256"/>
          </a:xfrm>
          <a:prstGeom prst="rect">
            <a:avLst/>
          </a:prstGeom>
          <a:noFill/>
          <a:ln w="9525">
            <a:noFill/>
            <a:miter lim="800000"/>
            <a:headEnd/>
            <a:tailEnd/>
          </a:ln>
        </p:spPr>
      </p:pic>
    </p:spTree>
    <p:extLst>
      <p:ext uri="{BB962C8B-B14F-4D97-AF65-F5344CB8AC3E}">
        <p14:creationId xmlns="" xmlns:p14="http://schemas.microsoft.com/office/powerpoint/2010/main" val="3404858272"/>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9" y="764704"/>
            <a:ext cx="3888431" cy="3096344"/>
          </a:xfrm>
        </p:spPr>
        <p:txBody>
          <a:bodyPr/>
          <a:lstStyle/>
          <a:p>
            <a:pPr algn="ctr">
              <a:lnSpc>
                <a:spcPct val="115000"/>
              </a:lnSpc>
              <a:spcAft>
                <a:spcPts val="1000"/>
              </a:spcAft>
            </a:pPr>
            <a:r>
              <a:rPr lang="ru-RU" sz="3600" dirty="0" smtClean="0">
                <a:latin typeface="Times New Roman" pitchFamily="18" charset="0"/>
                <a:cs typeface="Times New Roman" pitchFamily="18" charset="0"/>
              </a:rPr>
              <a:t>Поддержание здорового веса</a:t>
            </a:r>
            <a:br>
              <a:rPr lang="ru-RU" sz="3600" dirty="0" smtClean="0">
                <a:latin typeface="Times New Roman" pitchFamily="18" charset="0"/>
                <a:cs typeface="Times New Roman" pitchFamily="18" charset="0"/>
              </a:rPr>
            </a:br>
            <a:r>
              <a:rPr lang="ru-RU" sz="3600" dirty="0" smtClean="0"/>
              <a:t/>
            </a:r>
            <a:br>
              <a:rPr lang="ru-RU" sz="3600" dirty="0" smtClean="0"/>
            </a:br>
            <a:r>
              <a:rPr lang="ru-RU" sz="3600" dirty="0" smtClean="0"/>
              <a:t/>
            </a:r>
            <a:br>
              <a:rPr lang="ru-RU" sz="3600" dirty="0" smtClean="0"/>
            </a:br>
            <a:endParaRPr lang="ru-RU" sz="3600" dirty="0"/>
          </a:p>
        </p:txBody>
      </p:sp>
      <p:sp>
        <p:nvSpPr>
          <p:cNvPr id="4" name="Текст 3"/>
          <p:cNvSpPr>
            <a:spLocks noGrp="1"/>
          </p:cNvSpPr>
          <p:nvPr>
            <p:ph type="body" sz="half" idx="2"/>
          </p:nvPr>
        </p:nvSpPr>
        <p:spPr>
          <a:xfrm>
            <a:off x="251520" y="2348880"/>
            <a:ext cx="4104456" cy="3672408"/>
          </a:xfrm>
        </p:spPr>
        <p:txBody>
          <a:bodyPr>
            <a:normAutofit/>
          </a:bodyPr>
          <a:lstStyle/>
          <a:p>
            <a:pPr algn="ctr">
              <a:lnSpc>
                <a:spcPct val="115000"/>
              </a:lnSpc>
              <a:spcAft>
                <a:spcPts val="0"/>
              </a:spcAft>
            </a:pPr>
            <a:endParaRPr lang="ru-RU" sz="2200" dirty="0">
              <a:latin typeface="Calibri"/>
              <a:ea typeface="Calibri"/>
              <a:cs typeface="Times New Roman"/>
            </a:endParaRPr>
          </a:p>
        </p:txBody>
      </p:sp>
      <p:sp>
        <p:nvSpPr>
          <p:cNvPr id="6" name="Содержимое 5"/>
          <p:cNvSpPr>
            <a:spLocks noGrp="1"/>
          </p:cNvSpPr>
          <p:nvPr>
            <p:ph idx="1"/>
          </p:nvPr>
        </p:nvSpPr>
        <p:spPr>
          <a:xfrm>
            <a:off x="4139952" y="620688"/>
            <a:ext cx="4608511" cy="5832648"/>
          </a:xfrm>
        </p:spPr>
        <p:txBody>
          <a:bodyPr>
            <a:normAutofit lnSpcReduction="10000"/>
          </a:bodyPr>
          <a:lstStyle/>
          <a:p>
            <a:r>
              <a:rPr lang="ru-RU" dirty="0" smtClean="0">
                <a:latin typeface="Times New Roman" pitchFamily="18" charset="0"/>
                <a:cs typeface="Times New Roman" pitchFamily="18" charset="0"/>
              </a:rPr>
              <a:t>Медицинской школой Бостонского университета было проведено большое и всестороннее исследование долгожителей и их семей. Одной из целей этого исследования являлось выявление факторов образа жизни, влияющих на длительность и качество жизни.</a:t>
            </a:r>
          </a:p>
          <a:p>
            <a:r>
              <a:rPr lang="ru-RU" dirty="0" smtClean="0">
                <a:latin typeface="Times New Roman" pitchFamily="18" charset="0"/>
                <a:cs typeface="Times New Roman" pitchFamily="18" charset="0"/>
              </a:rPr>
              <a:t>Исследование показало, что почти все люди, достигшие 100 лет, не имеют лишнего веса. Таким образом, ожирение может считаться фактическим фактором риска ранней смерти, поэтому поддержание здорового веса является одной из важнейших целей.</a:t>
            </a:r>
          </a:p>
          <a:p>
            <a:endParaRPr lang="ru-RU" dirty="0"/>
          </a:p>
        </p:txBody>
      </p:sp>
      <p:pic>
        <p:nvPicPr>
          <p:cNvPr id="5" name="Рисунок 4" descr="Лишний вес у пожилых"/>
          <p:cNvPicPr/>
          <p:nvPr/>
        </p:nvPicPr>
        <p:blipFill>
          <a:blip r:embed="rId2" cstate="print"/>
          <a:srcRect/>
          <a:stretch>
            <a:fillRect/>
          </a:stretch>
        </p:blipFill>
        <p:spPr bwMode="auto">
          <a:xfrm>
            <a:off x="611560" y="2348880"/>
            <a:ext cx="3528392" cy="2880320"/>
          </a:xfrm>
          <a:prstGeom prst="rect">
            <a:avLst/>
          </a:prstGeom>
          <a:noFill/>
          <a:ln w="9525">
            <a:noFill/>
            <a:miter lim="800000"/>
            <a:headEnd/>
            <a:tailEnd/>
          </a:ln>
        </p:spPr>
      </p:pic>
    </p:spTree>
    <p:extLst>
      <p:ext uri="{BB962C8B-B14F-4D97-AF65-F5344CB8AC3E}">
        <p14:creationId xmlns="" xmlns:p14="http://schemas.microsoft.com/office/powerpoint/2010/main" val="343317769"/>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188640"/>
            <a:ext cx="7200800" cy="3168352"/>
          </a:xfrm>
        </p:spPr>
        <p:txBody>
          <a:bodyPr/>
          <a:lstStyle/>
          <a:p>
            <a:pPr algn="ctr">
              <a:lnSpc>
                <a:spcPct val="115000"/>
              </a:lnSpc>
              <a:spcAft>
                <a:spcPts val="1000"/>
              </a:spcAft>
            </a:pPr>
            <a:r>
              <a:rPr lang="ru-RU" sz="3200" dirty="0" smtClean="0">
                <a:latin typeface="Times New Roman" pitchFamily="18" charset="0"/>
                <a:cs typeface="Times New Roman" pitchFamily="18" charset="0"/>
              </a:rPr>
              <a:t>Употребление достаточного количества богатых клетчаткой продуктов</a:t>
            </a:r>
            <a:r>
              <a:rPr lang="ru-RU" dirty="0" smtClean="0"/>
              <a:t/>
            </a:r>
            <a:br>
              <a:rPr lang="ru-RU" dirty="0" smtClean="0"/>
            </a:br>
            <a:r>
              <a:rPr lang="ru-RU" dirty="0" smtClean="0"/>
              <a:t/>
            </a:r>
            <a:br>
              <a:rPr lang="ru-RU" dirty="0" smtClean="0"/>
            </a:br>
            <a:r>
              <a:rPr lang="ru-RU" dirty="0" smtClean="0"/>
              <a:t/>
            </a:r>
            <a:br>
              <a:rPr lang="ru-RU" dirty="0" smtClean="0"/>
            </a:br>
            <a:endParaRPr lang="ru-RU" dirty="0">
              <a:latin typeface="Calibri"/>
              <a:ea typeface="Calibri"/>
              <a:cs typeface="Times New Roman"/>
            </a:endParaRPr>
          </a:p>
        </p:txBody>
      </p:sp>
      <p:sp>
        <p:nvSpPr>
          <p:cNvPr id="4" name="Текст 3"/>
          <p:cNvSpPr>
            <a:spLocks noGrp="1"/>
          </p:cNvSpPr>
          <p:nvPr>
            <p:ph type="body" sz="half" idx="2"/>
          </p:nvPr>
        </p:nvSpPr>
        <p:spPr>
          <a:xfrm>
            <a:off x="395536" y="2204864"/>
            <a:ext cx="8280920" cy="3744416"/>
          </a:xfrm>
        </p:spPr>
        <p:txBody>
          <a:bodyPr>
            <a:normAutofit/>
          </a:bodyPr>
          <a:lstStyle/>
          <a:p>
            <a:pPr algn="ctr"/>
            <a:endParaRPr lang="ru-RU" dirty="0" smtClean="0"/>
          </a:p>
          <a:p>
            <a:endParaRPr lang="ru-RU" dirty="0" smtClean="0"/>
          </a:p>
          <a:p>
            <a:r>
              <a:rPr lang="ru-RU" dirty="0" smtClean="0"/>
              <a:t/>
            </a:r>
            <a:br>
              <a:rPr lang="ru-RU" dirty="0" smtClean="0"/>
            </a:br>
            <a:endParaRPr lang="ru-RU" dirty="0"/>
          </a:p>
        </p:txBody>
      </p:sp>
      <p:sp>
        <p:nvSpPr>
          <p:cNvPr id="3" name="Объект 2"/>
          <p:cNvSpPr>
            <a:spLocks noGrp="1"/>
          </p:cNvSpPr>
          <p:nvPr>
            <p:ph idx="1"/>
          </p:nvPr>
        </p:nvSpPr>
        <p:spPr>
          <a:xfrm>
            <a:off x="4860032" y="908720"/>
            <a:ext cx="3750568" cy="1800200"/>
          </a:xfrm>
        </p:spPr>
        <p:txBody>
          <a:bodyPr>
            <a:noAutofit/>
          </a:bodyPr>
          <a:lstStyle/>
          <a:p>
            <a:pPr algn="ctr"/>
            <a:r>
              <a:rPr lang="ru-RU" sz="1400" dirty="0" smtClean="0"/>
              <a:t/>
            </a:r>
            <a:br>
              <a:rPr lang="ru-RU" sz="1400" dirty="0" smtClean="0"/>
            </a:br>
            <a:r>
              <a:rPr lang="ru-RU" sz="1400" dirty="0" smtClean="0"/>
              <a:t/>
            </a:r>
            <a:br>
              <a:rPr lang="ru-RU" sz="1400" dirty="0" smtClean="0"/>
            </a:br>
            <a:r>
              <a:rPr lang="ru-RU" sz="2000" dirty="0" smtClean="0"/>
              <a:t/>
            </a:r>
            <a:br>
              <a:rPr lang="ru-RU" sz="2000" dirty="0" smtClean="0"/>
            </a:br>
            <a:r>
              <a:rPr lang="ru-RU" sz="1400" dirty="0" smtClean="0"/>
              <a:t/>
            </a:r>
            <a:br>
              <a:rPr lang="ru-RU" sz="1400" dirty="0" smtClean="0"/>
            </a:br>
            <a:endParaRPr lang="ru-RU" sz="1600" dirty="0" smtClean="0"/>
          </a:p>
          <a:p>
            <a:pPr lvl="0"/>
            <a:endParaRPr lang="ru-RU" sz="1400" dirty="0"/>
          </a:p>
        </p:txBody>
      </p:sp>
      <p:pic>
        <p:nvPicPr>
          <p:cNvPr id="6" name="Рисунок 5" descr="https://admin.cgon.ru/storage/upload/medialibrary/8f250c0f883fc5ca051d4153e0e295b6.png"/>
          <p:cNvPicPr/>
          <p:nvPr/>
        </p:nvPicPr>
        <p:blipFill>
          <a:blip r:embed="rId2" cstate="print"/>
          <a:srcRect/>
          <a:stretch>
            <a:fillRect/>
          </a:stretch>
        </p:blipFill>
        <p:spPr bwMode="auto">
          <a:xfrm>
            <a:off x="2915816" y="2033587"/>
            <a:ext cx="3528392" cy="1755453"/>
          </a:xfrm>
          <a:prstGeom prst="rect">
            <a:avLst/>
          </a:prstGeom>
          <a:noFill/>
          <a:ln w="9525">
            <a:noFill/>
            <a:miter lim="800000"/>
            <a:headEnd/>
            <a:tailEnd/>
          </a:ln>
        </p:spPr>
      </p:pic>
      <p:sp>
        <p:nvSpPr>
          <p:cNvPr id="16386" name="Rectangle 2"/>
          <p:cNvSpPr>
            <a:spLocks noChangeArrowheads="1"/>
          </p:cNvSpPr>
          <p:nvPr/>
        </p:nvSpPr>
        <p:spPr bwMode="auto">
          <a:xfrm>
            <a:off x="1331640" y="3943219"/>
            <a:ext cx="6480720"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Это означает выбор </a:t>
            </a:r>
            <a:r>
              <a:rPr kumimoji="0" lang="ru-RU"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цельнозерновых</a:t>
            </a: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продуктов, а не высокоочищенных форм, цельных фруктов и овощей, а не соков и пюре.</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Свежие, замороженные, консервированные и сушеные фрукты и овощи являются отличными источниками клетчатки, а также целого ряда других питательных веществ.</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 xmlns:p14="http://schemas.microsoft.com/office/powerpoint/2010/main" val="875711928"/>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3" y="188640"/>
            <a:ext cx="4608512" cy="4680520"/>
          </a:xfrm>
        </p:spPr>
        <p:txBody>
          <a:bodyPr/>
          <a:lstStyle/>
          <a:p>
            <a:pPr algn="ctr">
              <a:lnSpc>
                <a:spcPct val="115000"/>
              </a:lnSpc>
              <a:spcBef>
                <a:spcPts val="1050"/>
              </a:spcBef>
              <a:spcAft>
                <a:spcPts val="2250"/>
              </a:spcAft>
            </a:pPr>
            <a:r>
              <a:rPr lang="ru-RU" sz="3600" dirty="0" smtClean="0">
                <a:latin typeface="Times New Roman" pitchFamily="18" charset="0"/>
                <a:cs typeface="Times New Roman" pitchFamily="18" charset="0"/>
              </a:rPr>
              <a:t>Употребление достаточного количества жидкости</a:t>
            </a:r>
            <a:r>
              <a:rPr lang="ru-RU" sz="4400" dirty="0" smtClean="0"/>
              <a:t/>
            </a:r>
            <a:br>
              <a:rPr lang="ru-RU" sz="4400" dirty="0" smtClean="0"/>
            </a:b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ru-RU" sz="2000" dirty="0">
                <a:latin typeface="Times New Roman" pitchFamily="18" charset="0"/>
                <a:cs typeface="Times New Roman" pitchFamily="18" charset="0"/>
              </a:rPr>
              <a:t/>
            </a:r>
            <a:br>
              <a:rPr lang="ru-RU" sz="2000" dirty="0">
                <a:latin typeface="Times New Roman" pitchFamily="18" charset="0"/>
                <a:cs typeface="Times New Roman" pitchFamily="18" charset="0"/>
              </a:rPr>
            </a:br>
            <a:endParaRPr lang="ru-RU" sz="2000" dirty="0">
              <a:latin typeface="Times New Roman" pitchFamily="18" charset="0"/>
              <a:cs typeface="Times New Roman" pitchFamily="18" charset="0"/>
            </a:endParaRPr>
          </a:p>
        </p:txBody>
      </p:sp>
      <p:sp>
        <p:nvSpPr>
          <p:cNvPr id="4" name="Текст 3"/>
          <p:cNvSpPr>
            <a:spLocks noGrp="1"/>
          </p:cNvSpPr>
          <p:nvPr>
            <p:ph type="body" sz="half" idx="2"/>
          </p:nvPr>
        </p:nvSpPr>
        <p:spPr>
          <a:xfrm>
            <a:off x="467544" y="3645024"/>
            <a:ext cx="8280920" cy="3456384"/>
          </a:xfrm>
        </p:spPr>
        <p:txBody>
          <a:bodyPr>
            <a:noAutofit/>
          </a:bodyPr>
          <a:lstStyle/>
          <a:p>
            <a:pPr algn="ctr"/>
            <a:r>
              <a:rPr lang="ru-RU" sz="2000" dirty="0" smtClean="0">
                <a:latin typeface="Times New Roman" pitchFamily="18" charset="0"/>
                <a:cs typeface="Times New Roman" pitchFamily="18" charset="0"/>
              </a:rPr>
              <a:t>С возрастом наступает снижение чувства жажды, что может привести к весьма неблагоприятным последствиям, вплоть до обезвоживания организма и нарушения водно-солевого баланса. В более старшем возрасте желательно употреблять продукты питания, содержащие большое количество воды, например, такие как салат-латук, овощные супы. Также стоит контролировать количество употребляемой жидкости, и, при необходимости, напоминать пожилым людям о дополнительном употреблении жидкости.</a:t>
            </a:r>
          </a:p>
          <a:p>
            <a:pPr algn="ctr"/>
            <a:endParaRPr lang="ru-RU" sz="2000" dirty="0" smtClean="0"/>
          </a:p>
        </p:txBody>
      </p:sp>
      <p:pic>
        <p:nvPicPr>
          <p:cNvPr id="5" name="Рисунок 4" descr="Сколько надо пить пожилым людям - Сеть клиник АО Семейный доктор (Москва) - Фото 1"/>
          <p:cNvPicPr/>
          <p:nvPr/>
        </p:nvPicPr>
        <p:blipFill>
          <a:blip r:embed="rId2" cstate="print"/>
          <a:srcRect/>
          <a:stretch>
            <a:fillRect/>
          </a:stretch>
        </p:blipFill>
        <p:spPr bwMode="auto">
          <a:xfrm>
            <a:off x="5076056" y="764704"/>
            <a:ext cx="3312368" cy="2448272"/>
          </a:xfrm>
          <a:prstGeom prst="rect">
            <a:avLst/>
          </a:prstGeom>
          <a:noFill/>
          <a:ln w="9525">
            <a:noFill/>
            <a:miter lim="800000"/>
            <a:headEnd/>
            <a:tailEnd/>
          </a:ln>
        </p:spPr>
      </p:pic>
    </p:spTree>
    <p:extLst>
      <p:ext uri="{BB962C8B-B14F-4D97-AF65-F5344CB8AC3E}">
        <p14:creationId xmlns="" xmlns:p14="http://schemas.microsoft.com/office/powerpoint/2010/main" val="3906124746"/>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052736"/>
            <a:ext cx="5256584" cy="2592288"/>
          </a:xfrm>
        </p:spPr>
        <p:txBody>
          <a:bodyPr/>
          <a:lstStyle/>
          <a:p>
            <a:r>
              <a:rPr lang="ru-RU" sz="4800" dirty="0" smtClean="0">
                <a:latin typeface="Times New Roman" pitchFamily="18" charset="0"/>
                <a:cs typeface="Times New Roman" pitchFamily="18" charset="0"/>
              </a:rPr>
              <a:t>Двигательная активность</a:t>
            </a:r>
            <a:r>
              <a:rPr lang="ru-RU" sz="4800" dirty="0" smtClean="0"/>
              <a:t/>
            </a:r>
            <a:br>
              <a:rPr lang="ru-RU" sz="4800" dirty="0" smtClean="0"/>
            </a:br>
            <a:r>
              <a:rPr lang="ru-RU" sz="4800" dirty="0"/>
              <a:t/>
            </a:r>
            <a:br>
              <a:rPr lang="ru-RU" sz="4800" dirty="0"/>
            </a:br>
            <a:endParaRPr lang="ru-RU" sz="4800" dirty="0"/>
          </a:p>
        </p:txBody>
      </p:sp>
      <p:sp>
        <p:nvSpPr>
          <p:cNvPr id="4" name="Текст 3"/>
          <p:cNvSpPr>
            <a:spLocks noGrp="1"/>
          </p:cNvSpPr>
          <p:nvPr>
            <p:ph type="body" sz="half" idx="2"/>
          </p:nvPr>
        </p:nvSpPr>
        <p:spPr>
          <a:xfrm>
            <a:off x="323528" y="1844824"/>
            <a:ext cx="8136903" cy="1440160"/>
          </a:xfrm>
        </p:spPr>
        <p:txBody>
          <a:bodyPr/>
          <a:lstStyle/>
          <a:p>
            <a:endParaRPr lang="ru-RU" dirty="0"/>
          </a:p>
        </p:txBody>
      </p:sp>
      <p:sp>
        <p:nvSpPr>
          <p:cNvPr id="5" name="Содержимое 4"/>
          <p:cNvSpPr>
            <a:spLocks noGrp="1"/>
          </p:cNvSpPr>
          <p:nvPr>
            <p:ph idx="1"/>
          </p:nvPr>
        </p:nvSpPr>
        <p:spPr>
          <a:xfrm>
            <a:off x="395536" y="3284984"/>
            <a:ext cx="8424936" cy="3312368"/>
          </a:xfrm>
        </p:spPr>
        <p:txBody>
          <a:bodyPr>
            <a:normAutofit fontScale="70000" lnSpcReduction="20000"/>
          </a:bodyPr>
          <a:lstStyle/>
          <a:p>
            <a:r>
              <a:rPr lang="ru-RU" sz="2800" dirty="0" smtClean="0">
                <a:latin typeface="Times New Roman" pitchFamily="18" charset="0"/>
                <a:cs typeface="Times New Roman" pitchFamily="18" charset="0"/>
              </a:rPr>
              <a:t>Малоподвижный образ жизни  или недостаточная двигательная активность - гиподинамия - способствует ухудшению здоровья, увеличивает риск развития и отягощает множество болезней (атеросклероз, ожирение, гипертония, сахарный диабет, </a:t>
            </a:r>
            <a:r>
              <a:rPr lang="ru-RU" sz="2800" dirty="0" err="1" smtClean="0">
                <a:latin typeface="Times New Roman" pitchFamily="18" charset="0"/>
                <a:cs typeface="Times New Roman" pitchFamily="18" charset="0"/>
              </a:rPr>
              <a:t>остеопороз</a:t>
            </a:r>
            <a:r>
              <a:rPr lang="ru-RU" sz="2800" dirty="0" smtClean="0">
                <a:latin typeface="Times New Roman" pitchFamily="18" charset="0"/>
                <a:cs typeface="Times New Roman" pitchFamily="18" charset="0"/>
              </a:rPr>
              <a:t>), особенно у пожилых людей, и приводит к уменьшению продолжительности жизни. Образ жизни большинства долгожителей отличается высоким уровнем двигательной активности, трудовой деятельности. Сочетание активного труда и отдыха, преимущественно на свежем воздухе, является залогом длительной полноценной жизни. С помощью физических упражнений можно изменить состояние организма в целом и воздействовать на его отдельные функции…</a:t>
            </a:r>
            <a:r>
              <a:rPr lang="ru-RU" dirty="0" smtClean="0"/>
              <a:t/>
            </a:r>
            <a:br>
              <a:rPr lang="ru-RU" dirty="0" smtClean="0"/>
            </a:br>
            <a:endParaRPr lang="ru-RU" dirty="0"/>
          </a:p>
        </p:txBody>
      </p:sp>
      <p:pic>
        <p:nvPicPr>
          <p:cNvPr id="6" name="Рисунок 5" descr="http://gubkin-crb.belzdrav.ru/old2.jpg"/>
          <p:cNvPicPr/>
          <p:nvPr/>
        </p:nvPicPr>
        <p:blipFill>
          <a:blip r:embed="rId2" cstate="print"/>
          <a:srcRect/>
          <a:stretch>
            <a:fillRect/>
          </a:stretch>
        </p:blipFill>
        <p:spPr bwMode="auto">
          <a:xfrm>
            <a:off x="5364088" y="548680"/>
            <a:ext cx="2736304" cy="2808312"/>
          </a:xfrm>
          <a:prstGeom prst="rect">
            <a:avLst/>
          </a:prstGeom>
          <a:noFill/>
          <a:ln w="9525">
            <a:noFill/>
            <a:miter lim="800000"/>
            <a:headEnd/>
            <a:tailEnd/>
          </a:ln>
        </p:spPr>
      </p:pic>
    </p:spTree>
    <p:extLst>
      <p:ext uri="{BB962C8B-B14F-4D97-AF65-F5344CB8AC3E}">
        <p14:creationId xmlns="" xmlns:p14="http://schemas.microsoft.com/office/powerpoint/2010/main" val="1959799724"/>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700808"/>
            <a:ext cx="4968552" cy="4536504"/>
          </a:xfrm>
        </p:spPr>
        <p:txBody>
          <a:bodyPr/>
          <a:lstStyle/>
          <a:p>
            <a:pPr algn="ctr"/>
            <a:r>
              <a:rPr lang="ru-RU" dirty="0" smtClean="0"/>
              <a:t/>
            </a:r>
            <a:br>
              <a:rPr lang="ru-RU" dirty="0" smtClean="0"/>
            </a:br>
            <a:endParaRPr lang="ru-RU" dirty="0"/>
          </a:p>
        </p:txBody>
      </p:sp>
      <p:sp>
        <p:nvSpPr>
          <p:cNvPr id="4" name="Текст 3"/>
          <p:cNvSpPr>
            <a:spLocks noGrp="1"/>
          </p:cNvSpPr>
          <p:nvPr>
            <p:ph type="body" sz="half" idx="2"/>
          </p:nvPr>
        </p:nvSpPr>
        <p:spPr>
          <a:xfrm>
            <a:off x="395536" y="692696"/>
            <a:ext cx="3744416" cy="1728192"/>
          </a:xfrm>
        </p:spPr>
        <p:txBody>
          <a:bodyPr>
            <a:noAutofit/>
          </a:bodyPr>
          <a:lstStyle/>
          <a:p>
            <a:pPr algn="ctr"/>
            <a:r>
              <a:rPr lang="ru-RU" sz="4400" b="1" dirty="0" smtClean="0">
                <a:latin typeface="Times New Roman" pitchFamily="18" charset="0"/>
                <a:cs typeface="Times New Roman" pitchFamily="18" charset="0"/>
              </a:rPr>
              <a:t>Трудовая деятельность</a:t>
            </a:r>
            <a:endParaRPr lang="ru-RU" sz="4400" dirty="0">
              <a:latin typeface="Times New Roman" pitchFamily="18" charset="0"/>
              <a:cs typeface="Times New Roman" pitchFamily="18" charset="0"/>
            </a:endParaRPr>
          </a:p>
        </p:txBody>
      </p:sp>
      <p:pic>
        <p:nvPicPr>
          <p:cNvPr id="6" name="Рисунок 5" descr="http://gubkin-crb.belzdrav.ru/old4.jpg"/>
          <p:cNvPicPr/>
          <p:nvPr/>
        </p:nvPicPr>
        <p:blipFill>
          <a:blip r:embed="rId2" cstate="print"/>
          <a:srcRect/>
          <a:stretch>
            <a:fillRect/>
          </a:stretch>
        </p:blipFill>
        <p:spPr bwMode="auto">
          <a:xfrm>
            <a:off x="4572000" y="404664"/>
            <a:ext cx="3600400" cy="2448272"/>
          </a:xfrm>
          <a:prstGeom prst="rect">
            <a:avLst/>
          </a:prstGeom>
          <a:noFill/>
          <a:ln w="9525">
            <a:noFill/>
            <a:miter lim="800000"/>
            <a:headEnd/>
            <a:tailEnd/>
          </a:ln>
        </p:spPr>
      </p:pic>
      <p:sp>
        <p:nvSpPr>
          <p:cNvPr id="9" name="Содержимое 8"/>
          <p:cNvSpPr>
            <a:spLocks noGrp="1"/>
          </p:cNvSpPr>
          <p:nvPr>
            <p:ph idx="1"/>
          </p:nvPr>
        </p:nvSpPr>
        <p:spPr/>
        <p:txBody>
          <a:bodyPr/>
          <a:lstStyle/>
          <a:p>
            <a:endParaRPr lang="ru-RU" dirty="0"/>
          </a:p>
        </p:txBody>
      </p:sp>
      <p:sp>
        <p:nvSpPr>
          <p:cNvPr id="10" name="Прямоугольник 9"/>
          <p:cNvSpPr/>
          <p:nvPr/>
        </p:nvSpPr>
        <p:spPr>
          <a:xfrm>
            <a:off x="755576" y="3068960"/>
            <a:ext cx="7632848" cy="3170099"/>
          </a:xfrm>
          <a:prstGeom prst="rect">
            <a:avLst/>
          </a:prstGeom>
        </p:spPr>
        <p:txBody>
          <a:bodyPr wrap="square">
            <a:spAutoFit/>
          </a:bodyPr>
          <a:lstStyle/>
          <a:p>
            <a:r>
              <a:rPr lang="ru-RU" i="1" dirty="0" smtClean="0"/>
              <a:t>            </a:t>
            </a:r>
            <a:r>
              <a:rPr lang="ru-RU" sz="2000" dirty="0" smtClean="0">
                <a:latin typeface="Times New Roman" pitchFamily="18" charset="0"/>
                <a:cs typeface="Times New Roman" pitchFamily="18" charset="0"/>
              </a:rPr>
              <a:t>Надо отметить, что труд является источником творческих и физических сил человека, источником долголетия. Долгожители - люди деятельные, для них характерен высокий жизненный тонус, который достигается любым творческим трудом.  Чем активнее нервная система человека, тем дольше он живет.  Человеку нужна  обязательно плодотворная и созидательная жизнь, постоянный, пусть и очень напряженный труд, это одно из обязательных условий долголетия. Согласно общебиологическому закону, старение меньше всего поражает и позже  захватывает тот орган, который больше всего работает.</a:t>
            </a:r>
            <a:r>
              <a:rPr lang="ru-RU" sz="2000" b="1"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p:txBody>
      </p:sp>
    </p:spTree>
    <p:extLst>
      <p:ext uri="{BB962C8B-B14F-4D97-AF65-F5344CB8AC3E}">
        <p14:creationId xmlns="" xmlns:p14="http://schemas.microsoft.com/office/powerpoint/2010/main" val="2385320010"/>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23928" y="332656"/>
            <a:ext cx="5040559" cy="3312368"/>
          </a:xfrm>
        </p:spPr>
        <p:txBody>
          <a:bodyPr/>
          <a:lstStyle/>
          <a:p>
            <a:pPr algn="ctr"/>
            <a:r>
              <a:rPr lang="ru-RU" sz="3600" dirty="0" smtClean="0">
                <a:latin typeface="Times New Roman" pitchFamily="18" charset="0"/>
                <a:cs typeface="Times New Roman" pitchFamily="18" charset="0"/>
              </a:rPr>
              <a:t> Поддержание умственной активности</a:t>
            </a:r>
            <a:r>
              <a:rPr lang="ru-RU" dirty="0" smtClean="0"/>
              <a:t/>
            </a:r>
            <a:br>
              <a:rPr lang="ru-RU" dirty="0" smtClean="0"/>
            </a:br>
            <a:r>
              <a:rPr lang="ru-RU" i="1" dirty="0" smtClean="0"/>
              <a:t> </a:t>
            </a:r>
            <a:r>
              <a:rPr lang="ru-RU" dirty="0" smtClean="0"/>
              <a:t/>
            </a:r>
            <a:br>
              <a:rPr lang="ru-RU" dirty="0" smtClean="0"/>
            </a:br>
            <a:endParaRPr lang="ru-RU" dirty="0"/>
          </a:p>
        </p:txBody>
      </p:sp>
      <p:sp>
        <p:nvSpPr>
          <p:cNvPr id="4" name="Текст 3"/>
          <p:cNvSpPr>
            <a:spLocks noGrp="1"/>
          </p:cNvSpPr>
          <p:nvPr>
            <p:ph type="body" sz="half" idx="2"/>
          </p:nvPr>
        </p:nvSpPr>
        <p:spPr>
          <a:xfrm>
            <a:off x="323528" y="1628800"/>
            <a:ext cx="4680520" cy="5040560"/>
          </a:xfrm>
        </p:spPr>
        <p:txBody>
          <a:bodyPr>
            <a:normAutofit/>
          </a:bodyPr>
          <a:lstStyle/>
          <a:p>
            <a:endParaRPr lang="ru-RU" dirty="0"/>
          </a:p>
        </p:txBody>
      </p:sp>
      <p:sp>
        <p:nvSpPr>
          <p:cNvPr id="7" name="Содержимое 6"/>
          <p:cNvSpPr>
            <a:spLocks noGrp="1"/>
          </p:cNvSpPr>
          <p:nvPr>
            <p:ph idx="1"/>
          </p:nvPr>
        </p:nvSpPr>
        <p:spPr>
          <a:xfrm>
            <a:off x="467544" y="3501008"/>
            <a:ext cx="8143057" cy="3240360"/>
          </a:xfrm>
        </p:spPr>
        <p:txBody>
          <a:bodyPr>
            <a:normAutofit fontScale="92500"/>
          </a:bodyPr>
          <a:lstStyle/>
          <a:p>
            <a:pPr>
              <a:buNone/>
            </a:pPr>
            <a:r>
              <a:rPr lang="ru-RU" dirty="0" smtClean="0">
                <a:latin typeface="Times New Roman" pitchFamily="18" charset="0"/>
                <a:cs typeface="Times New Roman" pitchFamily="18" charset="0"/>
              </a:rPr>
              <a:t>        Мозг </a:t>
            </a:r>
            <a:r>
              <a:rPr lang="ru-RU" dirty="0" smtClean="0">
                <a:latin typeface="Times New Roman" pitchFamily="18" charset="0"/>
                <a:cs typeface="Times New Roman" pitchFamily="18" charset="0"/>
              </a:rPr>
              <a:t>человека в старшем возрасте нуждается в тренировке для поддержания его работоспособности. При условии сохранения физического здоровья существует мало подтверждений того факта, что умственные способности угасают  в преклонном возрасте. Пожилым людям требуется больше времени, чтобы запомнить новый материал. Расширение своего индивидуального кругозора приносит пожилым людям удовлетворенность жизнью. С целью организации дальнейшего образования пожилые люди  могут пользоваться библиотеками (газеты, периодические издания, аудиоматериалы, книги, помощь в овладении компьютером, доступ в интернет). </a:t>
            </a:r>
          </a:p>
          <a:p>
            <a:pPr>
              <a:buNone/>
            </a:pPr>
            <a:endParaRPr lang="ru-RU" dirty="0"/>
          </a:p>
        </p:txBody>
      </p:sp>
      <p:pic>
        <p:nvPicPr>
          <p:cNvPr id="6" name="Рисунок 5" descr="http://gubkin-crb.belzdrav.ru/old5.jpg"/>
          <p:cNvPicPr/>
          <p:nvPr/>
        </p:nvPicPr>
        <p:blipFill>
          <a:blip r:embed="rId2" cstate="print"/>
          <a:srcRect/>
          <a:stretch>
            <a:fillRect/>
          </a:stretch>
        </p:blipFill>
        <p:spPr bwMode="auto">
          <a:xfrm>
            <a:off x="827584" y="476672"/>
            <a:ext cx="3312368" cy="2664296"/>
          </a:xfrm>
          <a:prstGeom prst="rect">
            <a:avLst/>
          </a:prstGeom>
          <a:noFill/>
          <a:ln w="9525">
            <a:noFill/>
            <a:miter lim="800000"/>
            <a:headEnd/>
            <a:tailEnd/>
          </a:ln>
        </p:spPr>
      </p:pic>
    </p:spTree>
  </p:cSld>
  <p:clrMapOvr>
    <a:masterClrMapping/>
  </p:clrMapOvr>
  <p:transition spd="slow">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7" y="332656"/>
            <a:ext cx="3600400" cy="2232247"/>
          </a:xfrm>
        </p:spPr>
        <p:txBody>
          <a:bodyPr/>
          <a:lstStyle/>
          <a:p>
            <a:pPr algn="ctr"/>
            <a:r>
              <a:rPr lang="ru-RU" dirty="0" smtClean="0"/>
              <a:t/>
            </a:r>
            <a:br>
              <a:rPr lang="ru-RU" dirty="0" smtClean="0"/>
            </a:br>
            <a:endParaRPr lang="ru-RU" dirty="0"/>
          </a:p>
        </p:txBody>
      </p:sp>
      <p:sp>
        <p:nvSpPr>
          <p:cNvPr id="4" name="Текст 3"/>
          <p:cNvSpPr>
            <a:spLocks noGrp="1"/>
          </p:cNvSpPr>
          <p:nvPr>
            <p:ph type="body" sz="half" idx="2"/>
          </p:nvPr>
        </p:nvSpPr>
        <p:spPr>
          <a:xfrm>
            <a:off x="395536" y="2780928"/>
            <a:ext cx="7920879" cy="3888432"/>
          </a:xfrm>
        </p:spPr>
        <p:txBody>
          <a:bodyPr>
            <a:normAutofit/>
          </a:bodyPr>
          <a:lstStyle/>
          <a:p>
            <a:endParaRPr lang="ru-RU" dirty="0" smtClean="0">
              <a:latin typeface="Times New Roman" pitchFamily="18" charset="0"/>
              <a:cs typeface="Times New Roman" pitchFamily="18" charset="0"/>
            </a:endParaRPr>
          </a:p>
          <a:p>
            <a:r>
              <a:rPr lang="ru-RU" i="1" dirty="0" smtClean="0"/>
              <a:t>       </a:t>
            </a:r>
            <a:r>
              <a:rPr lang="ru-RU" sz="1800" i="1" dirty="0" smtClean="0">
                <a:latin typeface="Times New Roman" pitchFamily="18" charset="0"/>
                <a:cs typeface="Times New Roman" pitchFamily="18" charset="0"/>
              </a:rPr>
              <a:t> </a:t>
            </a:r>
            <a:r>
              <a:rPr lang="ru-RU" sz="2000" i="1"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Курение, злоупотребление алкоголем резко ускоряют процессы старения. </a:t>
            </a:r>
            <a:r>
              <a:rPr lang="ru-RU"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Доказано</a:t>
            </a:r>
            <a:r>
              <a:rPr lang="ru-RU" sz="2000" dirty="0" smtClean="0">
                <a:latin typeface="Times New Roman" pitchFamily="18" charset="0"/>
                <a:cs typeface="Times New Roman" pitchFamily="18" charset="0"/>
              </a:rPr>
              <a:t>,  что люди даже старше 80 лет, бросив курить, могут ощутить следующие преимущества: чистые легкие, облегченное дыхание, более легкое течение заболеваний органов дыхания. </a:t>
            </a:r>
            <a:r>
              <a:rPr lang="ru-RU" sz="2000" dirty="0" smtClean="0">
                <a:latin typeface="Times New Roman" pitchFamily="18" charset="0"/>
                <a:cs typeface="Times New Roman" pitchFamily="18" charset="0"/>
              </a:rPr>
              <a:t>Злоупотребление </a:t>
            </a:r>
            <a:r>
              <a:rPr lang="ru-RU" sz="2000" dirty="0" smtClean="0">
                <a:latin typeface="Times New Roman" pitchFamily="18" charset="0"/>
                <a:cs typeface="Times New Roman" pitchFamily="18" charset="0"/>
              </a:rPr>
              <a:t>алкоголем сокращает жизнь и, вопреки мнению, бытующему среди лиц, употребляющих алкоголь, крайне редко облегчает и скрашивает жизнь. </a:t>
            </a:r>
            <a:r>
              <a:rPr lang="ru-RU" sz="2000" dirty="0" smtClean="0">
                <a:latin typeface="Times New Roman" pitchFamily="18" charset="0"/>
                <a:cs typeface="Times New Roman" pitchFamily="18" charset="0"/>
              </a:rPr>
              <a:t>Таким </a:t>
            </a:r>
            <a:r>
              <a:rPr lang="ru-RU" sz="2000" dirty="0" smtClean="0">
                <a:latin typeface="Times New Roman" pitchFamily="18" charset="0"/>
                <a:cs typeface="Times New Roman" pitchFamily="18" charset="0"/>
              </a:rPr>
              <a:t>образом, долголетие человека  зависит главным образом, </a:t>
            </a:r>
            <a:r>
              <a:rPr lang="ru-RU" sz="2000" dirty="0" smtClean="0">
                <a:latin typeface="Times New Roman" pitchFamily="18" charset="0"/>
                <a:cs typeface="Times New Roman" pitchFamily="18" charset="0"/>
              </a:rPr>
              <a:t> от </a:t>
            </a:r>
            <a:r>
              <a:rPr lang="ru-RU" sz="2000" dirty="0" smtClean="0">
                <a:latin typeface="Times New Roman" pitchFamily="18" charset="0"/>
                <a:cs typeface="Times New Roman" pitchFamily="18" charset="0"/>
              </a:rPr>
              <a:t>образа жизни и деятельности самого человека. Здоровый образ жизни, </a:t>
            </a:r>
            <a:r>
              <a:rPr lang="ru-RU" sz="2000" dirty="0" err="1" smtClean="0">
                <a:latin typeface="Times New Roman" pitchFamily="18" charset="0"/>
                <a:cs typeface="Times New Roman" pitchFamily="18" charset="0"/>
              </a:rPr>
              <a:t>востребованность</a:t>
            </a:r>
            <a:r>
              <a:rPr lang="ru-RU" sz="2000" dirty="0" smtClean="0">
                <a:latin typeface="Times New Roman" pitchFamily="18" charset="0"/>
                <a:cs typeface="Times New Roman" pitchFamily="18" charset="0"/>
              </a:rPr>
              <a:t> в семье и обществе - это то, что необходимо для сохранения здоровья и благополучия в пожилом возрасте. </a:t>
            </a:r>
          </a:p>
          <a:p>
            <a:endParaRPr lang="ru-RU" dirty="0"/>
          </a:p>
        </p:txBody>
      </p:sp>
      <p:sp>
        <p:nvSpPr>
          <p:cNvPr id="6" name="Содержимое 5"/>
          <p:cNvSpPr>
            <a:spLocks noGrp="1"/>
          </p:cNvSpPr>
          <p:nvPr>
            <p:ph idx="1"/>
          </p:nvPr>
        </p:nvSpPr>
        <p:spPr>
          <a:xfrm>
            <a:off x="4067944" y="0"/>
            <a:ext cx="4464496" cy="2564904"/>
          </a:xfrm>
        </p:spPr>
        <p:txBody>
          <a:bodyPr>
            <a:noAutofit/>
          </a:bodyPr>
          <a:lstStyle/>
          <a:p>
            <a:r>
              <a:rPr lang="ru-RU" sz="6000" b="1" dirty="0" smtClean="0">
                <a:latin typeface="Times New Roman" pitchFamily="18" charset="0"/>
                <a:cs typeface="Times New Roman" pitchFamily="18" charset="0"/>
              </a:rPr>
              <a:t>Вредные привычки</a:t>
            </a:r>
            <a:endParaRPr lang="ru-RU" sz="6000" dirty="0">
              <a:latin typeface="Times New Roman" pitchFamily="18" charset="0"/>
              <a:cs typeface="Times New Roman" pitchFamily="18" charset="0"/>
            </a:endParaRPr>
          </a:p>
        </p:txBody>
      </p:sp>
      <p:pic>
        <p:nvPicPr>
          <p:cNvPr id="8" name="Рисунок 7" descr="http://gubkin-crb.belzdrav.ru/old6.jpg"/>
          <p:cNvPicPr/>
          <p:nvPr/>
        </p:nvPicPr>
        <p:blipFill>
          <a:blip r:embed="rId2" cstate="print"/>
          <a:srcRect/>
          <a:stretch>
            <a:fillRect/>
          </a:stretch>
        </p:blipFill>
        <p:spPr bwMode="auto">
          <a:xfrm>
            <a:off x="1115616" y="332656"/>
            <a:ext cx="2088232" cy="2520280"/>
          </a:xfrm>
          <a:prstGeom prst="rect">
            <a:avLst/>
          </a:prstGeom>
          <a:noFill/>
          <a:ln w="9525">
            <a:noFill/>
            <a:miter lim="800000"/>
            <a:headEnd/>
            <a:tailEnd/>
          </a:ln>
        </p:spPr>
      </p:pic>
    </p:spTree>
  </p:cSld>
  <p:clrMapOvr>
    <a:masterClrMapping/>
  </p:clrMapOvr>
  <p:transition spd="slow">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04665"/>
            <a:ext cx="8208912" cy="648071"/>
          </a:xfrm>
        </p:spPr>
        <p:txBody>
          <a:bodyPr/>
          <a:lstStyle/>
          <a:p>
            <a:pPr algn="ct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67544" y="3140968"/>
            <a:ext cx="8143057" cy="3384376"/>
          </a:xfrm>
        </p:spPr>
        <p:txBody>
          <a:bodyPr>
            <a:normAutofit fontScale="92500" lnSpcReduction="10000"/>
          </a:bodyPr>
          <a:lstStyle/>
          <a:p>
            <a:r>
              <a:rPr lang="ru-RU" dirty="0" smtClean="0"/>
              <a:t>           </a:t>
            </a:r>
            <a:r>
              <a:rPr lang="ru-RU" dirty="0" smtClean="0">
                <a:latin typeface="Times New Roman" pitchFamily="18" charset="0"/>
                <a:cs typeface="Times New Roman" pitchFamily="18" charset="0"/>
              </a:rPr>
              <a:t> Задача общества — сделать жизнь людей преклонного возраста полноценной и активной, не забывая о том, что </a:t>
            </a:r>
            <a:r>
              <a:rPr lang="ru-RU" u="sng" dirty="0" smtClean="0">
                <a:latin typeface="Times New Roman" pitchFamily="18" charset="0"/>
                <a:cs typeface="Times New Roman" pitchFamily="18" charset="0"/>
                <a:hlinkClick r:id="rId2"/>
              </a:rPr>
              <a:t>пожилые люди</a:t>
            </a:r>
            <a:r>
              <a:rPr lang="ru-RU" u="sng"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 это посредники между прошлым, настоящим и будущим, притом, что их опыт — это основа существования в любом обществе. Пожилые люди сегодня, благодаря повышению уровня образования, улучшению медицинского обслуживания вносят неоценимый вклад в развитие общества. Поощряя участие пожилых людей в жизни общества, есть возможность использовать их знания и опыт, обеспечивая пожилым людям доступ к адекватному медицинскому обслуживанию, помочь им сохранить независимость до глубокой старости.</a:t>
            </a:r>
          </a:p>
          <a:p>
            <a:endParaRPr lang="ru-RU" dirty="0">
              <a:latin typeface="Times New Roman" pitchFamily="18" charset="0"/>
              <a:cs typeface="Times New Roman" pitchFamily="18" charset="0"/>
            </a:endParaRPr>
          </a:p>
        </p:txBody>
      </p:sp>
      <p:sp>
        <p:nvSpPr>
          <p:cNvPr id="4" name="Текст 3"/>
          <p:cNvSpPr>
            <a:spLocks noGrp="1"/>
          </p:cNvSpPr>
          <p:nvPr>
            <p:ph type="body" sz="half" idx="2"/>
          </p:nvPr>
        </p:nvSpPr>
        <p:spPr>
          <a:xfrm>
            <a:off x="1075765" y="5805264"/>
            <a:ext cx="3388660" cy="504056"/>
          </a:xfrm>
        </p:spPr>
        <p:txBody>
          <a:bodyPr/>
          <a:lstStyle/>
          <a:p>
            <a:endParaRPr lang="ru-RU" dirty="0"/>
          </a:p>
        </p:txBody>
      </p:sp>
      <p:pic>
        <p:nvPicPr>
          <p:cNvPr id="6" name="Рисунок 5" descr="http://gubkin-crb.belzdrav.ru/old7.jpg"/>
          <p:cNvPicPr/>
          <p:nvPr/>
        </p:nvPicPr>
        <p:blipFill>
          <a:blip r:embed="rId3" cstate="print"/>
          <a:srcRect/>
          <a:stretch>
            <a:fillRect/>
          </a:stretch>
        </p:blipFill>
        <p:spPr bwMode="auto">
          <a:xfrm>
            <a:off x="1979712" y="260648"/>
            <a:ext cx="5112568" cy="2664296"/>
          </a:xfrm>
          <a:prstGeom prst="rect">
            <a:avLst/>
          </a:prstGeom>
          <a:noFill/>
          <a:ln w="9525">
            <a:noFill/>
            <a:miter lim="800000"/>
            <a:headEnd/>
            <a:tailEnd/>
          </a:ln>
        </p:spPr>
      </p:pic>
    </p:spTree>
  </p:cSld>
  <p:clrMapOvr>
    <a:masterClrMapping/>
  </p:clrMapOvr>
  <p:transition spd="slow">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3" y="260648"/>
            <a:ext cx="7704855" cy="2520280"/>
          </a:xfrm>
        </p:spPr>
        <p:txBody>
          <a:bodyPr/>
          <a:lstStyle/>
          <a:p>
            <a:pPr algn="ctr"/>
            <a:r>
              <a:rPr lang="ru-RU" sz="7200" dirty="0" smtClean="0"/>
              <a:t>Спасибо за внимание</a:t>
            </a:r>
            <a:br>
              <a:rPr lang="ru-RU" sz="7200" dirty="0" smtClean="0"/>
            </a:br>
            <a:endParaRPr lang="ru-RU" sz="7200" dirty="0"/>
          </a:p>
        </p:txBody>
      </p:sp>
      <p:pic>
        <p:nvPicPr>
          <p:cNvPr id="4" name="Рисунок 3" descr="https://im0-tub-ru.yandex.net/i?id=cd7a6ea0f424ea54697eda9827d2c8b4&amp;ref=rim&amp;n=33&amp;w=270&amp;h=180"/>
          <p:cNvPicPr/>
          <p:nvPr/>
        </p:nvPicPr>
        <p:blipFill>
          <a:blip r:embed="rId2" cstate="print"/>
          <a:srcRect/>
          <a:stretch>
            <a:fillRect/>
          </a:stretch>
        </p:blipFill>
        <p:spPr bwMode="auto">
          <a:xfrm>
            <a:off x="2339752" y="2852936"/>
            <a:ext cx="4392488" cy="3096344"/>
          </a:xfrm>
          <a:prstGeom prst="rect">
            <a:avLst/>
          </a:prstGeom>
          <a:noFill/>
          <a:ln w="9525">
            <a:noFill/>
            <a:miter lim="800000"/>
            <a:headEnd/>
            <a:tailEnd/>
          </a:ln>
        </p:spPr>
      </p:pic>
    </p:spTree>
    <p:extLst>
      <p:ext uri="{BB962C8B-B14F-4D97-AF65-F5344CB8AC3E}">
        <p14:creationId xmlns="" xmlns:p14="http://schemas.microsoft.com/office/powerpoint/2010/main" val="4117139204"/>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1160</TotalTime>
  <Words>381</Words>
  <Application>Microsoft Office PowerPoint</Application>
  <PresentationFormat>Экран (4:3)</PresentationFormat>
  <Paragraphs>35</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Воздушный поток</vt:lpstr>
      <vt:lpstr>Школа пожилого возраста  «Обучение навыкам ухода» Тема: «Методы контроля за изменением состояния здоровья инвалида и пожилого человека»  </vt:lpstr>
      <vt:lpstr>         Пожилые люди — это люди в возрасте 60-65 лет и старше, люди которых  принято называть «люди третьего возраста», люди на этапе активной, свободной жизни после выхода на пенсию. Пожилые люди так же важны для общества, как и люди трудоспособного возраста, поскольку все они — члены семей, чьи-то отцы и матери, некоторые из них — полноценные работники. Социальные, психологические, биологические аспекты старости, причины и способы борьбы за полноценную и здоровую жизнь пожилых людей изучает наука  геронтология, специалист в этой отрасли медицины — геронтолог.</vt:lpstr>
      <vt:lpstr> Изменение диеты и пищевых привычек    </vt:lpstr>
      <vt:lpstr>Поддержание здорового веса   </vt:lpstr>
      <vt:lpstr>Употребление достаточного количества богатых клетчаткой продуктов   </vt:lpstr>
      <vt:lpstr>Употребление достаточного количества жидкости     </vt:lpstr>
      <vt:lpstr>Двигательная активность  </vt:lpstr>
      <vt:lpstr> </vt:lpstr>
      <vt:lpstr> Поддержание умственной активности   </vt:lpstr>
      <vt:lpstr> </vt:lpstr>
      <vt:lpstr>Слайд 11</vt:lpstr>
      <vt:lpstr>Спасибо за внимание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Школа пожилого возраста «Садоводы и огородники Тема: «Уроки практических навыков по применению инновационных методик в садово - огороднической деятельности»</dc:title>
  <dc:creator>HOME</dc:creator>
  <cp:lastModifiedBy>Maksunova_EV</cp:lastModifiedBy>
  <cp:revision>144</cp:revision>
  <dcterms:created xsi:type="dcterms:W3CDTF">2020-06-16T16:26:32Z</dcterms:created>
  <dcterms:modified xsi:type="dcterms:W3CDTF">2021-10-06T11:41:36Z</dcterms:modified>
</cp:coreProperties>
</file>