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3"/>
  </p:notesMasterIdLst>
  <p:sldIdLst>
    <p:sldId id="263" r:id="rId2"/>
    <p:sldId id="274" r:id="rId3"/>
    <p:sldId id="257" r:id="rId4"/>
    <p:sldId id="260" r:id="rId5"/>
    <p:sldId id="258" r:id="rId6"/>
    <p:sldId id="259" r:id="rId7"/>
    <p:sldId id="261" r:id="rId8"/>
    <p:sldId id="268" r:id="rId9"/>
    <p:sldId id="273" r:id="rId10"/>
    <p:sldId id="266" r:id="rId11"/>
    <p:sldId id="27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4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7C472-2DA2-451F-B33E-89F423D5A098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B4E864-64FB-450B-8E00-733963398A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55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B4E864-64FB-450B-8E00-733963398A08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731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76672"/>
            <a:ext cx="8208912" cy="347564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ru-RU" sz="2800" b="1" dirty="0" smtClean="0">
              <a:solidFill>
                <a:schemeClr val="tx2">
                  <a:lumMod val="75000"/>
                </a:schemeClr>
              </a:solidFill>
              <a:latin typeface="Times New Roman"/>
              <a:ea typeface="Times New Roman"/>
            </a:endParaRPr>
          </a:p>
          <a:p>
            <a:pPr marL="0" indent="0" algn="ctr">
              <a:buNone/>
            </a:pPr>
            <a:endParaRPr lang="ru-RU" b="1" dirty="0">
              <a:solidFill>
                <a:schemeClr val="tx2">
                  <a:lumMod val="75000"/>
                </a:schemeClr>
              </a:solidFill>
              <a:latin typeface="Times New Roman"/>
              <a:ea typeface="Times New Roman"/>
            </a:endParaRPr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Школа пожилого возраста по направлению</a:t>
            </a: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/>
              <a:ea typeface="Times New Roman"/>
            </a:endParaRPr>
          </a:p>
          <a:p>
            <a:pPr marL="0" indent="0" algn="ctr">
              <a:buNone/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«Декоративно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– прикладное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творчество»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 algn="r">
              <a:buNone/>
            </a:pPr>
            <a:endParaRPr lang="ru-RU" sz="1600" dirty="0" smtClean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ru-RU" sz="1600" dirty="0" smtClean="0">
                <a:solidFill>
                  <a:schemeClr val="accent1"/>
                </a:solidFill>
              </a:rPr>
              <a:t>Специалиста </a:t>
            </a:r>
            <a:r>
              <a:rPr lang="ru-RU" sz="1600" dirty="0">
                <a:solidFill>
                  <a:schemeClr val="accent1"/>
                </a:solidFill>
              </a:rPr>
              <a:t>по </a:t>
            </a:r>
            <a:r>
              <a:rPr lang="ru-RU" sz="1600" dirty="0" smtClean="0">
                <a:solidFill>
                  <a:schemeClr val="accent1"/>
                </a:solidFill>
              </a:rPr>
              <a:t>социальной</a:t>
            </a:r>
          </a:p>
          <a:p>
            <a:pPr marL="0" indent="0" algn="r">
              <a:buNone/>
            </a:pPr>
            <a:r>
              <a:rPr lang="ru-RU" sz="1600" dirty="0" smtClean="0">
                <a:solidFill>
                  <a:schemeClr val="accent1"/>
                </a:solidFill>
              </a:rPr>
              <a:t> </a:t>
            </a:r>
            <a:r>
              <a:rPr lang="ru-RU" sz="1600" dirty="0">
                <a:solidFill>
                  <a:schemeClr val="accent1"/>
                </a:solidFill>
              </a:rPr>
              <a:t>работе: </a:t>
            </a:r>
            <a:r>
              <a:rPr lang="ru-RU" sz="1600" dirty="0" smtClean="0">
                <a:solidFill>
                  <a:schemeClr val="accent1"/>
                </a:solidFill>
              </a:rPr>
              <a:t>Бабаевой Е.П</a:t>
            </a:r>
            <a:endParaRPr lang="ru-RU" sz="1600" b="1" dirty="0" smtClean="0">
              <a:solidFill>
                <a:schemeClr val="accent1"/>
              </a:solidFill>
              <a:latin typeface="Times New Roman"/>
              <a:ea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96952"/>
            <a:ext cx="4320000" cy="288000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7285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548680"/>
            <a:ext cx="7848872" cy="1423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250"/>
              </a:spcBef>
              <a:buClr>
                <a:srgbClr val="0F6FC6"/>
              </a:buClr>
              <a:buSzPct val="80000"/>
            </a:pPr>
            <a:r>
              <a:rPr lang="ru-RU" sz="2800" b="1" dirty="0">
                <a:solidFill>
                  <a:srgbClr val="04617B">
                    <a:lumMod val="75000"/>
                  </a:srgbClr>
                </a:solidFill>
                <a:latin typeface="Times New Roman"/>
                <a:ea typeface="Times New Roman"/>
              </a:rPr>
              <a:t>Вводное занятие. </a:t>
            </a:r>
            <a:endParaRPr lang="ru-RU" sz="2800" b="1" dirty="0" smtClean="0">
              <a:solidFill>
                <a:srgbClr val="04617B">
                  <a:lumMod val="75000"/>
                </a:srgbClr>
              </a:solidFill>
              <a:latin typeface="Times New Roman"/>
              <a:ea typeface="Times New Roman"/>
            </a:endParaRPr>
          </a:p>
          <a:p>
            <a:pPr lvl="0" algn="ctr">
              <a:spcBef>
                <a:spcPts val="250"/>
              </a:spcBef>
              <a:buClr>
                <a:srgbClr val="0F6FC6"/>
              </a:buClr>
              <a:buSzPct val="80000"/>
            </a:pPr>
            <a:r>
              <a:rPr lang="ru-RU" sz="2800" b="1" dirty="0" smtClean="0">
                <a:solidFill>
                  <a:srgbClr val="04617B">
                    <a:lumMod val="75000"/>
                  </a:srgbClr>
                </a:solidFill>
                <a:latin typeface="Times New Roman"/>
                <a:ea typeface="Times New Roman"/>
              </a:rPr>
              <a:t>Знакомство </a:t>
            </a:r>
            <a:r>
              <a:rPr lang="ru-RU" sz="2800" b="1" dirty="0">
                <a:solidFill>
                  <a:srgbClr val="04617B">
                    <a:lumMod val="75000"/>
                  </a:srgbClr>
                </a:solidFill>
                <a:latin typeface="Times New Roman"/>
                <a:ea typeface="Times New Roman"/>
              </a:rPr>
              <a:t>с планом работы на 2012-2022 учебный год  </a:t>
            </a:r>
            <a:endParaRPr lang="ru-RU" sz="2800" b="1" dirty="0">
              <a:solidFill>
                <a:srgbClr val="04617B">
                  <a:lumMod val="75000"/>
                </a:srgb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27361" y="2552856"/>
            <a:ext cx="3360000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66437">
            <a:off x="172180" y="2667020"/>
            <a:ext cx="3360000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76214">
            <a:off x="5567269" y="2710747"/>
            <a:ext cx="3360000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5547028"/>
            <a:ext cx="784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250"/>
              </a:spcBef>
              <a:buClr>
                <a:srgbClr val="0F6FC6"/>
              </a:buClr>
              <a:buSzPct val="80000"/>
            </a:pPr>
            <a:r>
              <a:rPr lang="ru-RU" sz="2800" b="1" dirty="0" smtClean="0">
                <a:solidFill>
                  <a:srgbClr val="04617B">
                    <a:lumMod val="75000"/>
                  </a:srgbClr>
                </a:solidFill>
                <a:latin typeface="Times New Roman"/>
              </a:rPr>
              <a:t>Знакомство с инструктажами</a:t>
            </a:r>
            <a:endParaRPr lang="ru-RU" sz="2800" b="1" dirty="0">
              <a:solidFill>
                <a:srgbClr val="04617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476672"/>
            <a:ext cx="6624736" cy="1728192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Октябрь.</a:t>
            </a:r>
            <a:br>
              <a:rPr lang="ru-RU" sz="3200" dirty="0" smtClean="0"/>
            </a:br>
            <a:r>
              <a:rPr lang="ru-RU" sz="3200" dirty="0" smtClean="0">
                <a:solidFill>
                  <a:schemeClr val="accent3">
                    <a:lumMod val="75000"/>
                  </a:schemeClr>
                </a:solidFill>
              </a:rPr>
              <a:t>Изготовление мочалки. Вязание крючком.</a:t>
            </a:r>
            <a:endParaRPr lang="ru-RU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30" name="Picture 6" descr="https://cs2.livemaster.ru/storage/89/d1/3492541ac9190142712e7c125fgx--dlya-doma-i-interera-komplekt-mochalok-tsvetochnyj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94" y="2307704"/>
            <a:ext cx="4549283" cy="36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076056" y="3933056"/>
            <a:ext cx="3672408" cy="1728192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1800" dirty="0" smtClean="0"/>
              <a:t>Нам понадобится:</a:t>
            </a:r>
          </a:p>
          <a:p>
            <a:pPr>
              <a:buFont typeface="Arial"/>
              <a:buChar char="•"/>
            </a:pPr>
            <a:r>
              <a:rPr lang="ru-RU" sz="1600" b="0" dirty="0">
                <a:solidFill>
                  <a:srgbClr val="46351B"/>
                </a:solidFill>
                <a:effectLst/>
                <a:latin typeface="Circe"/>
              </a:rPr>
              <a:t>Крючок № 2</a:t>
            </a:r>
          </a:p>
          <a:p>
            <a:pPr>
              <a:buFont typeface="Arial"/>
              <a:buChar char="•"/>
            </a:pPr>
            <a:r>
              <a:rPr lang="ru-RU" sz="1600" b="0" dirty="0">
                <a:solidFill>
                  <a:srgbClr val="46351B"/>
                </a:solidFill>
                <a:effectLst/>
                <a:latin typeface="Circe"/>
              </a:rPr>
              <a:t>Моток </a:t>
            </a:r>
            <a:r>
              <a:rPr lang="ru-RU" sz="1600" b="0" dirty="0" smtClean="0">
                <a:solidFill>
                  <a:srgbClr val="46351B"/>
                </a:solidFill>
                <a:effectLst/>
                <a:latin typeface="Circe"/>
              </a:rPr>
              <a:t>полипропиленовой нити</a:t>
            </a:r>
            <a:endParaRPr lang="ru-RU" sz="1800" b="0" i="0" dirty="0">
              <a:solidFill>
                <a:srgbClr val="46351B"/>
              </a:solidFill>
              <a:effectLst/>
              <a:latin typeface="Circe"/>
            </a:endParaRPr>
          </a:p>
        </p:txBody>
      </p:sp>
      <p:pic>
        <p:nvPicPr>
          <p:cNvPr id="1026" name="Picture 2" descr="Пряжа для вязания мочал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76872"/>
            <a:ext cx="3024016" cy="2268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92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403648" y="836712"/>
            <a:ext cx="6624736" cy="1728192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Ноябрь.</a:t>
            </a:r>
            <a:br>
              <a:rPr lang="ru-RU" sz="3200" dirty="0" smtClean="0"/>
            </a:br>
            <a:r>
              <a:rPr lang="ru-RU" sz="3200" dirty="0" smtClean="0">
                <a:solidFill>
                  <a:schemeClr val="accent3">
                    <a:lumMod val="75000"/>
                  </a:schemeClr>
                </a:solidFill>
              </a:rPr>
              <a:t>Изучение и освоение техники тиснения (пергамано).</a:t>
            </a:r>
            <a:endParaRPr lang="ru-RU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47664"/>
            <a:ext cx="3218543" cy="32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576856" y="4344058"/>
            <a:ext cx="3672408" cy="1728192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1800" dirty="0" smtClean="0"/>
              <a:t>Нам понадобится:</a:t>
            </a:r>
          </a:p>
          <a:p>
            <a:pPr>
              <a:buFont typeface="Arial"/>
              <a:buChar char="•"/>
            </a:pPr>
            <a:r>
              <a:rPr lang="ru-RU" sz="1600" b="0" dirty="0" smtClean="0">
                <a:solidFill>
                  <a:srgbClr val="46351B"/>
                </a:solidFill>
                <a:effectLst/>
                <a:latin typeface="Circe"/>
              </a:rPr>
              <a:t>Бумага для </a:t>
            </a:r>
            <a:r>
              <a:rPr lang="ru-RU" sz="1600" b="0" dirty="0" err="1" smtClean="0">
                <a:solidFill>
                  <a:srgbClr val="46351B"/>
                </a:solidFill>
                <a:effectLst/>
                <a:latin typeface="Circe"/>
              </a:rPr>
              <a:t>пергамано</a:t>
            </a:r>
            <a:endParaRPr lang="ru-RU" sz="1600" b="0" dirty="0" smtClean="0">
              <a:solidFill>
                <a:srgbClr val="46351B"/>
              </a:solidFill>
              <a:effectLst/>
              <a:latin typeface="Circe"/>
            </a:endParaRPr>
          </a:p>
          <a:p>
            <a:pPr>
              <a:buFont typeface="Arial"/>
              <a:buChar char="•"/>
            </a:pPr>
            <a:r>
              <a:rPr lang="ru-RU" sz="1600" b="0" i="0" dirty="0" smtClean="0">
                <a:solidFill>
                  <a:srgbClr val="46351B"/>
                </a:solidFill>
                <a:effectLst/>
                <a:latin typeface="Circe"/>
              </a:rPr>
              <a:t>Коврик для тиснения</a:t>
            </a:r>
          </a:p>
          <a:p>
            <a:pPr>
              <a:buFont typeface="Arial"/>
              <a:buChar char="•"/>
            </a:pPr>
            <a:r>
              <a:rPr lang="ru-RU" sz="1800" b="0" dirty="0" err="1" smtClean="0">
                <a:solidFill>
                  <a:srgbClr val="46351B"/>
                </a:solidFill>
                <a:effectLst/>
                <a:latin typeface="Circe"/>
              </a:rPr>
              <a:t>Прикель</a:t>
            </a:r>
            <a:r>
              <a:rPr lang="ru-RU" sz="1800" b="0" dirty="0" smtClean="0">
                <a:solidFill>
                  <a:srgbClr val="46351B"/>
                </a:solidFill>
                <a:effectLst/>
                <a:latin typeface="Circe"/>
              </a:rPr>
              <a:t>–карандаши</a:t>
            </a:r>
          </a:p>
          <a:p>
            <a:pPr>
              <a:buFont typeface="Arial"/>
              <a:buChar char="•"/>
            </a:pPr>
            <a:r>
              <a:rPr lang="ru-RU" sz="1800" b="0" dirty="0">
                <a:solidFill>
                  <a:srgbClr val="46351B"/>
                </a:solidFill>
                <a:effectLst/>
                <a:latin typeface="Circe"/>
              </a:rPr>
              <a:t>Карандаш для </a:t>
            </a:r>
            <a:r>
              <a:rPr lang="ru-RU" sz="1800" b="0" dirty="0" err="1">
                <a:solidFill>
                  <a:srgbClr val="46351B"/>
                </a:solidFill>
                <a:effectLst/>
                <a:latin typeface="Circe"/>
              </a:rPr>
              <a:t>эмбоссинга</a:t>
            </a:r>
            <a:r>
              <a:rPr lang="ru-RU" sz="1800" b="0" dirty="0">
                <a:solidFill>
                  <a:srgbClr val="46351B"/>
                </a:solidFill>
                <a:effectLst/>
                <a:latin typeface="Circe"/>
              </a:rPr>
              <a:t> </a:t>
            </a:r>
            <a:endParaRPr lang="ru-RU" sz="1800" b="0" dirty="0" smtClean="0">
              <a:solidFill>
                <a:srgbClr val="46351B"/>
              </a:solidFill>
              <a:effectLst/>
              <a:latin typeface="Circe"/>
            </a:endParaRPr>
          </a:p>
          <a:p>
            <a:pPr>
              <a:buFont typeface="Arial"/>
              <a:buChar char="•"/>
            </a:pPr>
            <a:r>
              <a:rPr lang="ru-RU" sz="1800" b="0" i="0" dirty="0" smtClean="0">
                <a:solidFill>
                  <a:srgbClr val="46351B"/>
                </a:solidFill>
                <a:effectLst/>
                <a:latin typeface="Circe"/>
              </a:rPr>
              <a:t>ножницы</a:t>
            </a:r>
            <a:endParaRPr lang="ru-RU" sz="1800" b="0" i="0" dirty="0">
              <a:solidFill>
                <a:srgbClr val="46351B"/>
              </a:solidFill>
              <a:effectLst/>
              <a:latin typeface="Circe"/>
            </a:endParaRPr>
          </a:p>
        </p:txBody>
      </p:sp>
      <p:pic>
        <p:nvPicPr>
          <p:cNvPr id="2052" name="Picture 4" descr="pergamano-butterfly-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92" b="11160"/>
          <a:stretch/>
        </p:blipFill>
        <p:spPr bwMode="auto">
          <a:xfrm>
            <a:off x="4576856" y="2669293"/>
            <a:ext cx="3322369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60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827088" y="692150"/>
            <a:ext cx="7561262" cy="50307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200" b="1" dirty="0" smtClean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+mj-cs"/>
              </a:rPr>
              <a:t>Декабрь.</a:t>
            </a:r>
            <a:r>
              <a:rPr lang="ru-RU" sz="3200" b="1" dirty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+mj-cs"/>
              </a:rPr>
              <a:t/>
            </a:r>
            <a:br>
              <a:rPr lang="ru-RU" sz="3200" b="1" dirty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+mj-cs"/>
              </a:rPr>
            </a:br>
            <a:r>
              <a:rPr lang="ru-RU" sz="3200" b="1" dirty="0" smtClean="0">
                <a:solidFill>
                  <a:srgbClr val="1B587C">
                    <a:lumMod val="75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+mj-cs"/>
              </a:rPr>
              <a:t>Изготовление поделки «Символ Нового года»</a:t>
            </a:r>
            <a:endParaRPr lang="ru-RU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3074" name="Picture 2" descr="https://www.kleo.ru/img/articles/-27-07-2021-1734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92896"/>
            <a:ext cx="4027624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932040" y="2564904"/>
            <a:ext cx="3672408" cy="2664296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1800" dirty="0" smtClean="0"/>
              <a:t>Нам понадобится:</a:t>
            </a:r>
          </a:p>
          <a:p>
            <a:pPr lvl="0">
              <a:spcBef>
                <a:spcPts val="0"/>
              </a:spcBef>
              <a:buFont typeface="Arial"/>
              <a:buChar char="•"/>
            </a:pPr>
            <a:r>
              <a:rPr lang="ru-RU" sz="1800" b="0" dirty="0">
                <a:solidFill>
                  <a:schemeClr val="tx1"/>
                </a:solidFill>
                <a:effectLst/>
                <a:latin typeface="-apple-system"/>
                <a:ea typeface="+mn-ea"/>
                <a:cs typeface="+mn-cs"/>
              </a:rPr>
              <a:t>пластиковый шарик;</a:t>
            </a:r>
          </a:p>
          <a:p>
            <a:pPr lvl="0">
              <a:spcBef>
                <a:spcPts val="0"/>
              </a:spcBef>
              <a:buFont typeface="Arial"/>
              <a:buChar char="•"/>
            </a:pPr>
            <a:r>
              <a:rPr lang="ru-RU" sz="1800" b="0" dirty="0">
                <a:solidFill>
                  <a:schemeClr val="tx1"/>
                </a:solidFill>
                <a:effectLst/>
                <a:latin typeface="-apple-system"/>
                <a:ea typeface="+mn-ea"/>
                <a:cs typeface="+mn-cs"/>
              </a:rPr>
              <a:t>акриловые краски;</a:t>
            </a:r>
          </a:p>
          <a:p>
            <a:pPr lvl="0">
              <a:spcBef>
                <a:spcPts val="0"/>
              </a:spcBef>
              <a:buFont typeface="Arial"/>
              <a:buChar char="•"/>
            </a:pPr>
            <a:r>
              <a:rPr lang="ru-RU" sz="1800" b="0" dirty="0">
                <a:solidFill>
                  <a:schemeClr val="tx1"/>
                </a:solidFill>
                <a:effectLst/>
                <a:latin typeface="-apple-system"/>
                <a:ea typeface="+mn-ea"/>
                <a:cs typeface="+mn-cs"/>
              </a:rPr>
              <a:t>акриловый лак;</a:t>
            </a:r>
          </a:p>
          <a:p>
            <a:pPr lvl="0">
              <a:spcBef>
                <a:spcPts val="0"/>
              </a:spcBef>
              <a:buFont typeface="Arial"/>
              <a:buChar char="•"/>
            </a:pPr>
            <a:r>
              <a:rPr lang="ru-RU" sz="1800" b="0" dirty="0">
                <a:solidFill>
                  <a:schemeClr val="tx1"/>
                </a:solidFill>
                <a:effectLst/>
                <a:latin typeface="-apple-system"/>
                <a:ea typeface="+mn-ea"/>
                <a:cs typeface="+mn-cs"/>
              </a:rPr>
              <a:t>искусственные ягодки;</a:t>
            </a:r>
          </a:p>
          <a:p>
            <a:pPr lvl="0">
              <a:spcBef>
                <a:spcPts val="0"/>
              </a:spcBef>
              <a:buFont typeface="Arial"/>
              <a:buChar char="•"/>
            </a:pPr>
            <a:r>
              <a:rPr lang="ru-RU" sz="1800" b="0" dirty="0">
                <a:solidFill>
                  <a:schemeClr val="tx1"/>
                </a:solidFill>
                <a:effectLst/>
                <a:latin typeface="-apple-system"/>
                <a:ea typeface="+mn-ea"/>
                <a:cs typeface="+mn-cs"/>
              </a:rPr>
              <a:t>хвоя, шишки;</a:t>
            </a:r>
          </a:p>
          <a:p>
            <a:pPr lvl="0">
              <a:spcBef>
                <a:spcPts val="0"/>
              </a:spcBef>
              <a:buFont typeface="Arial"/>
              <a:buChar char="•"/>
            </a:pPr>
            <a:r>
              <a:rPr lang="ru-RU" sz="1800" b="0" dirty="0">
                <a:solidFill>
                  <a:schemeClr val="tx1"/>
                </a:solidFill>
                <a:effectLst/>
                <a:latin typeface="-apple-system"/>
                <a:ea typeface="+mn-ea"/>
                <a:cs typeface="+mn-cs"/>
              </a:rPr>
              <a:t>детский носок;</a:t>
            </a:r>
          </a:p>
          <a:p>
            <a:pPr lvl="0">
              <a:spcBef>
                <a:spcPts val="0"/>
              </a:spcBef>
              <a:buFont typeface="Arial"/>
              <a:buChar char="•"/>
            </a:pPr>
            <a:r>
              <a:rPr lang="ru-RU" sz="1800" b="0" dirty="0">
                <a:solidFill>
                  <a:schemeClr val="tx1"/>
                </a:solidFill>
                <a:effectLst/>
                <a:latin typeface="-apple-system"/>
                <a:ea typeface="+mn-ea"/>
                <a:cs typeface="+mn-cs"/>
              </a:rPr>
              <a:t>белая ткань (лен, бязь);</a:t>
            </a:r>
          </a:p>
          <a:p>
            <a:pPr lvl="0">
              <a:spcBef>
                <a:spcPts val="0"/>
              </a:spcBef>
              <a:buFont typeface="Arial"/>
              <a:buChar char="•"/>
            </a:pPr>
            <a:r>
              <a:rPr lang="ru-RU" sz="1800" b="0" dirty="0">
                <a:solidFill>
                  <a:schemeClr val="tx1"/>
                </a:solidFill>
                <a:effectLst/>
                <a:latin typeface="-apple-system"/>
                <a:ea typeface="+mn-ea"/>
                <a:cs typeface="+mn-cs"/>
              </a:rPr>
              <a:t>шпагат.</a:t>
            </a:r>
            <a:endParaRPr lang="ru-RU" sz="1800" b="0" dirty="0">
              <a:solidFill>
                <a:schemeClr val="tx1"/>
              </a:solidFill>
              <a:effectLst/>
              <a:latin typeface="-apple-system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237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476672"/>
            <a:ext cx="8136904" cy="2100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250"/>
              </a:spcBef>
              <a:buClr>
                <a:srgbClr val="F07F09"/>
              </a:buClr>
              <a:buSzPct val="80000"/>
            </a:pPr>
            <a:r>
              <a:rPr lang="ru-RU" sz="3200" b="1" dirty="0" smtClean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Январь.</a:t>
            </a:r>
            <a:r>
              <a:rPr lang="ru-RU" sz="3200" b="1" dirty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/>
            </a:r>
            <a:br>
              <a:rPr lang="ru-RU" sz="3200" b="1" dirty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1B587C">
                    <a:lumMod val="75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Освоение техники «Оригами»</a:t>
            </a:r>
          </a:p>
          <a:p>
            <a:pPr lvl="0" algn="ctr">
              <a:spcBef>
                <a:spcPts val="250"/>
              </a:spcBef>
              <a:buClr>
                <a:srgbClr val="F07F09"/>
              </a:buClr>
              <a:buSzPct val="80000"/>
            </a:pPr>
            <a:r>
              <a:rPr lang="ru-RU" sz="3200" b="1" dirty="0" smtClean="0">
                <a:solidFill>
                  <a:srgbClr val="1B587C">
                    <a:lumMod val="75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Изготовление открытки в данной техники.</a:t>
            </a:r>
            <a:endParaRPr lang="ru-RU" sz="3200" dirty="0">
              <a:solidFill>
                <a:srgbClr val="1B587C">
                  <a:lumMod val="75000"/>
                </a:srgbClr>
              </a:solidFill>
            </a:endParaRPr>
          </a:p>
        </p:txBody>
      </p:sp>
      <p:pic>
        <p:nvPicPr>
          <p:cNvPr id="4100" name="Picture 4" descr="https://homemyhome.ru/wp-content/uploads/2018/11/origami-na-novyjj-god-svoimi-rukami-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22"/>
          <a:stretch/>
        </p:blipFill>
        <p:spPr bwMode="auto">
          <a:xfrm>
            <a:off x="454293" y="2708920"/>
            <a:ext cx="4981803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508104" y="2708920"/>
            <a:ext cx="3096344" cy="2664296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1800" dirty="0" smtClean="0"/>
              <a:t>Нам понадобится:</a:t>
            </a:r>
          </a:p>
          <a:p>
            <a:pPr marL="285750" lvl="0" indent="-285750">
              <a:spcBef>
                <a:spcPts val="0"/>
              </a:spcBef>
              <a:buFont typeface="Arial" pitchFamily="34" charset="0"/>
              <a:buChar char="•"/>
            </a:pPr>
            <a:r>
              <a:rPr lang="ru-RU" sz="1600" b="0" dirty="0" smtClean="0">
                <a:solidFill>
                  <a:prstClr val="black"/>
                </a:solidFill>
                <a:effectLst/>
                <a:ea typeface="+mn-ea"/>
                <a:cs typeface="+mn-cs"/>
              </a:rPr>
              <a:t>картон</a:t>
            </a:r>
            <a:r>
              <a:rPr lang="ru-RU" sz="16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>, </a:t>
            </a:r>
          </a:p>
          <a:p>
            <a:pPr marL="285750" lvl="0" indent="-285750">
              <a:spcBef>
                <a:spcPts val="0"/>
              </a:spcBef>
              <a:buFont typeface="Arial" pitchFamily="34" charset="0"/>
              <a:buChar char="•"/>
            </a:pPr>
            <a:r>
              <a:rPr lang="ru-RU" sz="1600" b="0" dirty="0" smtClean="0">
                <a:solidFill>
                  <a:prstClr val="black"/>
                </a:solidFill>
                <a:effectLst/>
                <a:ea typeface="+mn-ea"/>
                <a:cs typeface="+mn-cs"/>
              </a:rPr>
              <a:t>бумага </a:t>
            </a:r>
            <a:r>
              <a:rPr lang="ru-RU" sz="16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>для скрапбукинга или плотная формата А4;</a:t>
            </a:r>
          </a:p>
          <a:p>
            <a:pPr marL="285750" lvl="0" indent="-285750">
              <a:spcBef>
                <a:spcPts val="0"/>
              </a:spcBef>
              <a:buFont typeface="Arial" pitchFamily="34" charset="0"/>
              <a:buChar char="•"/>
            </a:pPr>
            <a:r>
              <a:rPr lang="ru-RU" sz="16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>цветные квадратные </a:t>
            </a:r>
            <a:r>
              <a:rPr lang="ru-RU" sz="1600" b="0" dirty="0" smtClean="0">
                <a:solidFill>
                  <a:prstClr val="black"/>
                </a:solidFill>
                <a:effectLst/>
                <a:ea typeface="+mn-ea"/>
                <a:cs typeface="+mn-cs"/>
              </a:rPr>
              <a:t>листы</a:t>
            </a:r>
          </a:p>
          <a:p>
            <a:pPr marL="285750" lvl="0" indent="-285750">
              <a:spcBef>
                <a:spcPts val="0"/>
              </a:spcBef>
              <a:buFont typeface="Arial" pitchFamily="34" charset="0"/>
              <a:buChar char="•"/>
            </a:pPr>
            <a:r>
              <a:rPr lang="ru-RU" sz="1600" b="0" dirty="0" smtClean="0">
                <a:solidFill>
                  <a:prstClr val="black"/>
                </a:solidFill>
                <a:effectLst/>
                <a:ea typeface="+mn-ea"/>
                <a:cs typeface="+mn-cs"/>
              </a:rPr>
              <a:t>клей</a:t>
            </a:r>
            <a:r>
              <a:rPr lang="ru-RU" sz="16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>;</a:t>
            </a:r>
          </a:p>
          <a:p>
            <a:pPr marL="285750" lvl="0" indent="-285750">
              <a:spcBef>
                <a:spcPts val="0"/>
              </a:spcBef>
              <a:buFont typeface="Arial" pitchFamily="34" charset="0"/>
              <a:buChar char="•"/>
            </a:pPr>
            <a:r>
              <a:rPr lang="ru-RU" sz="16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>ножницы</a:t>
            </a:r>
            <a:r>
              <a:rPr lang="ru-RU" sz="18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>.</a:t>
            </a:r>
          </a:p>
          <a:p>
            <a:endParaRPr lang="ru-RU" sz="1800" dirty="0" smtClean="0"/>
          </a:p>
        </p:txBody>
      </p:sp>
    </p:spTree>
    <p:extLst>
      <p:ext uri="{BB962C8B-B14F-4D97-AF65-F5344CB8AC3E}">
        <p14:creationId xmlns:p14="http://schemas.microsoft.com/office/powerpoint/2010/main" val="2219638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476672"/>
            <a:ext cx="7488832" cy="5472608"/>
          </a:xfrm>
        </p:spPr>
        <p:txBody>
          <a:bodyPr/>
          <a:lstStyle/>
          <a:p>
            <a:pPr marL="0" lvl="0" indent="0" algn="ctr">
              <a:buClr>
                <a:srgbClr val="F07F09"/>
              </a:buClr>
              <a:buNone/>
            </a:pPr>
            <a:r>
              <a:rPr lang="ru-RU" sz="3200" b="1" dirty="0" smtClean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Февраль.</a:t>
            </a:r>
            <a:endParaRPr lang="ru-RU" sz="3200" b="1" dirty="0">
              <a:solidFill>
                <a:srgbClr val="F07F09">
                  <a:tint val="88000"/>
                  <a:satMod val="150000"/>
                </a:srgb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</a:endParaRPr>
          </a:p>
          <a:p>
            <a:pPr marL="0" lvl="0" indent="0" algn="ctr">
              <a:buClr>
                <a:srgbClr val="F07F09"/>
              </a:buClr>
              <a:buNone/>
            </a:pPr>
            <a:r>
              <a:rPr lang="ru-RU" b="1" dirty="0" smtClean="0">
                <a:solidFill>
                  <a:srgbClr val="1B587C">
                    <a:lumMod val="75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Освоение </a:t>
            </a:r>
            <a:r>
              <a:rPr lang="ru-RU" b="1" dirty="0">
                <a:solidFill>
                  <a:srgbClr val="1B587C">
                    <a:lumMod val="75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техники </a:t>
            </a:r>
            <a:r>
              <a:rPr lang="ru-RU" b="1" dirty="0" smtClean="0">
                <a:solidFill>
                  <a:srgbClr val="1B587C">
                    <a:lumMod val="75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«</a:t>
            </a:r>
            <a:r>
              <a:rPr lang="ru-RU" b="1" dirty="0" err="1" smtClean="0">
                <a:solidFill>
                  <a:srgbClr val="1B587C">
                    <a:lumMod val="75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Скрапбукинг</a:t>
            </a:r>
            <a:r>
              <a:rPr lang="ru-RU" b="1" dirty="0" smtClean="0">
                <a:solidFill>
                  <a:srgbClr val="1B587C">
                    <a:lumMod val="75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»</a:t>
            </a:r>
            <a:endParaRPr lang="ru-RU" b="1" dirty="0">
              <a:solidFill>
                <a:srgbClr val="1B587C">
                  <a:lumMod val="75000"/>
                </a:srgb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</a:endParaRPr>
          </a:p>
          <a:p>
            <a:pPr marL="0" lvl="0" indent="0" algn="ctr">
              <a:buClr>
                <a:srgbClr val="F07F09"/>
              </a:buClr>
              <a:buNone/>
            </a:pPr>
            <a:r>
              <a:rPr lang="ru-RU" b="1" dirty="0">
                <a:solidFill>
                  <a:srgbClr val="1B587C">
                    <a:lumMod val="75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Изготовление открытки в данной техники</a:t>
            </a:r>
            <a:r>
              <a:rPr lang="ru-RU" b="1" dirty="0" smtClean="0">
                <a:solidFill>
                  <a:srgbClr val="1B587C">
                    <a:lumMod val="75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.</a:t>
            </a:r>
            <a:endParaRPr lang="ru-RU" dirty="0">
              <a:solidFill>
                <a:srgbClr val="1B587C">
                  <a:lumMod val="75000"/>
                </a:srgbClr>
              </a:solidFill>
            </a:endParaRPr>
          </a:p>
        </p:txBody>
      </p:sp>
      <p:pic>
        <p:nvPicPr>
          <p:cNvPr id="5124" name="Picture 4" descr="https://i.pinimg.com/originals/6a/ed/af/6aedaf60c08e1b1a6d10b50d3c0ee58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92896"/>
            <a:ext cx="4632774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315761" y="2852936"/>
            <a:ext cx="3096344" cy="2736303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1800" dirty="0" smtClean="0"/>
              <a:t>Нам понадобится:</a:t>
            </a:r>
          </a:p>
          <a:p>
            <a:endParaRPr lang="ru-RU" sz="1800" dirty="0" smtClean="0"/>
          </a:p>
          <a:p>
            <a:pPr lvl="0" fontAlgn="base">
              <a:spcBef>
                <a:spcPts val="0"/>
              </a:spcBef>
            </a:pPr>
            <a:r>
              <a:rPr lang="ru-RU" sz="1200" dirty="0">
                <a:solidFill>
                  <a:prstClr val="black"/>
                </a:solidFill>
                <a:effectLst/>
                <a:ea typeface="+mn-ea"/>
                <a:cs typeface="+mn-cs"/>
              </a:rPr>
              <a:t>Коврик для резки. </a:t>
            </a:r>
            <a:r>
              <a:rPr lang="ru-RU" sz="12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>В качестве альтернативы используется кусок толстого линолеума.</a:t>
            </a:r>
          </a:p>
          <a:p>
            <a:pPr lvl="0" fontAlgn="base">
              <a:spcBef>
                <a:spcPts val="0"/>
              </a:spcBef>
            </a:pPr>
            <a:r>
              <a:rPr lang="ru-RU" sz="1200" dirty="0">
                <a:solidFill>
                  <a:prstClr val="black"/>
                </a:solidFill>
                <a:effectLst/>
                <a:ea typeface="+mn-ea"/>
                <a:cs typeface="+mn-cs"/>
              </a:rPr>
              <a:t>Клей</a:t>
            </a:r>
            <a:r>
              <a:rPr lang="ru-RU" sz="12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>. Его потребуется несколько видов – ПВА, канцелярский, клей-карандаш, «Момент».</a:t>
            </a:r>
          </a:p>
          <a:p>
            <a:pPr lvl="0" fontAlgn="base">
              <a:spcBef>
                <a:spcPts val="0"/>
              </a:spcBef>
            </a:pPr>
            <a:r>
              <a:rPr lang="ru-RU" sz="1200" dirty="0">
                <a:solidFill>
                  <a:prstClr val="black"/>
                </a:solidFill>
                <a:effectLst/>
                <a:ea typeface="+mn-ea"/>
                <a:cs typeface="+mn-cs"/>
              </a:rPr>
              <a:t>Картон или бумага.</a:t>
            </a:r>
            <a:endParaRPr lang="ru-RU" sz="1200" b="0" dirty="0">
              <a:solidFill>
                <a:prstClr val="black"/>
              </a:solidFill>
              <a:effectLst/>
              <a:ea typeface="+mn-ea"/>
              <a:cs typeface="+mn-cs"/>
            </a:endParaRPr>
          </a:p>
          <a:p>
            <a:pPr lvl="0" fontAlgn="base">
              <a:spcBef>
                <a:spcPts val="0"/>
              </a:spcBef>
            </a:pPr>
            <a:r>
              <a:rPr lang="ru-RU" sz="12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>Набор цветных </a:t>
            </a:r>
            <a:r>
              <a:rPr lang="ru-RU" sz="1200" dirty="0">
                <a:solidFill>
                  <a:prstClr val="black"/>
                </a:solidFill>
                <a:effectLst/>
                <a:ea typeface="+mn-ea"/>
                <a:cs typeface="+mn-cs"/>
              </a:rPr>
              <a:t>ручек</a:t>
            </a:r>
            <a:r>
              <a:rPr lang="ru-RU" sz="12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>.</a:t>
            </a:r>
          </a:p>
          <a:p>
            <a:pPr lvl="0" fontAlgn="base">
              <a:spcBef>
                <a:spcPts val="0"/>
              </a:spcBef>
            </a:pPr>
            <a:r>
              <a:rPr lang="ru-RU" sz="12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>Атласные </a:t>
            </a:r>
            <a:r>
              <a:rPr lang="ru-RU" sz="1200" dirty="0">
                <a:solidFill>
                  <a:prstClr val="black"/>
                </a:solidFill>
                <a:effectLst/>
                <a:ea typeface="+mn-ea"/>
                <a:cs typeface="+mn-cs"/>
              </a:rPr>
              <a:t>ленты</a:t>
            </a:r>
            <a:r>
              <a:rPr lang="ru-RU" sz="12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>.</a:t>
            </a:r>
          </a:p>
          <a:p>
            <a:pPr lvl="0" fontAlgn="base">
              <a:spcBef>
                <a:spcPts val="0"/>
              </a:spcBef>
            </a:pPr>
            <a:r>
              <a:rPr lang="ru-RU" sz="12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>Декоративные принадлежности.</a:t>
            </a:r>
          </a:p>
          <a:p>
            <a:pPr lvl="0" fontAlgn="base">
              <a:spcBef>
                <a:spcPts val="0"/>
              </a:spcBef>
            </a:pPr>
            <a:r>
              <a:rPr lang="ru-RU" sz="12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>Штампы, </a:t>
            </a:r>
            <a:r>
              <a:rPr lang="ru-RU" sz="1200" b="0" dirty="0" err="1">
                <a:solidFill>
                  <a:prstClr val="black"/>
                </a:solidFill>
                <a:effectLst/>
                <a:ea typeface="+mn-ea"/>
                <a:cs typeface="+mn-cs"/>
              </a:rPr>
              <a:t>брадсы</a:t>
            </a:r>
            <a:r>
              <a:rPr lang="ru-RU" sz="12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>, </a:t>
            </a:r>
            <a:r>
              <a:rPr lang="ru-RU" sz="1200" b="0" dirty="0" err="1">
                <a:solidFill>
                  <a:prstClr val="black"/>
                </a:solidFill>
                <a:effectLst/>
                <a:ea typeface="+mn-ea"/>
                <a:cs typeface="+mn-cs"/>
              </a:rPr>
              <a:t>чипборды</a:t>
            </a:r>
            <a:r>
              <a:rPr lang="ru-RU" sz="12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>.</a:t>
            </a:r>
          </a:p>
          <a:p>
            <a:pPr marL="285750" lvl="0" indent="-285750">
              <a:spcBef>
                <a:spcPts val="0"/>
              </a:spcBef>
              <a:buFont typeface="Arial" pitchFamily="34" charset="0"/>
              <a:buChar char="•"/>
            </a:pPr>
            <a:endParaRPr lang="ru-RU" sz="1800" dirty="0" smtClean="0"/>
          </a:p>
        </p:txBody>
      </p:sp>
    </p:spTree>
    <p:extLst>
      <p:ext uri="{BB962C8B-B14F-4D97-AF65-F5344CB8AC3E}">
        <p14:creationId xmlns:p14="http://schemas.microsoft.com/office/powerpoint/2010/main" val="961025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6597" y="267799"/>
            <a:ext cx="8352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250"/>
              </a:spcBef>
              <a:buClr>
                <a:srgbClr val="F07F09"/>
              </a:buClr>
              <a:buSzPct val="80000"/>
            </a:pPr>
            <a:r>
              <a:rPr lang="ru-RU" sz="3200" b="1" dirty="0" smtClean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Март.</a:t>
            </a:r>
            <a:br>
              <a:rPr lang="ru-RU" sz="3200" b="1" dirty="0" smtClean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1B587C">
                    <a:lumMod val="75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Изготовление ковриков из подручных материалов.</a:t>
            </a:r>
            <a:endParaRPr lang="ru-RU" sz="3200" dirty="0">
              <a:solidFill>
                <a:srgbClr val="1B587C">
                  <a:lumMod val="75000"/>
                </a:srgbClr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76" y="2276872"/>
            <a:ext cx="5206442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818499" y="3068960"/>
            <a:ext cx="2736303" cy="2736303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1800" dirty="0" smtClean="0"/>
              <a:t>Нам понадобится: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Нитки для вязания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Плотный картон, для формирования помпонов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Коврик основа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ножницы</a:t>
            </a:r>
          </a:p>
        </p:txBody>
      </p:sp>
      <p:pic>
        <p:nvPicPr>
          <p:cNvPr id="4098" name="Picture 2" descr="коврик из помпонов своими рукам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7730" y="2276872"/>
            <a:ext cx="2607071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478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548680"/>
            <a:ext cx="8352928" cy="1608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250"/>
              </a:spcBef>
              <a:buClr>
                <a:srgbClr val="F07F09"/>
              </a:buClr>
              <a:buSzPct val="80000"/>
            </a:pPr>
            <a:r>
              <a:rPr lang="ru-RU" sz="3200" b="1" dirty="0" smtClean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Апрель.</a:t>
            </a:r>
            <a:r>
              <a:rPr lang="ru-RU" sz="3200" b="1" dirty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/>
            </a:r>
            <a:br>
              <a:rPr lang="ru-RU" sz="3200" b="1" dirty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1B587C">
                    <a:lumMod val="75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Освоение техники </a:t>
            </a:r>
            <a:r>
              <a:rPr lang="ru-RU" sz="3200" b="1" dirty="0" err="1" smtClean="0">
                <a:solidFill>
                  <a:srgbClr val="1B587C">
                    <a:lumMod val="75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квиллинг</a:t>
            </a:r>
            <a:r>
              <a:rPr lang="ru-RU" sz="3200" b="1" dirty="0" smtClean="0">
                <a:solidFill>
                  <a:srgbClr val="1B587C">
                    <a:lumMod val="75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.</a:t>
            </a:r>
          </a:p>
          <a:p>
            <a:pPr lvl="0" algn="ctr">
              <a:spcBef>
                <a:spcPts val="250"/>
              </a:spcBef>
              <a:buClr>
                <a:srgbClr val="F07F09"/>
              </a:buClr>
              <a:buSzPct val="80000"/>
            </a:pPr>
            <a:r>
              <a:rPr lang="ru-RU" sz="3200" b="1" dirty="0" smtClean="0">
                <a:solidFill>
                  <a:srgbClr val="1B587C">
                    <a:lumMod val="75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Изготовление поделки к Пасхе.</a:t>
            </a:r>
            <a:endParaRPr lang="ru-RU" sz="3200" dirty="0">
              <a:solidFill>
                <a:srgbClr val="1B587C">
                  <a:lumMod val="75000"/>
                </a:srgbClr>
              </a:solidFill>
            </a:endParaRPr>
          </a:p>
        </p:txBody>
      </p:sp>
      <p:pic>
        <p:nvPicPr>
          <p:cNvPr id="7170" name="Picture 2" descr="Моя радость))))) фото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574" b="17273"/>
          <a:stretch/>
        </p:blipFill>
        <p:spPr bwMode="auto">
          <a:xfrm>
            <a:off x="971600" y="2022494"/>
            <a:ext cx="3429000" cy="389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Всё о квиллинге для начинающих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136443"/>
            <a:ext cx="3057112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007605" y="3068960"/>
            <a:ext cx="2736303" cy="2736303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1800" dirty="0" smtClean="0"/>
              <a:t>Нам понадобится:</a:t>
            </a:r>
          </a:p>
          <a:p>
            <a:pPr fontAlgn="base">
              <a:buFont typeface="Arial"/>
              <a:buChar char="•"/>
            </a:pPr>
            <a:r>
              <a:rPr lang="ru-RU" sz="16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/>
              </a:rPr>
              <a:t>полоски бумаги;</a:t>
            </a:r>
          </a:p>
          <a:p>
            <a:pPr fontAlgn="base">
              <a:buFont typeface="Arial"/>
              <a:buChar char="•"/>
            </a:pPr>
            <a:r>
              <a:rPr lang="ru-RU" sz="16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/>
              </a:rPr>
              <a:t>инструмент для их кручения;</a:t>
            </a:r>
          </a:p>
          <a:p>
            <a:pPr fontAlgn="base">
              <a:buFont typeface="Arial"/>
              <a:buChar char="•"/>
            </a:pPr>
            <a:r>
              <a:rPr lang="ru-RU" sz="16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/>
              </a:rPr>
              <a:t>клей ПВА;</a:t>
            </a:r>
          </a:p>
          <a:p>
            <a:pPr fontAlgn="base">
              <a:buFont typeface="Arial"/>
              <a:buChar char="•"/>
            </a:pPr>
            <a:r>
              <a:rPr lang="ru-RU" sz="16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/>
              </a:rPr>
              <a:t>ножницы.</a:t>
            </a:r>
            <a:endParaRPr lang="ru-RU" sz="1600" b="0" i="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7050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524358"/>
            <a:ext cx="83529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250"/>
              </a:spcBef>
              <a:buClr>
                <a:srgbClr val="F07F09"/>
              </a:buClr>
              <a:buSzPct val="80000"/>
            </a:pPr>
            <a:r>
              <a:rPr lang="ru-RU" sz="3200" b="1" dirty="0" smtClean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Май.</a:t>
            </a:r>
            <a:r>
              <a:rPr lang="ru-RU" sz="3200" b="1" dirty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/>
            </a:r>
            <a:br>
              <a:rPr lang="ru-RU" sz="3200" b="1" dirty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1B587C">
                    <a:lumMod val="75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Подведение итогов.</a:t>
            </a:r>
            <a:endParaRPr lang="ru-RU" sz="3200" dirty="0">
              <a:solidFill>
                <a:srgbClr val="1B587C">
                  <a:lumMod val="75000"/>
                </a:srgb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31299">
            <a:off x="650345" y="1854661"/>
            <a:ext cx="1582885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040" y="1641679"/>
            <a:ext cx="3254026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9040">
            <a:off x="5919843" y="2076417"/>
            <a:ext cx="2571806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557363"/>
            <a:ext cx="3587191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207" y="4195720"/>
            <a:ext cx="2141321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02" y="4572403"/>
            <a:ext cx="2688612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622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484784"/>
            <a:ext cx="7560840" cy="2304256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endParaRPr lang="ru-RU" b="1" i="1" dirty="0" smtClean="0"/>
          </a:p>
          <a:p>
            <a:pPr marL="0" indent="0" algn="ctr">
              <a:buNone/>
            </a:pPr>
            <a:endParaRPr lang="ru-RU" b="1" i="1" dirty="0"/>
          </a:p>
          <a:p>
            <a:pPr marL="0" indent="0" algn="ctr">
              <a:buNone/>
            </a:pPr>
            <a:r>
              <a:rPr lang="ru-RU" sz="16000" b="1" i="1" dirty="0" smtClean="0"/>
              <a:t>Спасибо за внимание!!!</a:t>
            </a:r>
            <a:endParaRPr lang="ru-RU" sz="16000" b="1" i="1" dirty="0"/>
          </a:p>
        </p:txBody>
      </p:sp>
    </p:spTree>
    <p:extLst>
      <p:ext uri="{BB962C8B-B14F-4D97-AF65-F5344CB8AC3E}">
        <p14:creationId xmlns:p14="http://schemas.microsoft.com/office/powerpoint/2010/main" val="128145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1176</TotalTime>
  <Words>177</Words>
  <Application>Microsoft Office PowerPoint</Application>
  <PresentationFormat>Экран (4:3)</PresentationFormat>
  <Paragraphs>81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Аспект</vt:lpstr>
      <vt:lpstr>Презентация PowerPoint</vt:lpstr>
      <vt:lpstr>Презентация PowerPoint</vt:lpstr>
      <vt:lpstr>Октябрь. Изготовление мочалки. Вязание крючком.</vt:lpstr>
      <vt:lpstr>Ноябрь. Изучение и освоение техники тиснения (пергамано).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22</cp:revision>
  <dcterms:created xsi:type="dcterms:W3CDTF">2021-01-25T08:51:35Z</dcterms:created>
  <dcterms:modified xsi:type="dcterms:W3CDTF">2021-10-04T03:04:55Z</dcterms:modified>
</cp:coreProperties>
</file>