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2" r:id="rId1"/>
  </p:sldMasterIdLst>
  <p:notesMasterIdLst>
    <p:notesMasterId r:id="rId13"/>
  </p:notesMasterIdLst>
  <p:sldIdLst>
    <p:sldId id="256" r:id="rId2"/>
    <p:sldId id="257" r:id="rId3"/>
    <p:sldId id="270" r:id="rId4"/>
    <p:sldId id="258" r:id="rId5"/>
    <p:sldId id="261" r:id="rId6"/>
    <p:sldId id="271" r:id="rId7"/>
    <p:sldId id="272" r:id="rId8"/>
    <p:sldId id="263" r:id="rId9"/>
    <p:sldId id="265" r:id="rId10"/>
    <p:sldId id="266" r:id="rId11"/>
    <p:sldId id="269" r:id="rId12"/>
  </p:sldIdLst>
  <p:sldSz cx="6858000" cy="9144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221" autoAdjust="0"/>
    <p:restoredTop sz="94540" autoAdjust="0"/>
  </p:normalViewPr>
  <p:slideViewPr>
    <p:cSldViewPr>
      <p:cViewPr varScale="1">
        <p:scale>
          <a:sx n="55" d="100"/>
          <a:sy n="55" d="100"/>
        </p:scale>
        <p:origin x="-2214" y="-96"/>
      </p:cViewPr>
      <p:guideLst>
        <p:guide orient="horz" pos="2880"/>
        <p:guide pos="216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EEA0078-77A0-40E7-B6F9-808EE7985CF1}" type="datetimeFigureOut">
              <a:rPr lang="ru-RU" smtClean="0"/>
              <a:pPr/>
              <a:t>29.09.2021</a:t>
            </a:fld>
            <a:endParaRPr lang="ru-RU"/>
          </a:p>
        </p:txBody>
      </p:sp>
      <p:sp>
        <p:nvSpPr>
          <p:cNvPr id="4" name="Образ слайда 3"/>
          <p:cNvSpPr>
            <a:spLocks noGrp="1" noRot="1" noChangeAspect="1"/>
          </p:cNvSpPr>
          <p:nvPr>
            <p:ph type="sldImg" idx="2"/>
          </p:nvPr>
        </p:nvSpPr>
        <p:spPr>
          <a:xfrm>
            <a:off x="2143125" y="685800"/>
            <a:ext cx="257175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772E55D-ADB4-427A-B661-46A2490B766E}" type="slidenum">
              <a:rPr lang="ru-RU" smtClean="0"/>
              <a:pPr/>
              <a:t>‹#›</a:t>
            </a:fld>
            <a:endParaRPr lang="ru-RU"/>
          </a:p>
        </p:txBody>
      </p:sp>
    </p:spTree>
    <p:extLst>
      <p:ext uri="{BB962C8B-B14F-4D97-AF65-F5344CB8AC3E}">
        <p14:creationId xmlns:p14="http://schemas.microsoft.com/office/powerpoint/2010/main" val="41008054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3772E55D-ADB4-427A-B661-46A2490B766E}" type="slidenum">
              <a:rPr lang="ru-RU" smtClean="0"/>
              <a:pPr/>
              <a:t>5</a:t>
            </a:fld>
            <a:endParaRPr lang="ru-RU"/>
          </a:p>
        </p:txBody>
      </p:sp>
    </p:spTree>
    <p:extLst>
      <p:ext uri="{BB962C8B-B14F-4D97-AF65-F5344CB8AC3E}">
        <p14:creationId xmlns:p14="http://schemas.microsoft.com/office/powerpoint/2010/main" val="4246201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6" name="Rounded Rectangle 15"/>
          <p:cNvSpPr/>
          <p:nvPr/>
        </p:nvSpPr>
        <p:spPr>
          <a:xfrm>
            <a:off x="171450" y="304800"/>
            <a:ext cx="6521958" cy="804672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9"/>
          <p:cNvGrpSpPr>
            <a:grpSpLocks noChangeAspect="1"/>
          </p:cNvGrpSpPr>
          <p:nvPr/>
        </p:nvGrpSpPr>
        <p:grpSpPr bwMode="hidden">
          <a:xfrm>
            <a:off x="158749" y="7138617"/>
            <a:ext cx="6542532" cy="1775440"/>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ctrTitle"/>
          </p:nvPr>
        </p:nvSpPr>
        <p:spPr>
          <a:xfrm>
            <a:off x="514350" y="2133600"/>
            <a:ext cx="5829300" cy="2373477"/>
          </a:xfrm>
        </p:spPr>
        <p:txBody>
          <a:bodyPr anchor="b">
            <a:normAutofit/>
          </a:bodyPr>
          <a:lstStyle>
            <a:lvl1pPr>
              <a:defRPr sz="4400">
                <a:solidFill>
                  <a:srgbClr val="FFFFFF"/>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028700" y="4741334"/>
            <a:ext cx="4800600" cy="1964267"/>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B4C71EC6-210F-42DE-9C53-41977AD35B3D}" type="datetimeFigureOut">
              <a:rPr lang="ru-RU" smtClean="0"/>
              <a:pPr/>
              <a:t>29.09.2021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B4C71EC6-210F-42DE-9C53-41977AD35B3D}" type="datetimeFigureOut">
              <a:rPr lang="ru-RU" smtClean="0"/>
              <a:pPr/>
              <a:t>29.09.2021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pPr/>
              <a:t>‹#›</a:t>
            </a:fld>
            <a:endParaRPr lang="ru-RU"/>
          </a:p>
        </p:txBody>
      </p:sp>
      <p:sp>
        <p:nvSpPr>
          <p:cNvPr id="7" name="Title 6"/>
          <p:cNvSpPr>
            <a:spLocks noGrp="1"/>
          </p:cNvSpPr>
          <p:nvPr>
            <p:ph type="title"/>
          </p:nvPr>
        </p:nvSpPr>
        <p:spPr/>
        <p:txBody>
          <a:bodyPr/>
          <a:lstStyle/>
          <a:p>
            <a:r>
              <a:rPr lang="ru-RU" smtClean="0"/>
              <a:t>Образец заголовка</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14" name="Rounded Rectangle 13"/>
          <p:cNvSpPr/>
          <p:nvPr/>
        </p:nvSpPr>
        <p:spPr>
          <a:xfrm>
            <a:off x="171450" y="304800"/>
            <a:ext cx="6521958" cy="6315456"/>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14"/>
          <p:cNvSpPr>
            <a:spLocks/>
          </p:cNvSpPr>
          <p:nvPr/>
        </p:nvSpPr>
        <p:spPr bwMode="hidden">
          <a:xfrm>
            <a:off x="4535579" y="5604789"/>
            <a:ext cx="2157322" cy="952035"/>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18"/>
          <p:cNvSpPr>
            <a:spLocks/>
          </p:cNvSpPr>
          <p:nvPr/>
        </p:nvSpPr>
        <p:spPr bwMode="hidden">
          <a:xfrm>
            <a:off x="1964490" y="5433720"/>
            <a:ext cx="4158386" cy="1133517"/>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22"/>
          <p:cNvSpPr>
            <a:spLocks/>
          </p:cNvSpPr>
          <p:nvPr/>
        </p:nvSpPr>
        <p:spPr bwMode="hidden">
          <a:xfrm>
            <a:off x="2121546" y="5450083"/>
            <a:ext cx="4100985" cy="1032363"/>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6"/>
          <p:cNvSpPr>
            <a:spLocks/>
          </p:cNvSpPr>
          <p:nvPr/>
        </p:nvSpPr>
        <p:spPr bwMode="hidden">
          <a:xfrm>
            <a:off x="4207117" y="5432233"/>
            <a:ext cx="2481000" cy="868732"/>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3" name="Freeform 10"/>
          <p:cNvSpPr>
            <a:spLocks/>
          </p:cNvSpPr>
          <p:nvPr/>
        </p:nvSpPr>
        <p:spPr bwMode="hidden">
          <a:xfrm>
            <a:off x="158749" y="5411407"/>
            <a:ext cx="6542532" cy="1773165"/>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517524" y="3284747"/>
            <a:ext cx="5829300" cy="2032000"/>
          </a:xfrm>
        </p:spPr>
        <p:txBody>
          <a:bodyPr anchor="t">
            <a:normAutofit/>
          </a:bodyPr>
          <a:lstStyle>
            <a:lvl1pPr algn="ctr">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025524" y="1916598"/>
            <a:ext cx="4813301" cy="1253068"/>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4C71EC6-210F-42DE-9C53-41977AD35B3D}" type="datetimeFigureOut">
              <a:rPr lang="ru-RU" smtClean="0"/>
              <a:pPr/>
              <a:t>29.09.2021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5" name="Date Placeholder 4"/>
          <p:cNvSpPr>
            <a:spLocks noGrp="1"/>
          </p:cNvSpPr>
          <p:nvPr>
            <p:ph type="dt" sz="half" idx="10"/>
          </p:nvPr>
        </p:nvSpPr>
        <p:spPr/>
        <p:txBody>
          <a:bodyPr/>
          <a:lstStyle/>
          <a:p>
            <a:fld id="{B4C71EC6-210F-42DE-9C53-41977AD35B3D}" type="datetimeFigureOut">
              <a:rPr lang="ru-RU" smtClean="0"/>
              <a:pPr/>
              <a:t>29.09.2021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pPr/>
              <a:t>‹#›</a:t>
            </a:fld>
            <a:endParaRPr lang="ru-RU"/>
          </a:p>
        </p:txBody>
      </p:sp>
      <p:sp>
        <p:nvSpPr>
          <p:cNvPr id="9" name="Content Placeholder 8"/>
          <p:cNvSpPr>
            <a:spLocks noGrp="1"/>
          </p:cNvSpPr>
          <p:nvPr>
            <p:ph sz="quarter" idx="13"/>
          </p:nvPr>
        </p:nvSpPr>
        <p:spPr>
          <a:xfrm>
            <a:off x="507491" y="3572256"/>
            <a:ext cx="2866644" cy="4596384"/>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3483864" y="3572256"/>
            <a:ext cx="2866644" cy="4596384"/>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a:off x="507492" y="3570819"/>
            <a:ext cx="2866644" cy="853016"/>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508000" y="4572001"/>
            <a:ext cx="2865041" cy="3596217"/>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3486150" y="3570817"/>
            <a:ext cx="2866644" cy="853016"/>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3483769" y="4572001"/>
            <a:ext cx="2866644" cy="3596217"/>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B4C71EC6-210F-42DE-9C53-41977AD35B3D}" type="datetimeFigureOut">
              <a:rPr lang="ru-RU" smtClean="0"/>
              <a:pPr/>
              <a:t>29.09.2021</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Date Placeholder 2"/>
          <p:cNvSpPr>
            <a:spLocks noGrp="1"/>
          </p:cNvSpPr>
          <p:nvPr>
            <p:ph type="dt" sz="half" idx="10"/>
          </p:nvPr>
        </p:nvSpPr>
        <p:spPr/>
        <p:txBody>
          <a:bodyPr/>
          <a:lstStyle/>
          <a:p>
            <a:fld id="{B4C71EC6-210F-42DE-9C53-41977AD35B3D}" type="datetimeFigureOut">
              <a:rPr lang="ru-RU" smtClean="0"/>
              <a:pPr/>
              <a:t>29.09.2021</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12" name="Rounded Rectangle 11"/>
          <p:cNvSpPr/>
          <p:nvPr/>
        </p:nvSpPr>
        <p:spPr>
          <a:xfrm>
            <a:off x="171450" y="304800"/>
            <a:ext cx="6521958" cy="1901952"/>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p:cNvGrpSpPr>
            <a:grpSpLocks noChangeAspect="1"/>
          </p:cNvGrpSpPr>
          <p:nvPr/>
        </p:nvGrpSpPr>
        <p:grpSpPr bwMode="hidden">
          <a:xfrm>
            <a:off x="158749" y="952255"/>
            <a:ext cx="6542532" cy="1773165"/>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Date Placeholder 1"/>
          <p:cNvSpPr>
            <a:spLocks noGrp="1"/>
          </p:cNvSpPr>
          <p:nvPr>
            <p:ph type="dt" sz="half" idx="10"/>
          </p:nvPr>
        </p:nvSpPr>
        <p:spPr/>
        <p:txBody>
          <a:bodyPr/>
          <a:lstStyle/>
          <a:p>
            <a:fld id="{B4C71EC6-210F-42DE-9C53-41977AD35B3D}" type="datetimeFigureOut">
              <a:rPr lang="ru-RU" smtClean="0"/>
              <a:pPr/>
              <a:t>29.09.2021</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15" name="Rounded Rectangle 14"/>
          <p:cNvSpPr/>
          <p:nvPr/>
        </p:nvSpPr>
        <p:spPr>
          <a:xfrm>
            <a:off x="171450" y="304800"/>
            <a:ext cx="6521958" cy="1901952"/>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B4C71EC6-210F-42DE-9C53-41977AD35B3D}" type="datetimeFigureOut">
              <a:rPr lang="ru-RU" smtClean="0"/>
              <a:pPr/>
              <a:t>29.09.2021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pPr/>
              <a:t>‹#›</a:t>
            </a:fld>
            <a:endParaRPr lang="ru-RU"/>
          </a:p>
        </p:txBody>
      </p:sp>
      <p:sp>
        <p:nvSpPr>
          <p:cNvPr id="4" name="Text Placeholder 3"/>
          <p:cNvSpPr>
            <a:spLocks noGrp="1"/>
          </p:cNvSpPr>
          <p:nvPr>
            <p:ph type="body" sz="half" idx="2"/>
          </p:nvPr>
        </p:nvSpPr>
        <p:spPr>
          <a:xfrm>
            <a:off x="685800" y="4775201"/>
            <a:ext cx="2514600" cy="2540001"/>
          </a:xfrm>
        </p:spPr>
        <p:txBody>
          <a:bodyPr anchor="t">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grpSp>
        <p:nvGrpSpPr>
          <p:cNvPr id="2" name="Group 23"/>
          <p:cNvGrpSpPr>
            <a:grpSpLocks noChangeAspect="1"/>
          </p:cNvGrpSpPr>
          <p:nvPr/>
        </p:nvGrpSpPr>
        <p:grpSpPr bwMode="hidden">
          <a:xfrm>
            <a:off x="158749" y="952255"/>
            <a:ext cx="6542532" cy="1775440"/>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2" name="Title 21"/>
          <p:cNvSpPr>
            <a:spLocks noGrp="1"/>
          </p:cNvSpPr>
          <p:nvPr>
            <p:ph type="title"/>
          </p:nvPr>
        </p:nvSpPr>
        <p:spPr>
          <a:xfrm>
            <a:off x="685800" y="3048000"/>
            <a:ext cx="2514600" cy="1670304"/>
          </a:xfrm>
        </p:spPr>
        <p:txBody>
          <a:bodyPr anchor="b">
            <a:noAutofit/>
          </a:bodyPr>
          <a:lstStyle>
            <a:lvl1pPr algn="l">
              <a:defRPr sz="3200">
                <a:solidFill>
                  <a:schemeClr val="tx2"/>
                </a:solidFill>
              </a:defRPr>
            </a:lvl1pPr>
          </a:lstStyle>
          <a:p>
            <a:r>
              <a:rPr lang="ru-RU" smtClean="0"/>
              <a:t>Образец заголовка</a:t>
            </a:r>
            <a:endParaRPr lang="en-US" dirty="0"/>
          </a:p>
        </p:txBody>
      </p:sp>
      <p:sp>
        <p:nvSpPr>
          <p:cNvPr id="3" name="Content Placeholder 2"/>
          <p:cNvSpPr>
            <a:spLocks noGrp="1"/>
          </p:cNvSpPr>
          <p:nvPr>
            <p:ph idx="1"/>
          </p:nvPr>
        </p:nvSpPr>
        <p:spPr>
          <a:xfrm>
            <a:off x="3488972" y="2438400"/>
            <a:ext cx="2928057" cy="508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15" name="Rounded Rectangle 14"/>
          <p:cNvSpPr/>
          <p:nvPr/>
        </p:nvSpPr>
        <p:spPr>
          <a:xfrm>
            <a:off x="171450" y="304800"/>
            <a:ext cx="6521958" cy="804672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p:cNvGrpSpPr>
            <a:grpSpLocks noChangeAspect="1"/>
          </p:cNvGrpSpPr>
          <p:nvPr/>
        </p:nvGrpSpPr>
        <p:grpSpPr bwMode="hidden">
          <a:xfrm>
            <a:off x="158749" y="7138617"/>
            <a:ext cx="6542532" cy="1775440"/>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3655617" y="451556"/>
            <a:ext cx="2859484" cy="3239912"/>
          </a:xfrm>
        </p:spPr>
        <p:txBody>
          <a:bodyPr anchor="b">
            <a:normAutofit/>
          </a:bodyPr>
          <a:lstStyle>
            <a:lvl1pPr algn="l">
              <a:defRPr sz="2800" b="0">
                <a:solidFill>
                  <a:srgbClr val="FFFFFF"/>
                </a:solidFill>
              </a:defRPr>
            </a:lvl1pPr>
          </a:lstStyle>
          <a:p>
            <a:r>
              <a:rPr lang="ru-RU" smtClean="0"/>
              <a:t>Образец заголовка</a:t>
            </a:r>
            <a:endParaRPr lang="en-US" dirty="0"/>
          </a:p>
        </p:txBody>
      </p:sp>
      <p:sp>
        <p:nvSpPr>
          <p:cNvPr id="4" name="Text Placeholder 3"/>
          <p:cNvSpPr>
            <a:spLocks noGrp="1"/>
          </p:cNvSpPr>
          <p:nvPr>
            <p:ph type="body" sz="half" idx="2"/>
          </p:nvPr>
        </p:nvSpPr>
        <p:spPr>
          <a:xfrm>
            <a:off x="3651250" y="3714045"/>
            <a:ext cx="2863850" cy="3228623"/>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pPr/>
              <a:t>29.09.2021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pPr/>
              <a:t>‹#›</a:t>
            </a:fld>
            <a:endParaRPr lang="ru-RU"/>
          </a:p>
        </p:txBody>
      </p:sp>
      <p:sp>
        <p:nvSpPr>
          <p:cNvPr id="3" name="Picture Placeholder 2"/>
          <p:cNvSpPr>
            <a:spLocks noGrp="1"/>
          </p:cNvSpPr>
          <p:nvPr>
            <p:ph type="pic" idx="1"/>
          </p:nvPr>
        </p:nvSpPr>
        <p:spPr>
          <a:xfrm>
            <a:off x="628650" y="1828800"/>
            <a:ext cx="2674620" cy="390144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B4C71EC6-210F-42DE-9C53-41977AD35B3D}" type="datetimeFigureOut">
              <a:rPr lang="ru-RU" smtClean="0"/>
              <a:pPr/>
              <a:t>29.09.2021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1" name="Rounded Rectangle 20"/>
          <p:cNvSpPr/>
          <p:nvPr/>
        </p:nvSpPr>
        <p:spPr bwMode="hidden">
          <a:xfrm>
            <a:off x="171450" y="304800"/>
            <a:ext cx="6521958" cy="1901952"/>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B4C71EC6-210F-42DE-9C53-41977AD35B3D}" type="datetimeFigureOut">
              <a:rPr lang="ru-RU" smtClean="0"/>
              <a:pPr/>
              <a:t>29.09.2021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pPr/>
              <a:t>‹#›</a:t>
            </a:fld>
            <a:endParaRPr lang="ru-RU"/>
          </a:p>
        </p:txBody>
      </p:sp>
      <p:grpSp>
        <p:nvGrpSpPr>
          <p:cNvPr id="15" name="Group 14"/>
          <p:cNvGrpSpPr>
            <a:grpSpLocks noChangeAspect="1"/>
          </p:cNvGrpSpPr>
          <p:nvPr/>
        </p:nvGrpSpPr>
        <p:grpSpPr bwMode="hidden">
          <a:xfrm>
            <a:off x="158749" y="952255"/>
            <a:ext cx="6542532" cy="1775440"/>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Vertical Title 1"/>
          <p:cNvSpPr>
            <a:spLocks noGrp="1"/>
          </p:cNvSpPr>
          <p:nvPr>
            <p:ph type="title" orient="vert"/>
          </p:nvPr>
        </p:nvSpPr>
        <p:spPr>
          <a:xfrm>
            <a:off x="4972050" y="1930401"/>
            <a:ext cx="1543050" cy="5983111"/>
          </a:xfrm>
        </p:spPr>
        <p:txBody>
          <a:bodyPr vert="eaVert" anchor="ctr"/>
          <a:lstStyle>
            <a:lvl1pPr algn="l">
              <a:defRPr>
                <a:solidFill>
                  <a:schemeClr val="tx2"/>
                </a:solidFill>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342900" y="1930400"/>
            <a:ext cx="4514850" cy="5983112"/>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2">
            <a:lumMod val="40000"/>
            <a:lumOff val="60000"/>
          </a:schemeClr>
        </a:solidFill>
        <a:effectLst/>
      </p:bgPr>
    </p:bg>
    <p:spTree>
      <p:nvGrpSpPr>
        <p:cNvPr id="1" name=""/>
        <p:cNvGrpSpPr/>
        <p:nvPr/>
      </p:nvGrpSpPr>
      <p:grpSpPr>
        <a:xfrm>
          <a:off x="0" y="0"/>
          <a:ext cx="0" cy="0"/>
          <a:chOff x="0" y="0"/>
          <a:chExt cx="0" cy="0"/>
        </a:xfrm>
      </p:grpSpPr>
      <p:sp>
        <p:nvSpPr>
          <p:cNvPr id="14" name="Rounded Rectangle 13"/>
          <p:cNvSpPr/>
          <p:nvPr/>
        </p:nvSpPr>
        <p:spPr>
          <a:xfrm>
            <a:off x="171450" y="304800"/>
            <a:ext cx="6521958" cy="329184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15"/>
          <p:cNvGrpSpPr>
            <a:grpSpLocks noChangeAspect="1"/>
          </p:cNvGrpSpPr>
          <p:nvPr/>
        </p:nvGrpSpPr>
        <p:grpSpPr bwMode="hidden">
          <a:xfrm>
            <a:off x="158749" y="2239239"/>
            <a:ext cx="6542532" cy="1773165"/>
            <a:chOff x="-3905251" y="4294188"/>
            <a:chExt cx="13027839" cy="1892300"/>
          </a:xfrm>
        </p:grpSpPr>
        <p:sp>
          <p:nvSpPr>
            <p:cNvPr id="1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Placeholder 1"/>
          <p:cNvSpPr>
            <a:spLocks noGrp="1"/>
          </p:cNvSpPr>
          <p:nvPr>
            <p:ph type="title"/>
          </p:nvPr>
        </p:nvSpPr>
        <p:spPr>
          <a:xfrm>
            <a:off x="342900" y="451104"/>
            <a:ext cx="6172200" cy="1670304"/>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4" name="Date Placeholder 3"/>
          <p:cNvSpPr>
            <a:spLocks noGrp="1"/>
          </p:cNvSpPr>
          <p:nvPr>
            <p:ph type="dt" sz="half" idx="2"/>
          </p:nvPr>
        </p:nvSpPr>
        <p:spPr>
          <a:xfrm>
            <a:off x="3872754" y="8333553"/>
            <a:ext cx="2840018" cy="486833"/>
          </a:xfrm>
          <a:prstGeom prst="rect">
            <a:avLst/>
          </a:prstGeom>
        </p:spPr>
        <p:txBody>
          <a:bodyPr vert="horz" lIns="91440" tIns="45720" rIns="91440" bIns="45720" rtlCol="0" anchor="ctr"/>
          <a:lstStyle>
            <a:lvl1pPr algn="r">
              <a:defRPr sz="1000">
                <a:solidFill>
                  <a:schemeClr val="tx2"/>
                </a:solidFill>
              </a:defRPr>
            </a:lvl1pPr>
          </a:lstStyle>
          <a:p>
            <a:fld id="{B4C71EC6-210F-42DE-9C53-41977AD35B3D}" type="datetimeFigureOut">
              <a:rPr lang="ru-RU" smtClean="0"/>
              <a:pPr/>
              <a:t>29.09.2021</a:t>
            </a:fld>
            <a:endParaRPr lang="ru-RU"/>
          </a:p>
        </p:txBody>
      </p:sp>
      <p:sp>
        <p:nvSpPr>
          <p:cNvPr id="5" name="Footer Placeholder 4"/>
          <p:cNvSpPr>
            <a:spLocks noGrp="1"/>
          </p:cNvSpPr>
          <p:nvPr>
            <p:ph type="ftr" sz="quarter" idx="3"/>
          </p:nvPr>
        </p:nvSpPr>
        <p:spPr>
          <a:xfrm>
            <a:off x="145229" y="8333553"/>
            <a:ext cx="2840018" cy="486833"/>
          </a:xfrm>
          <a:prstGeom prst="rect">
            <a:avLst/>
          </a:prstGeom>
        </p:spPr>
        <p:txBody>
          <a:bodyPr vert="horz" lIns="91440" tIns="45720" rIns="91440" bIns="45720" rtlCol="0" anchor="ctr"/>
          <a:lstStyle>
            <a:lvl1pPr algn="l">
              <a:defRPr sz="1000">
                <a:solidFill>
                  <a:schemeClr val="tx2"/>
                </a:solidFill>
              </a:defRPr>
            </a:lvl1pPr>
          </a:lstStyle>
          <a:p>
            <a:endParaRPr lang="ru-RU"/>
          </a:p>
        </p:txBody>
      </p:sp>
      <p:sp>
        <p:nvSpPr>
          <p:cNvPr id="6" name="Slide Number Placeholder 5"/>
          <p:cNvSpPr>
            <a:spLocks noGrp="1"/>
          </p:cNvSpPr>
          <p:nvPr>
            <p:ph type="sldNum" sz="quarter" idx="4"/>
          </p:nvPr>
        </p:nvSpPr>
        <p:spPr>
          <a:xfrm>
            <a:off x="2993316" y="8333552"/>
            <a:ext cx="871370" cy="486833"/>
          </a:xfrm>
          <a:prstGeom prst="rect">
            <a:avLst/>
          </a:prstGeom>
        </p:spPr>
        <p:txBody>
          <a:bodyPr vert="horz" lIns="91440" tIns="45720" rIns="91440" bIns="45720" rtlCol="0" anchor="ctr"/>
          <a:lstStyle>
            <a:lvl1pPr algn="ctr">
              <a:defRPr sz="1000">
                <a:solidFill>
                  <a:schemeClr val="tx2"/>
                </a:solidFill>
              </a:defRPr>
            </a:lvl1pPr>
          </a:lstStyle>
          <a:p>
            <a:fld id="{B19B0651-EE4F-4900-A07F-96A6BFA9D0F0}" type="slidenum">
              <a:rPr lang="ru-RU" smtClean="0"/>
              <a:pPr/>
              <a:t>‹#›</a:t>
            </a:fld>
            <a:endParaRPr lang="ru-RU"/>
          </a:p>
        </p:txBody>
      </p:sp>
      <p:sp>
        <p:nvSpPr>
          <p:cNvPr id="3" name="Text Placeholder 2"/>
          <p:cNvSpPr>
            <a:spLocks noGrp="1"/>
          </p:cNvSpPr>
          <p:nvPr>
            <p:ph type="body" idx="1"/>
          </p:nvPr>
        </p:nvSpPr>
        <p:spPr>
          <a:xfrm>
            <a:off x="654051" y="3567289"/>
            <a:ext cx="5556250" cy="460092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Lst>
  <p:txStyles>
    <p:title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6.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hyperlink" Target="https://www.youtube.com/channel/UCyO9LsT0_KiViu-vCTfXlRQ" TargetMode="External"/><Relationship Id="rId1" Type="http://schemas.openxmlformats.org/officeDocument/2006/relationships/slideLayout" Target="../slideLayouts/slideLayout3.xml"/><Relationship Id="rId4" Type="http://schemas.openxmlformats.org/officeDocument/2006/relationships/image" Target="../media/image1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550354" y="4427984"/>
            <a:ext cx="5829300" cy="1653397"/>
          </a:xfrm>
          <a:blipFill>
            <a:blip r:embed="rId2"/>
            <a:tile tx="0" ty="0" sx="100000" sy="100000" flip="none" algn="tl"/>
          </a:blipFill>
        </p:spPr>
        <p:txBody>
          <a:bodyPr>
            <a:normAutofit/>
          </a:bodyPr>
          <a:lstStyle/>
          <a:p>
            <a:r>
              <a:rPr lang="ru-RU" dirty="0">
                <a:solidFill>
                  <a:srgbClr val="FFFF00"/>
                </a:solidFill>
              </a:rPr>
              <a:t>Красота города- скалы вокруг Исети</a:t>
            </a:r>
          </a:p>
        </p:txBody>
      </p:sp>
      <p:sp>
        <p:nvSpPr>
          <p:cNvPr id="3" name="Подзаголовок 2"/>
          <p:cNvSpPr>
            <a:spLocks noGrp="1"/>
          </p:cNvSpPr>
          <p:nvPr>
            <p:ph type="subTitle" idx="1"/>
          </p:nvPr>
        </p:nvSpPr>
        <p:spPr>
          <a:xfrm>
            <a:off x="1064704" y="6660232"/>
            <a:ext cx="4800600" cy="1964267"/>
          </a:xfrm>
        </p:spPr>
        <p:txBody>
          <a:bodyPr>
            <a:normAutofit/>
          </a:bodyPr>
          <a:lstStyle/>
          <a:p>
            <a:r>
              <a:rPr lang="ru-RU" sz="1600" b="1" dirty="0" smtClean="0">
                <a:solidFill>
                  <a:schemeClr val="tx1">
                    <a:lumMod val="95000"/>
                    <a:lumOff val="5000"/>
                  </a:schemeClr>
                </a:solidFill>
                <a:latin typeface="Times New Roman" pitchFamily="18" charset="0"/>
                <a:cs typeface="Times New Roman" pitchFamily="18" charset="0"/>
              </a:rPr>
              <a:t>Школа пожилого возраста</a:t>
            </a:r>
          </a:p>
          <a:p>
            <a:r>
              <a:rPr lang="ru-RU" sz="1600" b="1" dirty="0" smtClean="0">
                <a:solidFill>
                  <a:schemeClr val="tx1">
                    <a:lumMod val="95000"/>
                    <a:lumOff val="5000"/>
                  </a:schemeClr>
                </a:solidFill>
                <a:latin typeface="Times New Roman" pitchFamily="18" charset="0"/>
                <a:cs typeface="Times New Roman" pitchFamily="18" charset="0"/>
              </a:rPr>
              <a:t>Направление </a:t>
            </a:r>
            <a:r>
              <a:rPr lang="en-US" sz="1600" b="1" dirty="0" smtClean="0">
                <a:solidFill>
                  <a:schemeClr val="tx1">
                    <a:lumMod val="95000"/>
                    <a:lumOff val="5000"/>
                  </a:schemeClr>
                </a:solidFill>
                <a:latin typeface="Times New Roman" pitchFamily="18" charset="0"/>
                <a:cs typeface="Times New Roman" pitchFamily="18" charset="0"/>
              </a:rPr>
              <a:t>“</a:t>
            </a:r>
            <a:r>
              <a:rPr lang="ru-RU" sz="1600" b="1" dirty="0" smtClean="0">
                <a:solidFill>
                  <a:schemeClr val="tx1">
                    <a:lumMod val="95000"/>
                    <a:lumOff val="5000"/>
                  </a:schemeClr>
                </a:solidFill>
                <a:latin typeface="Times New Roman" pitchFamily="18" charset="0"/>
                <a:cs typeface="Times New Roman" pitchFamily="18" charset="0"/>
              </a:rPr>
              <a:t>Социальный туризм</a:t>
            </a:r>
            <a:r>
              <a:rPr lang="en-US" sz="1600" b="1" dirty="0" smtClean="0">
                <a:solidFill>
                  <a:schemeClr val="tx1">
                    <a:lumMod val="95000"/>
                    <a:lumOff val="5000"/>
                  </a:schemeClr>
                </a:solidFill>
                <a:latin typeface="Times New Roman" pitchFamily="18" charset="0"/>
                <a:cs typeface="Times New Roman" pitchFamily="18" charset="0"/>
              </a:rPr>
              <a:t>”</a:t>
            </a:r>
            <a:endParaRPr lang="ru-RU" sz="1600" b="1" dirty="0" smtClean="0">
              <a:solidFill>
                <a:schemeClr val="tx1">
                  <a:lumMod val="95000"/>
                  <a:lumOff val="5000"/>
                </a:schemeClr>
              </a:solidFill>
              <a:latin typeface="Times New Roman" pitchFamily="18" charset="0"/>
              <a:cs typeface="Times New Roman" pitchFamily="18" charset="0"/>
            </a:endParaRPr>
          </a:p>
          <a:p>
            <a:r>
              <a:rPr lang="ru-RU" sz="1600" b="1" dirty="0" smtClean="0">
                <a:solidFill>
                  <a:schemeClr val="tx1">
                    <a:lumMod val="95000"/>
                    <a:lumOff val="5000"/>
                  </a:schemeClr>
                </a:solidFill>
                <a:latin typeface="Times New Roman" pitchFamily="18" charset="0"/>
                <a:cs typeface="Times New Roman" pitchFamily="18" charset="0"/>
              </a:rPr>
              <a:t>Преподаватель:</a:t>
            </a:r>
          </a:p>
          <a:p>
            <a:r>
              <a:rPr lang="ru-RU" sz="1600" b="1" dirty="0" smtClean="0">
                <a:solidFill>
                  <a:schemeClr val="tx1">
                    <a:lumMod val="95000"/>
                    <a:lumOff val="5000"/>
                  </a:schemeClr>
                </a:solidFill>
                <a:latin typeface="Times New Roman" pitchFamily="18" charset="0"/>
                <a:cs typeface="Times New Roman" pitchFamily="18" charset="0"/>
              </a:rPr>
              <a:t>Специалист по соц. работе </a:t>
            </a:r>
          </a:p>
          <a:p>
            <a:r>
              <a:rPr lang="ru-RU" sz="1600" b="1" dirty="0" smtClean="0">
                <a:solidFill>
                  <a:schemeClr val="tx1">
                    <a:lumMod val="95000"/>
                    <a:lumOff val="5000"/>
                  </a:schemeClr>
                </a:solidFill>
                <a:latin typeface="Times New Roman" pitchFamily="18" charset="0"/>
                <a:cs typeface="Times New Roman" pitchFamily="18" charset="0"/>
              </a:rPr>
              <a:t>Киричек В.М.</a:t>
            </a:r>
            <a:endParaRPr lang="ru-RU"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2656" y="611560"/>
            <a:ext cx="6264696" cy="360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6051444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61303" y="1619672"/>
            <a:ext cx="6741368" cy="646331"/>
          </a:xfrm>
          <a:prstGeom prst="rect">
            <a:avLst/>
          </a:prstGeom>
        </p:spPr>
        <p:txBody>
          <a:bodyPr wrap="square">
            <a:spAutoFit/>
          </a:bodyPr>
          <a:lstStyle/>
          <a:p>
            <a:r>
              <a:rPr lang="ru-RU" dirty="0" smtClean="0"/>
              <a:t/>
            </a:r>
            <a:br>
              <a:rPr lang="ru-RU" dirty="0" smtClean="0"/>
            </a:br>
            <a:endParaRPr lang="ru-RU" dirty="0"/>
          </a:p>
        </p:txBody>
      </p:sp>
      <p:sp>
        <p:nvSpPr>
          <p:cNvPr id="4" name="Прямоугольник 3"/>
          <p:cNvSpPr/>
          <p:nvPr/>
        </p:nvSpPr>
        <p:spPr>
          <a:xfrm>
            <a:off x="359315" y="5076056"/>
            <a:ext cx="6336704" cy="923330"/>
          </a:xfrm>
          <a:prstGeom prst="rect">
            <a:avLst/>
          </a:prstGeom>
        </p:spPr>
        <p:txBody>
          <a:bodyPr wrap="square">
            <a:spAutoFit/>
          </a:bodyPr>
          <a:lstStyle/>
          <a:p>
            <a:r>
              <a:rPr lang="ru-RU" dirty="0" smtClean="0"/>
              <a:t/>
            </a:r>
            <a:br>
              <a:rPr lang="ru-RU" dirty="0" smtClean="0"/>
            </a:br>
            <a:r>
              <a:rPr lang="ru-RU" dirty="0" smtClean="0"/>
              <a:t/>
            </a:r>
            <a:br>
              <a:rPr lang="ru-RU" dirty="0" smtClean="0"/>
            </a:br>
            <a:endParaRPr lang="ru-RU" dirty="0"/>
          </a:p>
        </p:txBody>
      </p:sp>
      <p:sp>
        <p:nvSpPr>
          <p:cNvPr id="2" name="Прямоугольник 1"/>
          <p:cNvSpPr/>
          <p:nvPr/>
        </p:nvSpPr>
        <p:spPr>
          <a:xfrm>
            <a:off x="-16475" y="3521367"/>
            <a:ext cx="6696018" cy="5416868"/>
          </a:xfrm>
          <a:prstGeom prst="rect">
            <a:avLst/>
          </a:prstGeom>
        </p:spPr>
        <p:txBody>
          <a:bodyPr wrap="square">
            <a:spAutoFit/>
          </a:bodyPr>
          <a:lstStyle/>
          <a:p>
            <a:r>
              <a:rPr lang="ru-RU" sz="1600" b="1" dirty="0">
                <a:solidFill>
                  <a:prstClr val="black"/>
                </a:solidFill>
              </a:rPr>
              <a:t>Первое поселение на реке Каменка возникло в 1682 году.</a:t>
            </a:r>
            <a:r>
              <a:rPr lang="ru-RU" dirty="0">
                <a:solidFill>
                  <a:prstClr val="black"/>
                </a:solidFill>
              </a:rPr>
              <a:t> </a:t>
            </a:r>
            <a:endParaRPr lang="ru-RU" dirty="0" smtClean="0">
              <a:solidFill>
                <a:prstClr val="black"/>
              </a:solidFill>
            </a:endParaRPr>
          </a:p>
          <a:p>
            <a:r>
              <a:rPr lang="ru-RU" dirty="0" smtClean="0"/>
              <a:t>В </a:t>
            </a:r>
            <a:r>
              <a:rPr lang="ru-RU" sz="1600" dirty="0"/>
              <a:t>1700 году вышел указ Петра I об основании в 1701 году первого на Урале чугунолитейного завода. Около двух веков </a:t>
            </a:r>
            <a:r>
              <a:rPr lang="ru-RU" sz="1600" dirty="0" smtClean="0"/>
              <a:t>Каменский </a:t>
            </a:r>
            <a:r>
              <a:rPr lang="ru-RU" sz="1600" dirty="0"/>
              <a:t>завод был главным поставщиком чугунных орудий для российской армии и флота.</a:t>
            </a:r>
          </a:p>
          <a:p>
            <a:r>
              <a:rPr lang="ru-RU" sz="1600" dirty="0"/>
              <a:t>20 апреля 1935 года поселок получает статус города. В 1939 году в городе построен Уральский алюминиевый </a:t>
            </a:r>
            <a:r>
              <a:rPr lang="ru-RU" sz="1600" dirty="0" smtClean="0"/>
              <a:t>завод(комбинат). </a:t>
            </a:r>
            <a:r>
              <a:rPr lang="ru-RU" sz="1600" dirty="0"/>
              <a:t>В июне 1940 года Каменск переименован в Каменск-Уральский. Во время Великой Отечественной войны Уральский алюминиевый завод единственный в стране обеспечивал авиацию. 5 мая 1944 года был запущен металлургический завод. В послевоенные года Каменск становится третьим по значимости городом области. Каменск–Уральский расположен у слияния рек Исеть и Каменка. </a:t>
            </a:r>
          </a:p>
          <a:p>
            <a:r>
              <a:rPr lang="ru-RU" sz="1600" dirty="0"/>
              <a:t>Из-за большого количества промышленных предприятий город является неблагополучным в экологическом отношении: атмосфера загрязнена выбросами диоксида серы, оксида углерода, диоксидом азота и т.д., река Исеть загрязнена настолько, что стала непригодна даже для купания. И в этом загрязнении еще можно любоваться тем природным и нетронутым, что создано природой и суметь уберечь то, что сохранилось</a:t>
            </a:r>
            <a:r>
              <a:rPr lang="ru-RU" sz="1600" dirty="0" smtClean="0"/>
              <a:t>.</a:t>
            </a:r>
            <a:r>
              <a:rPr lang="ru-RU" sz="1600" dirty="0"/>
              <a:t> Туристы, интересующиеся древнейшей историей заселения этого края, получат возможность узнать много нового и </a:t>
            </a:r>
            <a:r>
              <a:rPr lang="ru-RU" sz="1600" dirty="0" smtClean="0"/>
              <a:t>интересного.</a:t>
            </a:r>
            <a:endParaRPr lang="ru-RU" sz="1600"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6654" y="251520"/>
            <a:ext cx="5842626" cy="32698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3573472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p:cNvSpPr>
            <a:spLocks noGrp="1"/>
          </p:cNvSpPr>
          <p:nvPr>
            <p:ph type="body" idx="1"/>
          </p:nvPr>
        </p:nvSpPr>
        <p:spPr>
          <a:xfrm>
            <a:off x="180436" y="1331640"/>
            <a:ext cx="6472516" cy="8280920"/>
          </a:xfrm>
        </p:spPr>
        <p:txBody>
          <a:bodyPr>
            <a:normAutofit/>
          </a:bodyPr>
          <a:lstStyle/>
          <a:p>
            <a:pPr algn="l">
              <a:lnSpc>
                <a:spcPct val="115000"/>
              </a:lnSpc>
            </a:pPr>
            <a:r>
              <a:rPr lang="ru-RU" sz="1600" dirty="0">
                <a:solidFill>
                  <a:srgbClr val="273044"/>
                </a:solidFill>
                <a:latin typeface="+mj-lt"/>
                <a:ea typeface="Times New Roman"/>
                <a:cs typeface="Times New Roman"/>
              </a:rPr>
              <a:t>Начать заниматься туризмом легко, особенно если есть желание </a:t>
            </a:r>
            <a:r>
              <a:rPr lang="ru-RU" sz="1600" dirty="0" smtClean="0">
                <a:solidFill>
                  <a:srgbClr val="273044"/>
                </a:solidFill>
                <a:latin typeface="+mj-lt"/>
                <a:ea typeface="Times New Roman"/>
                <a:cs typeface="Times New Roman"/>
              </a:rPr>
              <a:t>приходить смотреть и слушать. В школе пожилого человека мы будем </a:t>
            </a:r>
            <a:r>
              <a:rPr lang="ru-RU" sz="1600" dirty="0">
                <a:solidFill>
                  <a:srgbClr val="273044"/>
                </a:solidFill>
                <a:latin typeface="+mj-lt"/>
                <a:ea typeface="Times New Roman"/>
                <a:cs typeface="Times New Roman"/>
              </a:rPr>
              <a:t>рассказывать о том, </a:t>
            </a:r>
            <a:r>
              <a:rPr lang="ru-RU" sz="1600" dirty="0" smtClean="0">
                <a:solidFill>
                  <a:srgbClr val="273044"/>
                </a:solidFill>
                <a:latin typeface="+mj-lt"/>
                <a:ea typeface="Times New Roman"/>
                <a:cs typeface="Times New Roman"/>
              </a:rPr>
              <a:t>как и где  можно посмотреть  и при </a:t>
            </a:r>
            <a:r>
              <a:rPr lang="ru-RU" sz="1600" dirty="0">
                <a:solidFill>
                  <a:srgbClr val="273044"/>
                </a:solidFill>
                <a:latin typeface="+mj-lt"/>
                <a:ea typeface="Times New Roman"/>
                <a:cs typeface="Times New Roman"/>
              </a:rPr>
              <a:t>этом </a:t>
            </a:r>
            <a:r>
              <a:rPr lang="ru-RU" sz="1600" dirty="0" smtClean="0">
                <a:solidFill>
                  <a:srgbClr val="273044"/>
                </a:solidFill>
                <a:latin typeface="+mj-lt"/>
                <a:ea typeface="Times New Roman"/>
                <a:cs typeface="Times New Roman"/>
              </a:rPr>
              <a:t>остаться довольным собой </a:t>
            </a:r>
            <a:r>
              <a:rPr lang="ru-RU" sz="1600" dirty="0">
                <a:solidFill>
                  <a:srgbClr val="273044"/>
                </a:solidFill>
                <a:latin typeface="+mj-lt"/>
                <a:ea typeface="Times New Roman"/>
                <a:cs typeface="Times New Roman"/>
              </a:rPr>
              <a:t>и уральской </a:t>
            </a:r>
            <a:r>
              <a:rPr lang="ru-RU" sz="1600" dirty="0" smtClean="0">
                <a:solidFill>
                  <a:srgbClr val="273044"/>
                </a:solidFill>
                <a:latin typeface="+mj-lt"/>
                <a:ea typeface="Times New Roman"/>
                <a:cs typeface="Times New Roman"/>
              </a:rPr>
              <a:t>природой. Дайте путешествовать </a:t>
            </a:r>
            <a:r>
              <a:rPr lang="ru-RU" sz="1600" dirty="0">
                <a:solidFill>
                  <a:srgbClr val="273044"/>
                </a:solidFill>
                <a:latin typeface="+mj-lt"/>
                <a:ea typeface="Times New Roman"/>
                <a:cs typeface="Times New Roman"/>
              </a:rPr>
              <a:t>вместе</a:t>
            </a:r>
            <a:r>
              <a:rPr lang="ru-RU" sz="1600" dirty="0" smtClean="0">
                <a:solidFill>
                  <a:srgbClr val="273044"/>
                </a:solidFill>
                <a:latin typeface="+mj-lt"/>
                <a:ea typeface="Times New Roman"/>
                <a:cs typeface="Times New Roman"/>
              </a:rPr>
              <a:t>!</a:t>
            </a:r>
          </a:p>
          <a:p>
            <a:pPr algn="l">
              <a:lnSpc>
                <a:spcPct val="115000"/>
              </a:lnSpc>
            </a:pPr>
            <a:r>
              <a:rPr lang="ru-RU" sz="1600" b="1" dirty="0" smtClean="0">
                <a:solidFill>
                  <a:srgbClr val="273044"/>
                </a:solidFill>
                <a:latin typeface="+mj-lt"/>
                <a:ea typeface="Times New Roman"/>
                <a:cs typeface="Times New Roman"/>
              </a:rPr>
              <a:t>Первое </a:t>
            </a:r>
            <a:r>
              <a:rPr lang="ru-RU" sz="1600" b="1" dirty="0">
                <a:solidFill>
                  <a:srgbClr val="273044"/>
                </a:solidFill>
                <a:latin typeface="+mj-lt"/>
                <a:ea typeface="Times New Roman"/>
                <a:cs typeface="Times New Roman"/>
              </a:rPr>
              <a:t>поселение появилось на реках Исеть и Каменка, берега которых изобиловали залежами железной руды. </a:t>
            </a:r>
            <a:r>
              <a:rPr lang="ru-RU" sz="1600" b="1" dirty="0" err="1">
                <a:solidFill>
                  <a:srgbClr val="273044"/>
                </a:solidFill>
                <a:latin typeface="+mj-lt"/>
                <a:ea typeface="Times New Roman"/>
                <a:cs typeface="Times New Roman"/>
              </a:rPr>
              <a:t>Далматовский</a:t>
            </a:r>
            <a:r>
              <a:rPr lang="ru-RU" sz="1600" b="1" dirty="0">
                <a:solidFill>
                  <a:srgbClr val="273044"/>
                </a:solidFill>
                <a:latin typeface="+mj-lt"/>
                <a:ea typeface="Times New Roman"/>
                <a:cs typeface="Times New Roman"/>
              </a:rPr>
              <a:t> монастырь, основанный иноком </a:t>
            </a:r>
            <a:r>
              <a:rPr lang="ru-RU" sz="1600" b="1" dirty="0" err="1">
                <a:solidFill>
                  <a:srgbClr val="273044"/>
                </a:solidFill>
                <a:latin typeface="+mj-lt"/>
                <a:ea typeface="Times New Roman"/>
                <a:cs typeface="Times New Roman"/>
              </a:rPr>
              <a:t>Далматом</a:t>
            </a:r>
            <a:r>
              <a:rPr lang="ru-RU" sz="1600" b="1" dirty="0">
                <a:solidFill>
                  <a:srgbClr val="273044"/>
                </a:solidFill>
                <a:latin typeface="+mj-lt"/>
                <a:ea typeface="Times New Roman"/>
                <a:cs typeface="Times New Roman"/>
              </a:rPr>
              <a:t> в 1644 году на левом берегу реки Исеть, решил воспользоваться ситуацией и попросил у казны в пользование эти земли как неосвоенные и неиспользуемые. В 1682 году вышел указ, по которому они отошли во владение монастыря. Так здесь появилось </a:t>
            </a:r>
            <a:r>
              <a:rPr lang="ru-RU" sz="1600" b="1" dirty="0" err="1">
                <a:solidFill>
                  <a:srgbClr val="273044"/>
                </a:solidFill>
                <a:latin typeface="+mj-lt"/>
                <a:ea typeface="Times New Roman"/>
                <a:cs typeface="Times New Roman"/>
              </a:rPr>
              <a:t>Железенское</a:t>
            </a:r>
            <a:r>
              <a:rPr lang="ru-RU" sz="1600" b="1" dirty="0">
                <a:solidFill>
                  <a:srgbClr val="273044"/>
                </a:solidFill>
                <a:latin typeface="+mj-lt"/>
                <a:ea typeface="Times New Roman"/>
                <a:cs typeface="Times New Roman"/>
              </a:rPr>
              <a:t> поселение.</a:t>
            </a:r>
            <a:endParaRPr lang="ru-RU" sz="1600" dirty="0">
              <a:latin typeface="+mj-lt"/>
              <a:ea typeface="Calibri"/>
              <a:cs typeface="Times New Roman"/>
            </a:endParaRPr>
          </a:p>
          <a:p>
            <a:pPr algn="l">
              <a:lnSpc>
                <a:spcPct val="115000"/>
              </a:lnSpc>
              <a:spcAft>
                <a:spcPts val="1000"/>
              </a:spcAft>
            </a:pPr>
            <a:r>
              <a:rPr lang="ru-RU" sz="1600" dirty="0">
                <a:solidFill>
                  <a:srgbClr val="273044"/>
                </a:solidFill>
                <a:latin typeface="+mj-lt"/>
                <a:ea typeface="Times New Roman"/>
                <a:cs typeface="Times New Roman"/>
              </a:rPr>
              <a:t>Местные жители стали добывать железо, выплавлять его в небольших печах и использовать для собственных нужд. В 1700 году в результате битвы на реке Нарва российская армия потеряла почти всю артиллерию. В те времена качественное железо закупалось за границей. Но в связи с войной все торговые связи были разорваны. Петр I, узнав о богатых залежах железной руды на Урале, издал указ в 1701 году о переходе земель обратно в казну, и в этом же году началось строительство железоделательного завода. В нем выплавили первый чугун, а поселение стало называться Каменский казённый чугунолитейный завод.</a:t>
            </a:r>
            <a:endParaRPr lang="ru-RU" sz="1600" dirty="0">
              <a:latin typeface="+mj-lt"/>
              <a:ea typeface="Calibri"/>
              <a:cs typeface="Times New Roman"/>
            </a:endParaRPr>
          </a:p>
          <a:p>
            <a:endParaRPr lang="ru-RU" dirty="0"/>
          </a:p>
        </p:txBody>
      </p:sp>
      <p:pic>
        <p:nvPicPr>
          <p:cNvPr id="30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4664" y="478889"/>
            <a:ext cx="2592288" cy="23382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70039" y="467266"/>
            <a:ext cx="3611289" cy="23562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842268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23829" y="3491880"/>
            <a:ext cx="6494031" cy="1000274"/>
          </a:xfrm>
          <a:prstGeom prst="rect">
            <a:avLst/>
          </a:prstGeom>
        </p:spPr>
        <p:txBody>
          <a:bodyPr wrap="square">
            <a:spAutoFit/>
          </a:bodyPr>
          <a:lstStyle/>
          <a:p>
            <a:pPr algn="r"/>
            <a:endParaRPr lang="ru-RU" sz="1600" dirty="0" smtClean="0"/>
          </a:p>
          <a:p>
            <a:pPr algn="r"/>
            <a:endParaRPr lang="ru-RU" sz="1600" dirty="0"/>
          </a:p>
          <a:p>
            <a:pPr algn="r">
              <a:lnSpc>
                <a:spcPct val="150000"/>
              </a:lnSpc>
            </a:pPr>
            <a:endParaRPr lang="ru-RU" dirty="0">
              <a:latin typeface="Times New Roman" pitchFamily="18" charset="0"/>
              <a:cs typeface="Times New Roman" pitchFamily="18" charset="0"/>
            </a:endParaRPr>
          </a:p>
        </p:txBody>
      </p:sp>
      <p:sp>
        <p:nvSpPr>
          <p:cNvPr id="3" name="Прямоугольник 2"/>
          <p:cNvSpPr/>
          <p:nvPr/>
        </p:nvSpPr>
        <p:spPr>
          <a:xfrm>
            <a:off x="293204" y="251521"/>
            <a:ext cx="6224656" cy="400110"/>
          </a:xfrm>
          <a:prstGeom prst="rect">
            <a:avLst/>
          </a:prstGeom>
        </p:spPr>
        <p:txBody>
          <a:bodyPr wrap="square">
            <a:spAutoFit/>
          </a:bodyPr>
          <a:lstStyle/>
          <a:p>
            <a:pPr lvl="0" algn="ctr">
              <a:lnSpc>
                <a:spcPts val="2400"/>
              </a:lnSpc>
            </a:pPr>
            <a:r>
              <a:rPr lang="ru-RU" b="1" dirty="0">
                <a:solidFill>
                  <a:srgbClr val="FF0000"/>
                </a:solidFill>
                <a:latin typeface="Times New Roman" pitchFamily="18" charset="0"/>
                <a:cs typeface="Times New Roman" pitchFamily="18" charset="0"/>
              </a:rPr>
              <a:t> </a:t>
            </a:r>
          </a:p>
        </p:txBody>
      </p:sp>
      <p:sp>
        <p:nvSpPr>
          <p:cNvPr id="2" name="Прямоугольник 1"/>
          <p:cNvSpPr/>
          <p:nvPr/>
        </p:nvSpPr>
        <p:spPr>
          <a:xfrm>
            <a:off x="128943" y="675117"/>
            <a:ext cx="6553177" cy="7986802"/>
          </a:xfrm>
          <a:prstGeom prst="rect">
            <a:avLst/>
          </a:prstGeom>
        </p:spPr>
        <p:txBody>
          <a:bodyPr wrap="square">
            <a:spAutoFit/>
          </a:bodyPr>
          <a:lstStyle/>
          <a:p>
            <a:pPr>
              <a:spcBef>
                <a:spcPts val="1200"/>
              </a:spcBef>
              <a:spcAft>
                <a:spcPts val="1200"/>
              </a:spcAft>
            </a:pPr>
            <a:r>
              <a:rPr lang="ru-RU" sz="1600" dirty="0" smtClean="0">
                <a:solidFill>
                  <a:srgbClr val="37404D"/>
                </a:solidFill>
                <a:latin typeface="+mj-lt"/>
                <a:ea typeface="Times New Roman"/>
                <a:cs typeface="Times New Roman"/>
              </a:rPr>
              <a:t>На лекциях в нашей школе  покажем и расскажем о крутых местах , в прямом и переносном смыслах, Каменска-Уральского и Каменского района, </a:t>
            </a:r>
            <a:r>
              <a:rPr lang="ru-RU" sz="1600" dirty="0">
                <a:solidFill>
                  <a:srgbClr val="37404D"/>
                </a:solidFill>
                <a:latin typeface="+mj-lt"/>
                <a:ea typeface="Times New Roman"/>
                <a:cs typeface="Times New Roman"/>
              </a:rPr>
              <a:t>о которых многие из вас наверняка и не знали</a:t>
            </a:r>
            <a:r>
              <a:rPr lang="ru-RU" sz="1600" dirty="0" smtClean="0">
                <a:solidFill>
                  <a:srgbClr val="37404D"/>
                </a:solidFill>
                <a:latin typeface="+mj-lt"/>
                <a:ea typeface="Times New Roman"/>
                <a:cs typeface="Times New Roman"/>
              </a:rPr>
              <a:t>. О местах </a:t>
            </a:r>
            <a:r>
              <a:rPr lang="ru-RU" sz="1600" dirty="0">
                <a:solidFill>
                  <a:srgbClr val="37404D"/>
                </a:solidFill>
                <a:latin typeface="+mj-lt"/>
                <a:ea typeface="Times New Roman"/>
                <a:cs typeface="Times New Roman"/>
              </a:rPr>
              <a:t>куда точно стоит съездить </a:t>
            </a:r>
            <a:r>
              <a:rPr lang="ru-RU" sz="1600" dirty="0" smtClean="0">
                <a:solidFill>
                  <a:srgbClr val="37404D"/>
                </a:solidFill>
                <a:latin typeface="+mj-lt"/>
                <a:ea typeface="Times New Roman"/>
                <a:cs typeface="Times New Roman"/>
              </a:rPr>
              <a:t> </a:t>
            </a:r>
            <a:r>
              <a:rPr lang="ru-RU" sz="1600" dirty="0">
                <a:solidFill>
                  <a:srgbClr val="37404D"/>
                </a:solidFill>
                <a:latin typeface="+mj-lt"/>
                <a:ea typeface="Times New Roman"/>
                <a:cs typeface="Times New Roman"/>
              </a:rPr>
              <a:t> </a:t>
            </a:r>
            <a:r>
              <a:rPr lang="ru-RU" sz="1600" dirty="0" smtClean="0">
                <a:solidFill>
                  <a:srgbClr val="37404D"/>
                </a:solidFill>
                <a:latin typeface="+mj-lt"/>
                <a:ea typeface="Times New Roman"/>
                <a:cs typeface="Times New Roman"/>
              </a:rPr>
              <a:t>или сходить за </a:t>
            </a:r>
            <a:r>
              <a:rPr lang="ru-RU" sz="1600" dirty="0">
                <a:solidFill>
                  <a:srgbClr val="37404D"/>
                </a:solidFill>
                <a:latin typeface="+mj-lt"/>
                <a:ea typeface="Times New Roman"/>
                <a:cs typeface="Times New Roman"/>
              </a:rPr>
              <a:t>новыми впечатлениями и шикарными снимками</a:t>
            </a:r>
            <a:endParaRPr lang="ru-RU" sz="1600" dirty="0">
              <a:latin typeface="+mj-lt"/>
              <a:ea typeface="Calibri"/>
              <a:cs typeface="Times New Roman"/>
            </a:endParaRPr>
          </a:p>
          <a:p>
            <a:pPr>
              <a:spcBef>
                <a:spcPts val="1200"/>
              </a:spcBef>
              <a:spcAft>
                <a:spcPts val="1200"/>
              </a:spcAft>
            </a:pPr>
            <a:r>
              <a:rPr lang="ru-RU" sz="1600" dirty="0">
                <a:solidFill>
                  <a:srgbClr val="37404D"/>
                </a:solidFill>
                <a:latin typeface="+mj-lt"/>
                <a:ea typeface="Times New Roman"/>
                <a:cs typeface="Times New Roman"/>
              </a:rPr>
              <a:t>— Там каньоны, пещеры, известняковые останцы в виде столбов, каменные ворота и порог Ревун. И почти все это — на территории города. В шаговой доступности, — рассказывает Александр </a:t>
            </a:r>
            <a:r>
              <a:rPr lang="ru-RU" sz="1600" dirty="0" err="1" smtClean="0">
                <a:solidFill>
                  <a:srgbClr val="37404D"/>
                </a:solidFill>
                <a:latin typeface="+mj-lt"/>
                <a:ea typeface="Times New Roman"/>
                <a:cs typeface="Times New Roman"/>
              </a:rPr>
              <a:t>Пахалуев</a:t>
            </a:r>
            <a:r>
              <a:rPr lang="ru-RU" sz="1600" dirty="0" smtClean="0">
                <a:solidFill>
                  <a:srgbClr val="37404D"/>
                </a:solidFill>
                <a:latin typeface="+mj-lt"/>
                <a:ea typeface="Times New Roman"/>
                <a:cs typeface="Times New Roman"/>
              </a:rPr>
              <a:t>. </a:t>
            </a:r>
            <a:r>
              <a:rPr lang="ru-RU" sz="1600" dirty="0">
                <a:solidFill>
                  <a:srgbClr val="37404D"/>
                </a:solidFill>
                <a:latin typeface="+mj-lt"/>
                <a:ea typeface="Times New Roman"/>
                <a:cs typeface="Times New Roman"/>
              </a:rPr>
              <a:t>Уральский фотограф </a:t>
            </a:r>
            <a:r>
              <a:rPr lang="ru-RU" sz="1600" dirty="0" smtClean="0">
                <a:solidFill>
                  <a:srgbClr val="37404D"/>
                </a:solidFill>
                <a:latin typeface="+mj-lt"/>
                <a:ea typeface="Times New Roman"/>
                <a:cs typeface="Times New Roman"/>
              </a:rPr>
              <a:t>и фанат </a:t>
            </a:r>
            <a:r>
              <a:rPr lang="ru-RU" sz="1600" dirty="0">
                <a:solidFill>
                  <a:srgbClr val="37404D"/>
                </a:solidFill>
                <a:latin typeface="+mj-lt"/>
                <a:ea typeface="Times New Roman"/>
                <a:cs typeface="Times New Roman"/>
              </a:rPr>
              <a:t>природы родного края. Он показывает, чем богат Средний и Южный Урал</a:t>
            </a:r>
            <a:r>
              <a:rPr lang="ru-RU" sz="1600" dirty="0" smtClean="0">
                <a:solidFill>
                  <a:srgbClr val="37404D"/>
                </a:solidFill>
                <a:latin typeface="+mj-lt"/>
                <a:ea typeface="Times New Roman"/>
                <a:cs typeface="Times New Roman"/>
              </a:rPr>
              <a:t>.</a:t>
            </a:r>
          </a:p>
          <a:p>
            <a:pPr>
              <a:spcBef>
                <a:spcPts val="1200"/>
              </a:spcBef>
              <a:spcAft>
                <a:spcPts val="1200"/>
              </a:spcAft>
            </a:pPr>
            <a:r>
              <a:rPr lang="ru-RU" sz="1600" dirty="0" smtClean="0">
                <a:solidFill>
                  <a:srgbClr val="37404D"/>
                </a:solidFill>
                <a:latin typeface="+mj-lt"/>
                <a:ea typeface="Times New Roman"/>
                <a:cs typeface="Times New Roman"/>
              </a:rPr>
              <a:t> </a:t>
            </a:r>
            <a:r>
              <a:rPr lang="ru-RU" sz="1600" dirty="0">
                <a:solidFill>
                  <a:srgbClr val="37404D"/>
                </a:solidFill>
                <a:latin typeface="+mj-lt"/>
                <a:ea typeface="Times New Roman"/>
                <a:cs typeface="Times New Roman"/>
              </a:rPr>
              <a:t>— Единственный минус — то, что Исеть не очень пригодна для купания. Хотя после Екатеринбурга она частично самоочищается. Но радостно нырять в нее я не советую.</a:t>
            </a:r>
            <a:endParaRPr lang="ru-RU" sz="1600" dirty="0">
              <a:latin typeface="+mj-lt"/>
              <a:ea typeface="Calibri"/>
              <a:cs typeface="Times New Roman"/>
            </a:endParaRPr>
          </a:p>
          <a:p>
            <a:pPr marL="342900" lvl="0" indent="-342900">
              <a:spcBef>
                <a:spcPts val="600"/>
              </a:spcBef>
              <a:spcAft>
                <a:spcPts val="600"/>
              </a:spcAft>
              <a:buFont typeface="+mj-lt"/>
              <a:buAutoNum type="arabicPeriod"/>
            </a:pPr>
            <a:r>
              <a:rPr lang="ru-RU" sz="1600" dirty="0">
                <a:solidFill>
                  <a:srgbClr val="37404D"/>
                </a:solidFill>
                <a:latin typeface="+mj-lt"/>
                <a:ea typeface="Calibri"/>
                <a:cs typeface="Times New Roman"/>
              </a:rPr>
              <a:t>Скала </a:t>
            </a:r>
            <a:r>
              <a:rPr lang="ru-RU" sz="1600" dirty="0" err="1">
                <a:solidFill>
                  <a:srgbClr val="37404D"/>
                </a:solidFill>
                <a:latin typeface="+mj-lt"/>
                <a:ea typeface="Calibri"/>
                <a:cs typeface="Times New Roman"/>
              </a:rPr>
              <a:t>Богатырек</a:t>
            </a:r>
            <a:r>
              <a:rPr lang="ru-RU" sz="1600" dirty="0">
                <a:solidFill>
                  <a:srgbClr val="37404D"/>
                </a:solidFill>
                <a:latin typeface="+mj-lt"/>
                <a:ea typeface="Calibri"/>
                <a:cs typeface="Times New Roman"/>
              </a:rPr>
              <a:t>, Майская поляна, скала Динозавр    </a:t>
            </a:r>
            <a:endParaRPr lang="ru-RU" sz="1600" dirty="0">
              <a:latin typeface="+mj-lt"/>
              <a:ea typeface="Calibri"/>
              <a:cs typeface="Times New Roman"/>
            </a:endParaRPr>
          </a:p>
          <a:p>
            <a:pPr marL="342900" lvl="0" indent="-342900">
              <a:spcBef>
                <a:spcPts val="600"/>
              </a:spcBef>
              <a:spcAft>
                <a:spcPts val="600"/>
              </a:spcAft>
              <a:buFont typeface="+mj-lt"/>
              <a:buAutoNum type="arabicPeriod"/>
            </a:pPr>
            <a:r>
              <a:rPr lang="ru-RU" sz="1600" dirty="0">
                <a:solidFill>
                  <a:srgbClr val="37404D"/>
                </a:solidFill>
                <a:latin typeface="+mj-lt"/>
                <a:ea typeface="Calibri"/>
                <a:cs typeface="Times New Roman"/>
              </a:rPr>
              <a:t>Скалы Мартюшева</a:t>
            </a:r>
            <a:endParaRPr lang="ru-RU" sz="1600" dirty="0">
              <a:latin typeface="+mj-lt"/>
              <a:ea typeface="Calibri"/>
              <a:cs typeface="Times New Roman"/>
            </a:endParaRPr>
          </a:p>
          <a:p>
            <a:pPr marL="342900" lvl="0" indent="-342900">
              <a:spcBef>
                <a:spcPts val="600"/>
              </a:spcBef>
              <a:spcAft>
                <a:spcPts val="600"/>
              </a:spcAft>
              <a:buFont typeface="+mj-lt"/>
              <a:buAutoNum type="arabicPeriod"/>
            </a:pPr>
            <a:r>
              <a:rPr lang="ru-RU" sz="1600" dirty="0">
                <a:solidFill>
                  <a:srgbClr val="37404D"/>
                </a:solidFill>
                <a:latin typeface="+mj-lt"/>
                <a:ea typeface="Calibri"/>
                <a:cs typeface="Times New Roman"/>
              </a:rPr>
              <a:t>Скала Белый Камень и гряда небольших скал на реке Каменке</a:t>
            </a:r>
            <a:endParaRPr lang="ru-RU" sz="1600" dirty="0">
              <a:latin typeface="+mj-lt"/>
              <a:ea typeface="Calibri"/>
              <a:cs typeface="Times New Roman"/>
            </a:endParaRPr>
          </a:p>
          <a:p>
            <a:pPr marL="342900" lvl="0" indent="-342900">
              <a:spcBef>
                <a:spcPts val="600"/>
              </a:spcBef>
              <a:spcAft>
                <a:spcPts val="600"/>
              </a:spcAft>
              <a:buFont typeface="+mj-lt"/>
              <a:buAutoNum type="arabicPeriod"/>
            </a:pPr>
            <a:r>
              <a:rPr lang="ru-RU" sz="1600" dirty="0">
                <a:solidFill>
                  <a:srgbClr val="37404D"/>
                </a:solidFill>
                <a:latin typeface="+mj-lt"/>
                <a:ea typeface="Calibri"/>
                <a:cs typeface="Times New Roman"/>
              </a:rPr>
              <a:t>Памятник природы «Каменные соты»</a:t>
            </a:r>
            <a:endParaRPr lang="ru-RU" sz="1600" dirty="0">
              <a:latin typeface="+mj-lt"/>
              <a:ea typeface="Calibri"/>
              <a:cs typeface="Times New Roman"/>
            </a:endParaRPr>
          </a:p>
          <a:p>
            <a:pPr marL="342900" lvl="0" indent="-342900">
              <a:spcBef>
                <a:spcPts val="600"/>
              </a:spcBef>
              <a:spcAft>
                <a:spcPts val="600"/>
              </a:spcAft>
              <a:buFont typeface="+mj-lt"/>
              <a:buAutoNum type="arabicPeriod"/>
            </a:pPr>
            <a:r>
              <a:rPr lang="ru-RU" sz="1600" dirty="0">
                <a:solidFill>
                  <a:srgbClr val="37404D"/>
                </a:solidFill>
                <a:latin typeface="+mj-lt"/>
                <a:ea typeface="Calibri"/>
                <a:cs typeface="Times New Roman"/>
              </a:rPr>
              <a:t>Слияние рек Исети и Каменки, Лобастый Камень</a:t>
            </a:r>
            <a:endParaRPr lang="ru-RU" sz="1600" dirty="0">
              <a:latin typeface="+mj-lt"/>
              <a:ea typeface="Calibri"/>
              <a:cs typeface="Times New Roman"/>
            </a:endParaRPr>
          </a:p>
          <a:p>
            <a:pPr marL="342900" lvl="0" indent="-342900">
              <a:spcBef>
                <a:spcPts val="600"/>
              </a:spcBef>
              <a:spcAft>
                <a:spcPts val="600"/>
              </a:spcAft>
              <a:buFont typeface="+mj-lt"/>
              <a:buAutoNum type="arabicPeriod"/>
            </a:pPr>
            <a:r>
              <a:rPr lang="ru-RU" sz="1600" dirty="0">
                <a:solidFill>
                  <a:srgbClr val="37404D"/>
                </a:solidFill>
                <a:latin typeface="+mj-lt"/>
                <a:ea typeface="Calibri"/>
                <a:cs typeface="Times New Roman"/>
              </a:rPr>
              <a:t>Подвесные мосты</a:t>
            </a:r>
            <a:endParaRPr lang="ru-RU" sz="1600" dirty="0">
              <a:latin typeface="+mj-lt"/>
              <a:ea typeface="Calibri"/>
              <a:cs typeface="Times New Roman"/>
            </a:endParaRPr>
          </a:p>
          <a:p>
            <a:pPr marL="342900" lvl="0" indent="-342900">
              <a:spcBef>
                <a:spcPts val="600"/>
              </a:spcBef>
              <a:spcAft>
                <a:spcPts val="600"/>
              </a:spcAft>
              <a:buFont typeface="+mj-lt"/>
              <a:buAutoNum type="arabicPeriod"/>
            </a:pPr>
            <a:r>
              <a:rPr lang="ru-RU" sz="1600" dirty="0" err="1">
                <a:solidFill>
                  <a:srgbClr val="37404D"/>
                </a:solidFill>
                <a:latin typeface="+mj-lt"/>
                <a:ea typeface="Calibri"/>
                <a:cs typeface="Times New Roman"/>
              </a:rPr>
              <a:t>Исетский</a:t>
            </a:r>
            <a:r>
              <a:rPr lang="ru-RU" sz="1600" dirty="0">
                <a:solidFill>
                  <a:srgbClr val="37404D"/>
                </a:solidFill>
                <a:latin typeface="+mj-lt"/>
                <a:ea typeface="Calibri"/>
                <a:cs typeface="Times New Roman"/>
              </a:rPr>
              <a:t> каньон</a:t>
            </a:r>
            <a:endParaRPr lang="ru-RU" sz="1600" dirty="0">
              <a:latin typeface="+mj-lt"/>
              <a:ea typeface="Calibri"/>
              <a:cs typeface="Times New Roman"/>
            </a:endParaRPr>
          </a:p>
          <a:p>
            <a:pPr marL="342900" lvl="0" indent="-342900">
              <a:spcBef>
                <a:spcPts val="600"/>
              </a:spcBef>
              <a:spcAft>
                <a:spcPts val="600"/>
              </a:spcAft>
              <a:buFont typeface="+mj-lt"/>
              <a:buAutoNum type="arabicPeriod"/>
            </a:pPr>
            <a:r>
              <a:rPr lang="ru-RU" sz="1600" dirty="0">
                <a:solidFill>
                  <a:srgbClr val="37404D"/>
                </a:solidFill>
                <a:latin typeface="+mj-lt"/>
                <a:ea typeface="Calibri"/>
                <a:cs typeface="Times New Roman"/>
              </a:rPr>
              <a:t>Скала Мамонт</a:t>
            </a:r>
            <a:endParaRPr lang="ru-RU" sz="1600" dirty="0">
              <a:latin typeface="+mj-lt"/>
              <a:ea typeface="Calibri"/>
              <a:cs typeface="Times New Roman"/>
            </a:endParaRPr>
          </a:p>
          <a:p>
            <a:pPr marL="342900" lvl="0" indent="-342900">
              <a:spcBef>
                <a:spcPts val="600"/>
              </a:spcBef>
              <a:spcAft>
                <a:spcPts val="600"/>
              </a:spcAft>
              <a:buFont typeface="+mj-lt"/>
              <a:buAutoNum type="arabicPeriod"/>
            </a:pPr>
            <a:r>
              <a:rPr lang="ru-RU" sz="1600" dirty="0">
                <a:solidFill>
                  <a:srgbClr val="37404D"/>
                </a:solidFill>
                <a:latin typeface="+mj-lt"/>
                <a:ea typeface="Calibri"/>
                <a:cs typeface="Times New Roman"/>
              </a:rPr>
              <a:t>Скала Каменные Ворота</a:t>
            </a:r>
            <a:endParaRPr lang="ru-RU" sz="1600" dirty="0">
              <a:latin typeface="+mj-lt"/>
              <a:ea typeface="Calibri"/>
              <a:cs typeface="Times New Roman"/>
            </a:endParaRPr>
          </a:p>
          <a:p>
            <a:pPr marL="342900" lvl="0" indent="-342900">
              <a:spcBef>
                <a:spcPts val="600"/>
              </a:spcBef>
              <a:spcAft>
                <a:spcPts val="600"/>
              </a:spcAft>
              <a:buFont typeface="+mj-lt"/>
              <a:buAutoNum type="arabicPeriod"/>
            </a:pPr>
            <a:r>
              <a:rPr lang="ru-RU" sz="1600" dirty="0">
                <a:solidFill>
                  <a:srgbClr val="37404D"/>
                </a:solidFill>
                <a:latin typeface="+mj-lt"/>
                <a:ea typeface="Calibri"/>
                <a:cs typeface="Times New Roman"/>
              </a:rPr>
              <a:t> Порог Ревун (</a:t>
            </a:r>
            <a:r>
              <a:rPr lang="ru-RU" sz="1600" dirty="0" err="1">
                <a:solidFill>
                  <a:srgbClr val="37404D"/>
                </a:solidFill>
                <a:latin typeface="+mj-lt"/>
                <a:ea typeface="Calibri"/>
                <a:cs typeface="Times New Roman"/>
              </a:rPr>
              <a:t>Буркан</a:t>
            </a:r>
            <a:r>
              <a:rPr lang="ru-RU" sz="1600" dirty="0">
                <a:solidFill>
                  <a:srgbClr val="37404D"/>
                </a:solidFill>
                <a:latin typeface="+mj-lt"/>
                <a:ea typeface="Calibri"/>
                <a:cs typeface="Times New Roman"/>
              </a:rPr>
              <a:t>) и </a:t>
            </a:r>
            <a:r>
              <a:rPr lang="ru-RU" sz="1600" dirty="0" err="1">
                <a:solidFill>
                  <a:srgbClr val="37404D"/>
                </a:solidFill>
                <a:latin typeface="+mj-lt"/>
                <a:ea typeface="Calibri"/>
                <a:cs typeface="Times New Roman"/>
              </a:rPr>
              <a:t>Смолинская</a:t>
            </a:r>
            <a:r>
              <a:rPr lang="ru-RU" sz="1600" dirty="0">
                <a:solidFill>
                  <a:srgbClr val="37404D"/>
                </a:solidFill>
                <a:latin typeface="+mj-lt"/>
                <a:ea typeface="Calibri"/>
                <a:cs typeface="Times New Roman"/>
              </a:rPr>
              <a:t> пещера</a:t>
            </a:r>
            <a:endParaRPr lang="ru-RU" sz="1600" dirty="0">
              <a:effectLst/>
              <a:latin typeface="+mj-lt"/>
              <a:ea typeface="Calibri"/>
              <a:cs typeface="Times New Roman"/>
            </a:endParaRPr>
          </a:p>
        </p:txBody>
      </p:sp>
    </p:spTree>
    <p:extLst>
      <p:ext uri="{BB962C8B-B14F-4D97-AF65-F5344CB8AC3E}">
        <p14:creationId xmlns:p14="http://schemas.microsoft.com/office/powerpoint/2010/main" val="171115592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56542" y="2800475"/>
            <a:ext cx="6669360" cy="3154710"/>
          </a:xfrm>
          <a:prstGeom prst="rect">
            <a:avLst/>
          </a:prstGeom>
        </p:spPr>
        <p:txBody>
          <a:bodyPr wrap="square">
            <a:spAutoFit/>
          </a:bodyPr>
          <a:lstStyle/>
          <a:p>
            <a:pPr>
              <a:lnSpc>
                <a:spcPct val="115000"/>
              </a:lnSpc>
              <a:spcBef>
                <a:spcPts val="600"/>
              </a:spcBef>
            </a:pPr>
            <a:r>
              <a:rPr lang="ru-RU" sz="1600" dirty="0">
                <a:solidFill>
                  <a:srgbClr val="333333"/>
                </a:solidFill>
                <a:ea typeface="Times New Roman"/>
                <a:cs typeface="Times New Roman"/>
              </a:rPr>
              <a:t>В районе Каменска-Уральского река Исеть протекает в скальном коридоре. Уникальные скалы по берегу Исети признаны комплексным памятником природы, считаются оригинальными геоморфологическими образованиями, сложены известняками, в  борах над скалами произрастают редкие скальные растения.</a:t>
            </a:r>
            <a:endParaRPr lang="ru-RU" sz="1600" dirty="0">
              <a:ea typeface="Calibri"/>
              <a:cs typeface="Times New Roman"/>
            </a:endParaRPr>
          </a:p>
          <a:p>
            <a:pPr>
              <a:lnSpc>
                <a:spcPct val="115000"/>
              </a:lnSpc>
              <a:spcBef>
                <a:spcPts val="600"/>
              </a:spcBef>
            </a:pPr>
            <a:r>
              <a:rPr lang="ru-RU" sz="1600" dirty="0">
                <a:solidFill>
                  <a:srgbClr val="333333"/>
                </a:solidFill>
                <a:ea typeface="Times New Roman"/>
                <a:cs typeface="Times New Roman"/>
              </a:rPr>
              <a:t>В этом районе природные ландшафты Исети вызывают восхищение: величественные скалы, белые утесы и пещеры, сосновые боры. </a:t>
            </a:r>
            <a:endParaRPr lang="ru-RU" sz="1600" dirty="0" smtClean="0">
              <a:solidFill>
                <a:srgbClr val="333333"/>
              </a:solidFill>
              <a:ea typeface="Times New Roman"/>
              <a:cs typeface="Times New Roman"/>
            </a:endParaRPr>
          </a:p>
          <a:p>
            <a:pPr>
              <a:lnSpc>
                <a:spcPct val="115000"/>
              </a:lnSpc>
              <a:spcBef>
                <a:spcPts val="600"/>
              </a:spcBef>
              <a:spcAft>
                <a:spcPts val="600"/>
              </a:spcAft>
            </a:pPr>
            <a:r>
              <a:rPr lang="ru-RU" sz="1600" dirty="0">
                <a:solidFill>
                  <a:srgbClr val="333333"/>
                </a:solidFill>
                <a:ea typeface="Times New Roman"/>
                <a:cs typeface="Times New Roman"/>
              </a:rPr>
              <a:t>  Сейчас Исеть загрязнена стоками промышленных предприятий, заболочена, но ученые говорят, что в истоках Исети еще сохранились нетронутые леса, гнездовья птиц, убежища зверей.</a:t>
            </a:r>
            <a:r>
              <a:rPr lang="ru-RU" sz="1600" dirty="0">
                <a:ea typeface="Calibri"/>
                <a:cs typeface="Times New Roman"/>
              </a:rPr>
              <a:t> </a:t>
            </a:r>
            <a:endParaRPr lang="ru-RU" sz="1600" dirty="0">
              <a:effectLst/>
              <a:ea typeface="Calibri"/>
              <a:cs typeface="Times New Roman"/>
            </a:endParaRPr>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1925" y="179512"/>
            <a:ext cx="6542088" cy="2620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1925" y="5955185"/>
            <a:ext cx="6542088" cy="31888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6173206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260648" y="232351"/>
            <a:ext cx="6597352" cy="3662541"/>
          </a:xfrm>
          <a:prstGeom prst="rect">
            <a:avLst/>
          </a:prstGeom>
        </p:spPr>
        <p:txBody>
          <a:bodyPr wrap="square">
            <a:spAutoFit/>
          </a:bodyPr>
          <a:lstStyle/>
          <a:p>
            <a:r>
              <a:rPr lang="ru-RU" sz="1600" dirty="0">
                <a:solidFill>
                  <a:srgbClr val="333333"/>
                </a:solidFill>
                <a:latin typeface="+mj-lt"/>
                <a:ea typeface="Calibri"/>
              </a:rPr>
              <a:t>Река Исеть – одна из самых длинных рек на Урале (606 км). Она протекает по Свердловской, Курганской, Тюменской областям. Общепринятой версии происхождения названия реки Исеть не существует. Предлагались следующие версии: татарская (</a:t>
            </a:r>
            <a:r>
              <a:rPr lang="ru-RU" sz="1600" dirty="0" err="1">
                <a:solidFill>
                  <a:srgbClr val="333333"/>
                </a:solidFill>
                <a:latin typeface="+mj-lt"/>
                <a:ea typeface="Calibri"/>
              </a:rPr>
              <a:t>ис</a:t>
            </a:r>
            <a:r>
              <a:rPr lang="ru-RU" sz="1600" dirty="0">
                <a:solidFill>
                  <a:srgbClr val="333333"/>
                </a:solidFill>
                <a:latin typeface="+mj-lt"/>
                <a:ea typeface="Calibri"/>
              </a:rPr>
              <a:t> </a:t>
            </a:r>
            <a:r>
              <a:rPr lang="ru-RU" sz="1600" dirty="0" err="1">
                <a:solidFill>
                  <a:srgbClr val="333333"/>
                </a:solidFill>
                <a:latin typeface="+mj-lt"/>
                <a:ea typeface="Calibri"/>
              </a:rPr>
              <a:t>эт</a:t>
            </a:r>
            <a:r>
              <a:rPr lang="ru-RU" sz="1600" dirty="0">
                <a:solidFill>
                  <a:srgbClr val="333333"/>
                </a:solidFill>
                <a:latin typeface="+mj-lt"/>
                <a:ea typeface="Calibri"/>
              </a:rPr>
              <a:t> – собачий запах), </a:t>
            </a:r>
            <a:r>
              <a:rPr lang="ru-RU" sz="1600" dirty="0" err="1">
                <a:solidFill>
                  <a:srgbClr val="333333"/>
                </a:solidFill>
                <a:latin typeface="+mj-lt"/>
                <a:ea typeface="Calibri"/>
              </a:rPr>
              <a:t>кетская</a:t>
            </a:r>
            <a:r>
              <a:rPr lang="ru-RU" sz="1600" dirty="0">
                <a:solidFill>
                  <a:srgbClr val="333333"/>
                </a:solidFill>
                <a:latin typeface="+mj-lt"/>
                <a:ea typeface="Calibri"/>
              </a:rPr>
              <a:t> (</a:t>
            </a:r>
            <a:r>
              <a:rPr lang="ru-RU" sz="1600" dirty="0" err="1">
                <a:solidFill>
                  <a:srgbClr val="333333"/>
                </a:solidFill>
                <a:latin typeface="+mj-lt"/>
                <a:ea typeface="Calibri"/>
              </a:rPr>
              <a:t>исе</a:t>
            </a:r>
            <a:r>
              <a:rPr lang="ru-RU" sz="1600" dirty="0">
                <a:solidFill>
                  <a:srgbClr val="333333"/>
                </a:solidFill>
                <a:latin typeface="+mj-lt"/>
                <a:ea typeface="Calibri"/>
              </a:rPr>
              <a:t> сет – рыбная река), вогульская (много рыбы).</a:t>
            </a:r>
            <a:br>
              <a:rPr lang="ru-RU" sz="1600" dirty="0">
                <a:solidFill>
                  <a:srgbClr val="333333"/>
                </a:solidFill>
                <a:latin typeface="+mj-lt"/>
                <a:ea typeface="Calibri"/>
              </a:rPr>
            </a:br>
            <a:r>
              <a:rPr lang="ru-RU" sz="1600" dirty="0">
                <a:solidFill>
                  <a:srgbClr val="333333"/>
                </a:solidFill>
                <a:latin typeface="+mj-lt"/>
                <a:ea typeface="Calibri"/>
              </a:rPr>
              <a:t>Люди начали осваивать здешние места более 9000 лет тому назад – на берегах обнаружено множество стоянок древнего человека. По сей день в скалах находят древние жертвенники, наскальные рисунки, мастерские по производству каменных орудий, горны древних металлургов, копи.</a:t>
            </a:r>
            <a:br>
              <a:rPr lang="ru-RU" sz="1600" dirty="0">
                <a:solidFill>
                  <a:srgbClr val="333333"/>
                </a:solidFill>
                <a:latin typeface="+mj-lt"/>
                <a:ea typeface="Calibri"/>
              </a:rPr>
            </a:br>
            <a:r>
              <a:rPr lang="ru-RU" sz="1600" dirty="0">
                <a:solidFill>
                  <a:srgbClr val="333333"/>
                </a:solidFill>
                <a:latin typeface="+mj-lt"/>
                <a:ea typeface="Calibri"/>
              </a:rPr>
              <a:t>В районе города Каменска-Уральского, река Исеть протекает в скальном коридоре. Уникальные скалы по берегу Исети признаны комплексным памятником природы</a:t>
            </a:r>
            <a:r>
              <a:rPr lang="ru-RU" dirty="0">
                <a:solidFill>
                  <a:srgbClr val="333333"/>
                </a:solidFill>
                <a:latin typeface="Arial"/>
                <a:ea typeface="Calibri"/>
              </a:rPr>
              <a:t>, </a:t>
            </a:r>
            <a:endParaRPr lang="ru-RU"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5649" y="3894892"/>
            <a:ext cx="6718711" cy="4215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4291128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88640" y="2483768"/>
            <a:ext cx="6398468" cy="1800200"/>
          </a:xfrm>
          <a:ln>
            <a:solidFill>
              <a:schemeClr val="accent1"/>
            </a:solidFill>
          </a:ln>
        </p:spPr>
        <p:txBody>
          <a:bodyPr>
            <a:normAutofit fontScale="90000"/>
          </a:bodyPr>
          <a:lstStyle/>
          <a:p>
            <a:pPr algn="l">
              <a:lnSpc>
                <a:spcPct val="115000"/>
              </a:lnSpc>
              <a:spcAft>
                <a:spcPts val="0"/>
              </a:spcAft>
            </a:pPr>
            <a:r>
              <a:rPr lang="ru-RU" sz="1800" dirty="0" smtClean="0">
                <a:latin typeface="+mn-lt"/>
                <a:ea typeface="Times New Roman"/>
                <a:cs typeface="Times New Roman"/>
              </a:rPr>
              <a:t/>
            </a:r>
            <a:br>
              <a:rPr lang="ru-RU" sz="1800" dirty="0" smtClean="0">
                <a:latin typeface="+mn-lt"/>
                <a:ea typeface="Times New Roman"/>
                <a:cs typeface="Times New Roman"/>
              </a:rPr>
            </a:br>
            <a:r>
              <a:rPr lang="ru-RU" sz="1800" dirty="0">
                <a:latin typeface="+mn-lt"/>
                <a:ea typeface="Times New Roman"/>
                <a:cs typeface="Times New Roman"/>
              </a:rPr>
              <a:t/>
            </a:r>
            <a:br>
              <a:rPr lang="ru-RU" sz="1800" dirty="0">
                <a:latin typeface="+mn-lt"/>
                <a:ea typeface="Times New Roman"/>
                <a:cs typeface="Times New Roman"/>
              </a:rPr>
            </a:br>
            <a:r>
              <a:rPr lang="ru-RU" sz="1800" dirty="0" smtClean="0">
                <a:latin typeface="+mn-lt"/>
                <a:ea typeface="Times New Roman"/>
                <a:cs typeface="Times New Roman"/>
              </a:rPr>
              <a:t/>
            </a:r>
            <a:br>
              <a:rPr lang="ru-RU" sz="1800" dirty="0" smtClean="0">
                <a:latin typeface="+mn-lt"/>
                <a:ea typeface="Times New Roman"/>
                <a:cs typeface="Times New Roman"/>
              </a:rPr>
            </a:br>
            <a:r>
              <a:rPr lang="ru-RU" sz="1800" dirty="0" smtClean="0">
                <a:latin typeface="+mn-lt"/>
                <a:ea typeface="Times New Roman"/>
                <a:cs typeface="Times New Roman"/>
              </a:rPr>
              <a:t/>
            </a:r>
            <a:br>
              <a:rPr lang="ru-RU" sz="1800" dirty="0" smtClean="0">
                <a:latin typeface="+mn-lt"/>
                <a:ea typeface="Times New Roman"/>
                <a:cs typeface="Times New Roman"/>
              </a:rPr>
            </a:br>
            <a:r>
              <a:rPr lang="ru-RU" sz="1800" dirty="0">
                <a:latin typeface="+mn-lt"/>
                <a:ea typeface="Times New Roman"/>
                <a:cs typeface="Times New Roman"/>
              </a:rPr>
              <a:t/>
            </a:r>
            <a:br>
              <a:rPr lang="ru-RU" sz="1800" dirty="0">
                <a:latin typeface="+mn-lt"/>
                <a:ea typeface="Times New Roman"/>
                <a:cs typeface="Times New Roman"/>
              </a:rPr>
            </a:br>
            <a:r>
              <a:rPr lang="ru-RU" sz="1800" dirty="0" smtClean="0">
                <a:solidFill>
                  <a:schemeClr val="tx1"/>
                </a:solidFill>
                <a:latin typeface="+mn-lt"/>
                <a:ea typeface="Times New Roman"/>
                <a:cs typeface="Times New Roman"/>
              </a:rPr>
              <a:t>Объекты</a:t>
            </a:r>
            <a:r>
              <a:rPr lang="ru-RU" sz="1800" dirty="0">
                <a:solidFill>
                  <a:schemeClr val="tx1"/>
                </a:solidFill>
                <a:latin typeface="+mn-lt"/>
                <a:ea typeface="Times New Roman"/>
                <a:cs typeface="Times New Roman"/>
              </a:rPr>
              <a:t>, имеющие научную, культурно-историческую, эстетическую и иную ценность.</a:t>
            </a:r>
            <a:r>
              <a:rPr lang="ru-RU" sz="1800" dirty="0">
                <a:solidFill>
                  <a:schemeClr val="tx1"/>
                </a:solidFill>
                <a:latin typeface="+mn-lt"/>
                <a:ea typeface="Calibri"/>
                <a:cs typeface="Times New Roman"/>
              </a:rPr>
              <a:t/>
            </a:r>
            <a:br>
              <a:rPr lang="ru-RU" sz="1800" dirty="0">
                <a:solidFill>
                  <a:schemeClr val="tx1"/>
                </a:solidFill>
                <a:latin typeface="+mn-lt"/>
                <a:ea typeface="Calibri"/>
                <a:cs typeface="Times New Roman"/>
              </a:rPr>
            </a:br>
            <a:r>
              <a:rPr lang="ru-RU" sz="1800" dirty="0">
                <a:solidFill>
                  <a:schemeClr val="tx1"/>
                </a:solidFill>
                <a:latin typeface="+mn-lt"/>
                <a:ea typeface="Times New Roman"/>
                <a:cs typeface="Times New Roman"/>
              </a:rPr>
              <a:t>Всего в крае насчитывается 22 памятника природы областного значения, в том числе 12 на территории Свердловской области в городе Каменск-Уральский и 10 в Каменском районе. Одиннадцать из них паспортизировал преподаватель школы №16, краевед В.А. Гусев</a:t>
            </a:r>
            <a:r>
              <a:rPr lang="ru-RU" sz="1800" dirty="0" smtClean="0">
                <a:solidFill>
                  <a:schemeClr val="tx1"/>
                </a:solidFill>
                <a:latin typeface="+mn-lt"/>
                <a:ea typeface="Times New Roman"/>
                <a:cs typeface="Times New Roman"/>
              </a:rPr>
              <a:t>.</a:t>
            </a:r>
            <a:br>
              <a:rPr lang="ru-RU" sz="1800" dirty="0" smtClean="0">
                <a:solidFill>
                  <a:schemeClr val="tx1"/>
                </a:solidFill>
                <a:latin typeface="+mn-lt"/>
                <a:ea typeface="Times New Roman"/>
                <a:cs typeface="Times New Roman"/>
              </a:rPr>
            </a:br>
            <a:r>
              <a:rPr lang="ru-RU" sz="1800" dirty="0" smtClean="0">
                <a:solidFill>
                  <a:schemeClr val="tx1"/>
                </a:solidFill>
                <a:latin typeface="+mn-lt"/>
                <a:ea typeface="Times New Roman"/>
                <a:cs typeface="Times New Roman"/>
              </a:rPr>
              <a:t> .                 Больше </a:t>
            </a:r>
            <a:r>
              <a:rPr lang="ru-RU" sz="1800" dirty="0">
                <a:solidFill>
                  <a:schemeClr val="tx1"/>
                </a:solidFill>
                <a:latin typeface="+mn-lt"/>
                <a:ea typeface="Times New Roman"/>
                <a:cs typeface="Times New Roman"/>
              </a:rPr>
              <a:t>всего памятников природы расположено на </a:t>
            </a:r>
            <a:r>
              <a:rPr lang="ru-RU" sz="1800" dirty="0" smtClean="0">
                <a:solidFill>
                  <a:schemeClr val="accent1">
                    <a:lumMod val="75000"/>
                  </a:schemeClr>
                </a:solidFill>
                <a:latin typeface="+mn-lt"/>
                <a:ea typeface="Times New Roman"/>
                <a:cs typeface="Times New Roman"/>
              </a:rPr>
              <a:t>.    .      .           </a:t>
            </a:r>
            <a:r>
              <a:rPr lang="ru-RU" sz="1800" dirty="0" smtClean="0">
                <a:solidFill>
                  <a:schemeClr val="tx1"/>
                </a:solidFill>
                <a:latin typeface="+mn-lt"/>
                <a:ea typeface="Times New Roman"/>
                <a:cs typeface="Times New Roman"/>
              </a:rPr>
              <a:t>.                  берегах </a:t>
            </a:r>
            <a:r>
              <a:rPr lang="ru-RU" sz="1800" dirty="0">
                <a:solidFill>
                  <a:schemeClr val="tx1"/>
                </a:solidFill>
                <a:latin typeface="+mn-lt"/>
                <a:ea typeface="Times New Roman"/>
                <a:cs typeface="Times New Roman"/>
              </a:rPr>
              <a:t>реки Исеть</a:t>
            </a:r>
            <a:r>
              <a:rPr lang="ru-RU" sz="1800" dirty="0" smtClean="0">
                <a:solidFill>
                  <a:schemeClr val="tx1"/>
                </a:solidFill>
                <a:latin typeface="+mn-lt"/>
                <a:ea typeface="Times New Roman"/>
                <a:cs typeface="Times New Roman"/>
              </a:rPr>
              <a:t>.        </a:t>
            </a:r>
            <a:r>
              <a:rPr lang="ru-RU" sz="1800" dirty="0">
                <a:solidFill>
                  <a:schemeClr val="tx1"/>
                </a:solidFill>
                <a:latin typeface="+mn-lt"/>
                <a:ea typeface="Times New Roman"/>
                <a:cs typeface="Times New Roman"/>
              </a:rPr>
              <a:t/>
            </a:r>
            <a:br>
              <a:rPr lang="ru-RU" sz="1800" dirty="0">
                <a:solidFill>
                  <a:schemeClr val="tx1"/>
                </a:solidFill>
                <a:latin typeface="+mn-lt"/>
                <a:ea typeface="Times New Roman"/>
                <a:cs typeface="Times New Roman"/>
              </a:rPr>
            </a:br>
            <a:r>
              <a:rPr lang="ru-RU" sz="1800" dirty="0" smtClean="0">
                <a:solidFill>
                  <a:schemeClr val="tx1"/>
                </a:solidFill>
                <a:latin typeface="+mn-lt"/>
                <a:ea typeface="Times New Roman"/>
                <a:cs typeface="Times New Roman"/>
              </a:rPr>
              <a:t>                    </a:t>
            </a:r>
            <a:r>
              <a:rPr lang="ru-RU" sz="1800" b="1" dirty="0" smtClean="0">
                <a:solidFill>
                  <a:schemeClr val="tx1"/>
                </a:solidFill>
                <a:latin typeface="+mn-lt"/>
                <a:ea typeface="Times New Roman"/>
                <a:cs typeface="Times New Roman"/>
              </a:rPr>
              <a:t>Болото </a:t>
            </a:r>
            <a:r>
              <a:rPr lang="ru-RU" sz="1800" b="1" dirty="0">
                <a:solidFill>
                  <a:schemeClr val="tx1"/>
                </a:solidFill>
                <a:latin typeface="+mn-lt"/>
                <a:ea typeface="Times New Roman"/>
                <a:cs typeface="Times New Roman"/>
              </a:rPr>
              <a:t>Березовое</a:t>
            </a:r>
            <a:r>
              <a:rPr lang="ru-RU" sz="1800" dirty="0">
                <a:solidFill>
                  <a:schemeClr val="tx1"/>
                </a:solidFill>
                <a:latin typeface="+mn-lt"/>
                <a:ea typeface="Times New Roman"/>
                <a:cs typeface="Times New Roman"/>
              </a:rPr>
              <a:t> – расположено в 2 км восточнее д. </a:t>
            </a:r>
            <a:r>
              <a:rPr lang="ru-RU" sz="1800" dirty="0" smtClean="0">
                <a:solidFill>
                  <a:schemeClr val="tx1"/>
                </a:solidFill>
                <a:latin typeface="+mn-lt"/>
                <a:ea typeface="Times New Roman"/>
                <a:cs typeface="Times New Roman"/>
              </a:rPr>
              <a:t>     …………</a:t>
            </a:r>
            <a:r>
              <a:rPr lang="ru-RU" sz="1800" dirty="0" err="1" smtClean="0">
                <a:solidFill>
                  <a:schemeClr val="tx1"/>
                </a:solidFill>
                <a:latin typeface="+mn-lt"/>
                <a:ea typeface="Times New Roman"/>
                <a:cs typeface="Times New Roman"/>
              </a:rPr>
              <a:t>Черноскутово</a:t>
            </a:r>
            <a:r>
              <a:rPr lang="ru-RU" sz="1800" dirty="0">
                <a:solidFill>
                  <a:schemeClr val="tx1"/>
                </a:solidFill>
                <a:latin typeface="+mn-lt"/>
                <a:ea typeface="Times New Roman"/>
                <a:cs typeface="Times New Roman"/>
              </a:rPr>
              <a:t>. Площадь 47 га. 97% поверхности занято березовым лесом. Засоленное.</a:t>
            </a:r>
            <a:br>
              <a:rPr lang="ru-RU" sz="1800" dirty="0">
                <a:solidFill>
                  <a:schemeClr val="tx1"/>
                </a:solidFill>
                <a:latin typeface="+mn-lt"/>
                <a:ea typeface="Times New Roman"/>
                <a:cs typeface="Times New Roman"/>
              </a:rPr>
            </a:br>
            <a:r>
              <a:rPr lang="ru-RU" sz="1800" b="1" dirty="0">
                <a:solidFill>
                  <a:schemeClr val="tx1"/>
                </a:solidFill>
                <a:latin typeface="+mn-lt"/>
                <a:ea typeface="Times New Roman"/>
                <a:cs typeface="Times New Roman"/>
              </a:rPr>
              <a:t>Болото Черное</a:t>
            </a:r>
            <a:r>
              <a:rPr lang="ru-RU" sz="1800" dirty="0">
                <a:solidFill>
                  <a:schemeClr val="tx1"/>
                </a:solidFill>
                <a:latin typeface="+mn-lt"/>
                <a:ea typeface="Times New Roman"/>
                <a:cs typeface="Times New Roman"/>
              </a:rPr>
              <a:t> – самое южное болото Свердловской области. Площадь 522 га. Это самый большой по площади памятник природы нашего края. Имеет овальную форму. Занимает дно пятнадцатиметровой впадины, сложенной плохо пропускающими воду суглинками. Из болота берет начало река </a:t>
            </a:r>
            <a:r>
              <a:rPr lang="ru-RU" sz="1800" dirty="0" err="1">
                <a:solidFill>
                  <a:schemeClr val="tx1"/>
                </a:solidFill>
                <a:latin typeface="+mn-lt"/>
                <a:ea typeface="Times New Roman"/>
                <a:cs typeface="Times New Roman"/>
              </a:rPr>
              <a:t>Таушкановка</a:t>
            </a:r>
            <a:r>
              <a:rPr lang="ru-RU" sz="1800" dirty="0" smtClean="0">
                <a:solidFill>
                  <a:schemeClr val="tx1"/>
                </a:solidFill>
                <a:latin typeface="+mn-lt"/>
                <a:ea typeface="Times New Roman"/>
                <a:cs typeface="Times New Roman"/>
              </a:rPr>
              <a:t>.</a:t>
            </a:r>
            <a:br>
              <a:rPr lang="ru-RU" sz="1800" dirty="0" smtClean="0">
                <a:solidFill>
                  <a:schemeClr val="tx1"/>
                </a:solidFill>
                <a:latin typeface="+mn-lt"/>
                <a:ea typeface="Times New Roman"/>
                <a:cs typeface="Times New Roman"/>
              </a:rPr>
            </a:br>
            <a:r>
              <a:rPr lang="ru-RU" sz="1800" dirty="0">
                <a:solidFill>
                  <a:schemeClr val="tx1"/>
                </a:solidFill>
                <a:latin typeface="+mn-lt"/>
                <a:ea typeface="Times New Roman"/>
                <a:cs typeface="Times New Roman"/>
              </a:rPr>
              <a:t/>
            </a:r>
            <a:br>
              <a:rPr lang="ru-RU" sz="1800" dirty="0">
                <a:solidFill>
                  <a:schemeClr val="tx1"/>
                </a:solidFill>
                <a:latin typeface="+mn-lt"/>
                <a:ea typeface="Times New Roman"/>
                <a:cs typeface="Times New Roman"/>
              </a:rPr>
            </a:br>
            <a:r>
              <a:rPr lang="ru-RU" sz="1800" dirty="0" smtClean="0">
                <a:solidFill>
                  <a:schemeClr val="tx1"/>
                </a:solidFill>
                <a:latin typeface="+mn-lt"/>
                <a:ea typeface="Times New Roman"/>
                <a:cs typeface="Times New Roman"/>
              </a:rPr>
              <a:t/>
            </a:r>
            <a:br>
              <a:rPr lang="ru-RU" sz="1800" dirty="0" smtClean="0">
                <a:solidFill>
                  <a:schemeClr val="tx1"/>
                </a:solidFill>
                <a:latin typeface="+mn-lt"/>
                <a:ea typeface="Times New Roman"/>
                <a:cs typeface="Times New Roman"/>
              </a:rPr>
            </a:br>
            <a:r>
              <a:rPr lang="ru-RU" sz="1800" dirty="0" smtClean="0">
                <a:solidFill>
                  <a:schemeClr val="tx1"/>
                </a:solidFill>
                <a:latin typeface="+mn-lt"/>
                <a:ea typeface="Times New Roman"/>
                <a:cs typeface="Times New Roman"/>
              </a:rPr>
              <a:t>      </a:t>
            </a:r>
            <a:r>
              <a:rPr lang="ru-RU" sz="1800" dirty="0" smtClean="0">
                <a:latin typeface="+mn-lt"/>
                <a:ea typeface="Times New Roman"/>
                <a:cs typeface="Times New Roman"/>
              </a:rPr>
              <a:t>                        </a:t>
            </a:r>
            <a:r>
              <a:rPr lang="ru-RU" sz="1800" b="1" dirty="0" err="1" smtClean="0">
                <a:solidFill>
                  <a:schemeClr val="tx1"/>
                </a:solidFill>
                <a:latin typeface="+mn-lt"/>
                <a:ea typeface="Times New Roman"/>
                <a:cs typeface="Times New Roman"/>
              </a:rPr>
              <a:t>Волковское</a:t>
            </a:r>
            <a:r>
              <a:rPr lang="ru-RU" sz="1800" b="1" dirty="0" smtClean="0">
                <a:solidFill>
                  <a:schemeClr val="tx1"/>
                </a:solidFill>
                <a:latin typeface="+mn-lt"/>
                <a:ea typeface="Times New Roman"/>
                <a:cs typeface="Times New Roman"/>
              </a:rPr>
              <a:t> </a:t>
            </a:r>
            <a:r>
              <a:rPr lang="ru-RU" sz="1800" b="1" dirty="0">
                <a:solidFill>
                  <a:schemeClr val="tx1"/>
                </a:solidFill>
                <a:latin typeface="+mn-lt"/>
                <a:ea typeface="Times New Roman"/>
                <a:cs typeface="Times New Roman"/>
              </a:rPr>
              <a:t>обнажение шаровых лав</a:t>
            </a:r>
            <a:r>
              <a:rPr lang="ru-RU" sz="1800" dirty="0">
                <a:solidFill>
                  <a:schemeClr val="tx1"/>
                </a:solidFill>
                <a:latin typeface="+mn-lt"/>
                <a:ea typeface="Times New Roman"/>
                <a:cs typeface="Times New Roman"/>
              </a:rPr>
              <a:t> находится на </a:t>
            </a:r>
            <a:r>
              <a:rPr lang="ru-RU" sz="1800" dirty="0" smtClean="0">
                <a:solidFill>
                  <a:schemeClr val="tx1"/>
                </a:solidFill>
                <a:latin typeface="+mn-lt"/>
                <a:ea typeface="Times New Roman"/>
                <a:cs typeface="Times New Roman"/>
              </a:rPr>
              <a:t>     .     .                      </a:t>
            </a:r>
            <a:r>
              <a:rPr lang="ru-RU" sz="1800" dirty="0" smtClean="0">
                <a:solidFill>
                  <a:schemeClr val="tx1"/>
                </a:solidFill>
                <a:latin typeface="+mn-lt"/>
                <a:ea typeface="Times New Roman"/>
                <a:cs typeface="Times New Roman"/>
              </a:rPr>
              <a:t>левом </a:t>
            </a:r>
            <a:r>
              <a:rPr lang="ru-RU" sz="1800" dirty="0">
                <a:solidFill>
                  <a:schemeClr val="tx1"/>
                </a:solidFill>
                <a:latin typeface="+mn-lt"/>
                <a:ea typeface="Times New Roman"/>
                <a:cs typeface="Times New Roman"/>
              </a:rPr>
              <a:t>берегу Исети в 80 метрах выше </a:t>
            </a:r>
            <a:r>
              <a:rPr lang="ru-RU" sz="1800" dirty="0" err="1">
                <a:solidFill>
                  <a:schemeClr val="tx1"/>
                </a:solidFill>
                <a:latin typeface="+mn-lt"/>
                <a:ea typeface="Times New Roman"/>
                <a:cs typeface="Times New Roman"/>
              </a:rPr>
              <a:t>Волковской</a:t>
            </a:r>
            <a:r>
              <a:rPr lang="ru-RU" sz="1800" dirty="0">
                <a:solidFill>
                  <a:schemeClr val="tx1"/>
                </a:solidFill>
                <a:latin typeface="+mn-lt"/>
                <a:ea typeface="Times New Roman"/>
                <a:cs typeface="Times New Roman"/>
              </a:rPr>
              <a:t> </a:t>
            </a:r>
            <a:r>
              <a:rPr lang="ru-RU" sz="1800" dirty="0" smtClean="0">
                <a:solidFill>
                  <a:schemeClr val="tx1"/>
                </a:solidFill>
                <a:latin typeface="+mn-lt"/>
                <a:ea typeface="Times New Roman"/>
                <a:cs typeface="Times New Roman"/>
              </a:rPr>
              <a:t>     .  .                            плотины</a:t>
            </a:r>
            <a:r>
              <a:rPr lang="ru-RU" sz="1800" dirty="0">
                <a:solidFill>
                  <a:schemeClr val="tx1"/>
                </a:solidFill>
                <a:latin typeface="+mn-lt"/>
                <a:ea typeface="Times New Roman"/>
                <a:cs typeface="Times New Roman"/>
              </a:rPr>
              <a:t>. Имеет вид мыса высотой 3-3,5 метра. Сложено диабазами - твердыми магматическими породами, залегающими в виде шаровых или подушечных лав. Размер подушек колеблется от 0,5 до 1,5 метров. Шаровые лавы - свидетели подводного вулканизма. Представляют собой застывшую лаву подводного вулкана, извержение которого происходило на глубине не менее 3000 метров около 350-370 млн. лет назад. Геологический памятник природы.</a:t>
            </a:r>
            <a:r>
              <a:rPr lang="ru-RU" sz="1800" dirty="0">
                <a:solidFill>
                  <a:schemeClr val="tx1"/>
                </a:solidFill>
                <a:latin typeface="+mn-lt"/>
                <a:ea typeface="Calibri"/>
                <a:cs typeface="Times New Roman"/>
              </a:rPr>
              <a:t/>
            </a:r>
            <a:br>
              <a:rPr lang="ru-RU" sz="1800" dirty="0">
                <a:solidFill>
                  <a:schemeClr val="tx1"/>
                </a:solidFill>
                <a:latin typeface="+mn-lt"/>
                <a:ea typeface="Calibri"/>
                <a:cs typeface="Times New Roman"/>
              </a:rPr>
            </a:br>
            <a:endParaRPr lang="ru-RU" sz="1800" dirty="0">
              <a:solidFill>
                <a:schemeClr val="tx1"/>
              </a:solidFill>
              <a:latin typeface="+mn-lt"/>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1024" y="4427984"/>
            <a:ext cx="1427162" cy="1427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4668" y="1600201"/>
            <a:ext cx="847560" cy="13156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42929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9632" y="395536"/>
            <a:ext cx="3301243" cy="21067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Прямоугольник 1"/>
          <p:cNvSpPr/>
          <p:nvPr/>
        </p:nvSpPr>
        <p:spPr>
          <a:xfrm>
            <a:off x="3420875" y="397791"/>
            <a:ext cx="3320493" cy="1815882"/>
          </a:xfrm>
          <a:prstGeom prst="rect">
            <a:avLst/>
          </a:prstGeom>
        </p:spPr>
        <p:txBody>
          <a:bodyPr wrap="square">
            <a:spAutoFit/>
          </a:bodyPr>
          <a:lstStyle/>
          <a:p>
            <a:r>
              <a:rPr lang="ru-RU" sz="1600" dirty="0"/>
              <a:t>На левом берегу р. Исети  высится православный поклонный крест, освященный в честь святого Исаака Сирина, тезки отца-основателя г. Каменска-Уральского игумена Исаака (</a:t>
            </a:r>
            <a:r>
              <a:rPr lang="ru-RU" sz="1600" dirty="0" err="1" smtClean="0"/>
              <a:t>Мокринского</a:t>
            </a:r>
            <a:r>
              <a:rPr lang="ru-RU" sz="1600" dirty="0" smtClean="0"/>
              <a:t>)</a:t>
            </a:r>
            <a:endParaRPr lang="ru-RU" sz="1600" dirty="0"/>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33056" y="2627784"/>
            <a:ext cx="2710046" cy="21602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Прямоугольник 2"/>
          <p:cNvSpPr/>
          <p:nvPr/>
        </p:nvSpPr>
        <p:spPr>
          <a:xfrm>
            <a:off x="119632" y="4788024"/>
            <a:ext cx="6333704" cy="3785652"/>
          </a:xfrm>
          <a:prstGeom prst="rect">
            <a:avLst/>
          </a:prstGeom>
        </p:spPr>
        <p:txBody>
          <a:bodyPr wrap="square">
            <a:spAutoFit/>
          </a:bodyPr>
          <a:lstStyle/>
          <a:p>
            <a:pPr algn="just"/>
            <a:r>
              <a:rPr lang="ru-RU" sz="1600" dirty="0" smtClean="0">
                <a:solidFill>
                  <a:srgbClr val="000000"/>
                </a:solidFill>
              </a:rPr>
              <a:t>Автором </a:t>
            </a:r>
            <a:r>
              <a:rPr lang="ru-RU" sz="1600" dirty="0">
                <a:solidFill>
                  <a:srgbClr val="000000"/>
                </a:solidFill>
              </a:rPr>
              <a:t>памятника стал </a:t>
            </a:r>
            <a:r>
              <a:rPr lang="ru-RU" sz="1600" dirty="0" smtClean="0">
                <a:solidFill>
                  <a:srgbClr val="000000"/>
                </a:solidFill>
              </a:rPr>
              <a:t>скульптор Владимир Владимирович </a:t>
            </a:r>
            <a:r>
              <a:rPr lang="ru-RU" sz="1600" dirty="0">
                <a:solidFill>
                  <a:srgbClr val="000000"/>
                </a:solidFill>
              </a:rPr>
              <a:t>Пермяков. Идею для данной скульптуры ему подсказал случай – однажды, в кон. 1970-х, в город забрел реальный лось. Размышляя над этой историей в своей мастерской на ПО «Октябрь», Пермяков вылепил первую модель. Материалом для нее послужил смешанный с алебастром мякиш из трех буханок белого круглого хлеба.</a:t>
            </a:r>
          </a:p>
          <a:p>
            <a:pPr algn="just"/>
            <a:r>
              <a:rPr lang="ru-RU" sz="1600" dirty="0">
                <a:solidFill>
                  <a:srgbClr val="000000"/>
                </a:solidFill>
              </a:rPr>
              <a:t>Утвержденный памятник было решено исполнить в металле. Выбор пал на сталь. При сборке в первоначальный образец пришлось внести коррективы. В частности, придать фигуре лося вид движения. Из-за этого задние копыта сохатого получили разные точки опоры.</a:t>
            </a:r>
          </a:p>
          <a:p>
            <a:pPr algn="just"/>
            <a:r>
              <a:rPr lang="ru-RU" sz="1600" dirty="0">
                <a:solidFill>
                  <a:srgbClr val="000000"/>
                </a:solidFill>
              </a:rPr>
              <a:t>Кроме того, что скульптор увековечил в памятнике реально произошедший в городе момент, Лось является и набором символов. Во-первых, это животное, наравне с соболем, глухарем и ящерицей активно представляет Урало-Сибирский регион. </a:t>
            </a:r>
            <a:endParaRPr lang="ru-RU" sz="1600" b="0" i="0" dirty="0">
              <a:solidFill>
                <a:srgbClr val="000000"/>
              </a:solidFill>
              <a:effectLst/>
            </a:endParaRPr>
          </a:p>
        </p:txBody>
      </p:sp>
      <p:sp>
        <p:nvSpPr>
          <p:cNvPr id="4" name="Прямоугольник 3"/>
          <p:cNvSpPr/>
          <p:nvPr/>
        </p:nvSpPr>
        <p:spPr>
          <a:xfrm>
            <a:off x="80342" y="2502307"/>
            <a:ext cx="3852714" cy="2308324"/>
          </a:xfrm>
          <a:prstGeom prst="rect">
            <a:avLst/>
          </a:prstGeom>
        </p:spPr>
        <p:txBody>
          <a:bodyPr wrap="square">
            <a:spAutoFit/>
          </a:bodyPr>
          <a:lstStyle/>
          <a:p>
            <a:pPr lvl="0" algn="just"/>
            <a:r>
              <a:rPr lang="ru-RU" sz="1600" dirty="0">
                <a:solidFill>
                  <a:srgbClr val="000000"/>
                </a:solidFill>
                <a:latin typeface="+mj-lt"/>
              </a:rPr>
              <a:t>На слиянии рек Каменки и Исети, среди грандиозных природных памятников, в 1980-х годах была установлена и рукотворная скульптура – металлический Лось. В наши дни для жителей Каменска-Уральского она является таким же символом города, как Пушка или здание Краеведческого</a:t>
            </a:r>
            <a:r>
              <a:rPr lang="ru-RU" sz="1600" dirty="0">
                <a:solidFill>
                  <a:srgbClr val="000000"/>
                </a:solidFill>
                <a:latin typeface="Trebuchet MS"/>
              </a:rPr>
              <a:t> музея.</a:t>
            </a:r>
            <a:endParaRPr lang="ru-RU" sz="1600" dirty="0">
              <a:solidFill>
                <a:srgbClr val="000000"/>
              </a:solidFill>
              <a:latin typeface="Trebuchet MS"/>
            </a:endParaRPr>
          </a:p>
        </p:txBody>
      </p:sp>
    </p:spTree>
    <p:extLst>
      <p:ext uri="{BB962C8B-B14F-4D97-AF65-F5344CB8AC3E}">
        <p14:creationId xmlns:p14="http://schemas.microsoft.com/office/powerpoint/2010/main" val="343782702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2737147" y="368207"/>
            <a:ext cx="3989367" cy="361637"/>
          </a:xfrm>
          <a:prstGeom prst="rect">
            <a:avLst/>
          </a:prstGeom>
        </p:spPr>
        <p:txBody>
          <a:bodyPr wrap="square">
            <a:spAutoFit/>
          </a:bodyPr>
          <a:lstStyle/>
          <a:p>
            <a:pPr algn="just">
              <a:lnSpc>
                <a:spcPts val="2100"/>
              </a:lnSpc>
              <a:spcBef>
                <a:spcPts val="600"/>
              </a:spcBef>
            </a:pPr>
            <a:r>
              <a:rPr lang="ru-RU" dirty="0" smtClean="0"/>
              <a:t>«</a:t>
            </a:r>
            <a:endParaRPr lang="ru-RU" b="0" i="0" dirty="0">
              <a:effectLst/>
              <a:latin typeface="Times New Roman" pitchFamily="18" charset="0"/>
              <a:cs typeface="Times New Roman" pitchFamily="18" charset="0"/>
            </a:endParaRPr>
          </a:p>
        </p:txBody>
      </p:sp>
      <p:sp>
        <p:nvSpPr>
          <p:cNvPr id="2" name="Прямоугольник 1"/>
          <p:cNvSpPr/>
          <p:nvPr/>
        </p:nvSpPr>
        <p:spPr>
          <a:xfrm>
            <a:off x="0" y="251520"/>
            <a:ext cx="6726514" cy="6740307"/>
          </a:xfrm>
          <a:prstGeom prst="rect">
            <a:avLst/>
          </a:prstGeom>
        </p:spPr>
        <p:txBody>
          <a:bodyPr wrap="square">
            <a:spAutoFit/>
          </a:bodyPr>
          <a:lstStyle/>
          <a:p>
            <a:pPr lvl="0" algn="just"/>
            <a:r>
              <a:rPr lang="ru-RU" sz="1600" dirty="0">
                <a:solidFill>
                  <a:srgbClr val="000000"/>
                </a:solidFill>
                <a:latin typeface="+mj-lt"/>
              </a:rPr>
              <a:t>Во-вторых, абстрактно-угловая форма ассоциирует памятник с реалиями человеческой жизни. Например, что за безобразным лицом скрывается душевная красота. Тем самым В. Пермяков отобразил в своей скульптуре слова английского классика Томаса Гарди: «…тот, которого мы видим вблизи, проигрывает, так как нет теней, скрывающих его недостатки, а далекие туманные фигуры вызывают только уважение, и самые недостатки их на расстоянии превращаются в достоинства». С другой стороны Лось стал олицетворением теории о единстве противоположностей. Он красив, но при этом страшен. А еще он как бы говорит людям: чтоб оказаться на высоте, надо поменяться.</a:t>
            </a:r>
          </a:p>
          <a:p>
            <a:pPr lvl="0" algn="just"/>
            <a:r>
              <a:rPr lang="ru-RU" sz="1600" dirty="0">
                <a:solidFill>
                  <a:srgbClr val="000000"/>
                </a:solidFill>
                <a:latin typeface="+mj-lt"/>
              </a:rPr>
              <a:t>Памятник был установлен в середине 1980-х г. на скалистом берегу р. Исети. Сейчас это территория </a:t>
            </a:r>
            <a:r>
              <a:rPr lang="ru-RU" sz="1600" dirty="0" err="1">
                <a:solidFill>
                  <a:srgbClr val="000000"/>
                </a:solidFill>
                <a:latin typeface="+mj-lt"/>
              </a:rPr>
              <a:t>Разгуляевского</a:t>
            </a:r>
            <a:r>
              <a:rPr lang="ru-RU" sz="1600" dirty="0">
                <a:solidFill>
                  <a:srgbClr val="000000"/>
                </a:solidFill>
                <a:latin typeface="+mj-lt"/>
              </a:rPr>
              <a:t> лесопарка, где в годы становления Каменского Завода добывали железную руду. Изначально скульптура была серебристого цвета, отчего хорошо гармонировала с окружающим ландшафтом. За 30 лет его четыре раза перекрашивали. Лось становился серым, розовым, пятнистым. Сегодня его основным колером стал оранжевый. К сожалению, очень часто Лось подвергается насилию со стороны вандалов. Его ровные бока год от года пополняются нецензурными надписями и безвкусными граффити.</a:t>
            </a:r>
          </a:p>
          <a:p>
            <a:pPr lvl="0" algn="just"/>
            <a:r>
              <a:rPr lang="ru-RU" sz="1600" dirty="0">
                <a:solidFill>
                  <a:srgbClr val="000000"/>
                </a:solidFill>
                <a:latin typeface="+mj-lt"/>
              </a:rPr>
              <a:t>Тем не менее, за памятником закрепилось немало городских легенд. По одной из них, в полнолуние облик Лося преображается, и угловатый зверь начинает походить на своих диких собратьев. Если верить другому мифу, то 5 июня, во Всемирный день окружающей среды, железный сохатый сходит со своего постамента и вместе с другим скульптурным копытным, Оленем у ост. «Техникум», скачет по городу (этим в шутку объясняются плохие </a:t>
            </a:r>
            <a:r>
              <a:rPr lang="ru-RU" sz="1600" dirty="0" err="1">
                <a:solidFill>
                  <a:srgbClr val="000000"/>
                </a:solidFill>
                <a:latin typeface="+mj-lt"/>
              </a:rPr>
              <a:t>каменские</a:t>
            </a:r>
            <a:r>
              <a:rPr lang="ru-RU" sz="1600" dirty="0">
                <a:solidFill>
                  <a:srgbClr val="000000"/>
                </a:solidFill>
                <a:latin typeface="+mj-lt"/>
              </a:rPr>
              <a:t> дороги).</a:t>
            </a:r>
            <a:endParaRPr lang="ru-RU" sz="1600" dirty="0">
              <a:solidFill>
                <a:srgbClr val="000000"/>
              </a:solidFill>
              <a:latin typeface="+mj-lt"/>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7686" y="6893101"/>
            <a:ext cx="2911142" cy="21833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6884494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221352" y="232345"/>
            <a:ext cx="6408712" cy="4031873"/>
          </a:xfrm>
          <a:prstGeom prst="rect">
            <a:avLst/>
          </a:prstGeom>
        </p:spPr>
        <p:txBody>
          <a:bodyPr wrap="square">
            <a:spAutoFit/>
          </a:bodyPr>
          <a:lstStyle/>
          <a:p>
            <a:r>
              <a:rPr lang="ru-RU" sz="1600" dirty="0"/>
              <a:t>Туризм и отдых на реке Исеть</a:t>
            </a:r>
          </a:p>
          <a:p>
            <a:r>
              <a:rPr lang="ru-RU" sz="1600" dirty="0"/>
              <a:t>Река Исеть находится сразу в трех климатических мини-секторах континентального пояса. В умеренном «предгорном» (верховья). В «каньонном» (среднее течение). И в «сибирском равнинном» («низы»). В итоге на каждом из участков отдыхающего ждут отдельные погодные условия, предрасполагающие к разным видам досуга. На пространстве первого кластера температура прибавляется стремительно. </a:t>
            </a:r>
            <a:r>
              <a:rPr lang="ru-RU" sz="1600" dirty="0" err="1"/>
              <a:t>Релакс</a:t>
            </a:r>
            <a:r>
              <a:rPr lang="ru-RU" sz="1600" dirty="0"/>
              <a:t> из-за более мягких весенне-летних условий доступен целых 5 месяцев в году (сплав, рыбалка, конный поход, сельская вылазка, пикник, собирательство, начальный </a:t>
            </a:r>
            <a:r>
              <a:rPr lang="ru-RU" sz="1600" dirty="0" err="1"/>
              <a:t>треккинг</a:t>
            </a:r>
            <a:r>
              <a:rPr lang="ru-RU" sz="1600" dirty="0"/>
              <a:t>, любой воздушный экстрим, джип-сафари, многодневные палаточные походы, а кое-где и охота). Но тут пока нет места для альпинизма или </a:t>
            </a:r>
            <a:r>
              <a:rPr lang="ru-RU" sz="1600" dirty="0" err="1"/>
              <a:t>спелеотуризма</a:t>
            </a:r>
            <a:r>
              <a:rPr lang="ru-RU" sz="1600" dirty="0"/>
              <a:t>. Ландшафт антропогенный. Далее все наоборот – экстрима хоть отбавляй («жесткий» рафтинг, горный </a:t>
            </a:r>
            <a:r>
              <a:rPr lang="ru-RU" sz="1600" dirty="0" err="1"/>
              <a:t>треккинг</a:t>
            </a:r>
            <a:r>
              <a:rPr lang="ru-RU" sz="1600" dirty="0"/>
              <a:t>, альпинизм, дельтапланеризм и </a:t>
            </a:r>
            <a:r>
              <a:rPr lang="ru-RU" sz="1600" dirty="0" err="1"/>
              <a:t>парапланеризм</a:t>
            </a:r>
            <a:r>
              <a:rPr lang="ru-RU" sz="1600" dirty="0"/>
              <a:t>, прогулки по пещерам, «заводам-</a:t>
            </a:r>
            <a:r>
              <a:rPr lang="ru-RU" sz="1600" dirty="0" err="1"/>
              <a:t>брошенкам</a:t>
            </a:r>
            <a:r>
              <a:rPr lang="ru-RU" sz="1600" dirty="0"/>
              <a:t>» и даже </a:t>
            </a:r>
            <a:r>
              <a:rPr lang="ru-RU" sz="1600" dirty="0" err="1"/>
              <a:t>роупджампинг</a:t>
            </a:r>
            <a:r>
              <a:rPr lang="ru-RU" sz="1600" dirty="0"/>
              <a:t>). </a:t>
            </a:r>
            <a:endParaRPr lang="ru-RU" dirty="0"/>
          </a:p>
        </p:txBody>
      </p:sp>
      <p:pic>
        <p:nvPicPr>
          <p:cNvPr id="4099"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1207" y="4264218"/>
            <a:ext cx="3053961" cy="20359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Прямоугольник 7"/>
          <p:cNvSpPr/>
          <p:nvPr/>
        </p:nvSpPr>
        <p:spPr>
          <a:xfrm>
            <a:off x="0" y="6516216"/>
            <a:ext cx="6864583" cy="2308324"/>
          </a:xfrm>
          <a:prstGeom prst="rect">
            <a:avLst/>
          </a:prstGeom>
        </p:spPr>
        <p:txBody>
          <a:bodyPr wrap="square">
            <a:spAutoFit/>
          </a:bodyPr>
          <a:lstStyle/>
          <a:p>
            <a:r>
              <a:rPr lang="ru-RU" dirty="0"/>
              <a:t>Наше описание реки Исеть показывает все то, благодаря чему ее можно использовать как водную дорогу, а главное – в качестве последовательного ряда мест </a:t>
            </a:r>
            <a:r>
              <a:rPr lang="ru-RU" dirty="0" smtClean="0"/>
              <a:t>незабываемо отдыха . </a:t>
            </a:r>
            <a:r>
              <a:rPr lang="ru-RU" dirty="0"/>
              <a:t>Никакие минусы не перевесят плюсы этих 606 километров. На них вы увидите множество ярких природных урочищ, исторических памятников и даже «столицу» всего Урала (к слову, водную артерию называют «строптивой дочерью» этой горной системы)…</a:t>
            </a:r>
          </a:p>
        </p:txBody>
      </p:sp>
      <p:pic>
        <p:nvPicPr>
          <p:cNvPr id="4100"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25708" y="4308547"/>
            <a:ext cx="2931858" cy="19916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3353119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66281" y="1454812"/>
            <a:ext cx="6534726" cy="4985980"/>
          </a:xfrm>
          <a:prstGeom prst="rect">
            <a:avLst/>
          </a:prstGeom>
        </p:spPr>
        <p:txBody>
          <a:bodyPr wrap="square">
            <a:spAutoFit/>
          </a:bodyPr>
          <a:lstStyle/>
          <a:p>
            <a:pPr algn="ctr"/>
            <a:r>
              <a:rPr lang="ru-RU" dirty="0">
                <a:latin typeface="Times New Roman" pitchFamily="18" charset="0"/>
                <a:cs typeface="Times New Roman" pitchFamily="18" charset="0"/>
              </a:rPr>
              <a:t>Информацию подготовила : </a:t>
            </a:r>
          </a:p>
          <a:p>
            <a:pPr algn="ctr"/>
            <a:r>
              <a:rPr lang="ru-RU" dirty="0">
                <a:latin typeface="Times New Roman" pitchFamily="18" charset="0"/>
                <a:cs typeface="Times New Roman" pitchFamily="18" charset="0"/>
              </a:rPr>
              <a:t>Специалист по социальной работе Киричек В.М.</a:t>
            </a:r>
          </a:p>
          <a:p>
            <a:pPr algn="ctr"/>
            <a:r>
              <a:rPr lang="ru-RU" dirty="0">
                <a:latin typeface="Times New Roman" pitchFamily="18" charset="0"/>
                <a:cs typeface="Times New Roman" pitchFamily="18" charset="0"/>
              </a:rPr>
              <a:t>Участок №</a:t>
            </a:r>
            <a:r>
              <a:rPr lang="ru-RU" dirty="0" smtClean="0">
                <a:latin typeface="Times New Roman" pitchFamily="18" charset="0"/>
                <a:cs typeface="Times New Roman" pitchFamily="18" charset="0"/>
              </a:rPr>
              <a:t>7</a:t>
            </a:r>
          </a:p>
          <a:p>
            <a:pPr algn="ctr"/>
            <a:endParaRPr lang="ru-RU" dirty="0">
              <a:latin typeface="Times New Roman" pitchFamily="18" charset="0"/>
              <a:cs typeface="Times New Roman" pitchFamily="18" charset="0"/>
            </a:endParaRPr>
          </a:p>
          <a:p>
            <a:pPr algn="ctr"/>
            <a:endParaRPr lang="ru-RU" dirty="0">
              <a:latin typeface="Times New Roman" pitchFamily="18" charset="0"/>
              <a:cs typeface="Times New Roman" pitchFamily="18" charset="0"/>
            </a:endParaRPr>
          </a:p>
          <a:p>
            <a:pPr algn="ctr"/>
            <a:r>
              <a:rPr lang="ru-RU" dirty="0">
                <a:latin typeface="Times New Roman" pitchFamily="18" charset="0"/>
                <a:cs typeface="Times New Roman" pitchFamily="18" charset="0"/>
              </a:rPr>
              <a:t>В работе были использованы материалы из</a:t>
            </a:r>
            <a:r>
              <a:rPr lang="ru-RU" dirty="0" smtClean="0">
                <a:latin typeface="Times New Roman" pitchFamily="18" charset="0"/>
                <a:cs typeface="Times New Roman" pitchFamily="18" charset="0"/>
              </a:rPr>
              <a:t>:</a:t>
            </a:r>
          </a:p>
          <a:p>
            <a:pPr algn="ctr"/>
            <a:endParaRPr lang="ru-RU" dirty="0" smtClean="0">
              <a:latin typeface="Times New Roman" pitchFamily="18" charset="0"/>
              <a:cs typeface="Times New Roman" pitchFamily="18" charset="0"/>
            </a:endParaRPr>
          </a:p>
          <a:p>
            <a:r>
              <a:rPr lang="ru-RU" sz="1600" dirty="0" smtClean="0">
                <a:solidFill>
                  <a:srgbClr val="000000"/>
                </a:solidFill>
                <a:latin typeface="regular-ysans"/>
              </a:rPr>
              <a:t>1.</a:t>
            </a:r>
            <a:r>
              <a:rPr lang="en-US" sz="1600" dirty="0" smtClean="0">
                <a:solidFill>
                  <a:srgbClr val="000000"/>
                </a:solidFill>
                <a:latin typeface="regular-ysans"/>
              </a:rPr>
              <a:t>GoToNature.ru </a:t>
            </a:r>
            <a:r>
              <a:rPr lang="en-US" sz="1600" dirty="0">
                <a:solidFill>
                  <a:srgbClr val="000000"/>
                </a:solidFill>
                <a:latin typeface="regular-ysans"/>
              </a:rPr>
              <a:t>- </a:t>
            </a:r>
            <a:r>
              <a:rPr lang="ru-RU" sz="1600" dirty="0">
                <a:solidFill>
                  <a:srgbClr val="000000"/>
                </a:solidFill>
                <a:latin typeface="regular-ysans"/>
              </a:rPr>
              <a:t>Двигай на </a:t>
            </a:r>
            <a:r>
              <a:rPr lang="ru-RU" sz="1600" dirty="0" smtClean="0">
                <a:solidFill>
                  <a:srgbClr val="000000"/>
                </a:solidFill>
                <a:latin typeface="regular-ysans"/>
              </a:rPr>
              <a:t>природу</a:t>
            </a:r>
          </a:p>
          <a:p>
            <a:r>
              <a:rPr lang="ru-RU" sz="1600" dirty="0">
                <a:solidFill>
                  <a:srgbClr val="000000"/>
                </a:solidFill>
                <a:latin typeface="regular-ysans"/>
              </a:rPr>
              <a:t> </a:t>
            </a:r>
            <a:r>
              <a:rPr lang="ru-RU" sz="1600" dirty="0" smtClean="0">
                <a:solidFill>
                  <a:srgbClr val="000000"/>
                </a:solidFill>
                <a:latin typeface="regular-ysans"/>
              </a:rPr>
              <a:t>                                       </a:t>
            </a:r>
          </a:p>
          <a:p>
            <a:r>
              <a:rPr lang="ru-RU" sz="1600" dirty="0">
                <a:solidFill>
                  <a:srgbClr val="000000"/>
                </a:solidFill>
                <a:latin typeface="regular-ysans"/>
              </a:rPr>
              <a:t> </a:t>
            </a:r>
            <a:r>
              <a:rPr lang="ru-RU" sz="1600" dirty="0" smtClean="0">
                <a:solidFill>
                  <a:srgbClr val="000000"/>
                </a:solidFill>
                <a:latin typeface="regular-ysans"/>
              </a:rPr>
              <a:t>                                         </a:t>
            </a:r>
            <a:r>
              <a:rPr lang="ru-RU" sz="1600" dirty="0" err="1" smtClean="0">
                <a:solidFill>
                  <a:srgbClr val="000000"/>
                </a:solidFill>
                <a:latin typeface="regular-ysans"/>
              </a:rPr>
              <a:t>Турклуб</a:t>
            </a:r>
            <a:r>
              <a:rPr lang="ru-RU" sz="1600" dirty="0" smtClean="0">
                <a:solidFill>
                  <a:srgbClr val="000000"/>
                </a:solidFill>
                <a:latin typeface="regular-ysans"/>
              </a:rPr>
              <a:t> </a:t>
            </a:r>
          </a:p>
          <a:p>
            <a:r>
              <a:rPr lang="ru-RU" sz="1600" dirty="0" smtClean="0">
                <a:solidFill>
                  <a:srgbClr val="000000"/>
                </a:solidFill>
                <a:latin typeface="regular-ysans"/>
                <a:cs typeface="Times New Roman" pitchFamily="18" charset="0"/>
              </a:rPr>
              <a:t>2.</a:t>
            </a:r>
            <a:endParaRPr lang="ru-RU" sz="1600" dirty="0">
              <a:solidFill>
                <a:srgbClr val="000000"/>
              </a:solidFill>
              <a:latin typeface="regular-ysans"/>
              <a:cs typeface="Times New Roman" pitchFamily="18" charset="0"/>
            </a:endParaRPr>
          </a:p>
          <a:p>
            <a:endParaRPr lang="ru-RU" sz="1600" dirty="0" smtClean="0">
              <a:latin typeface="Times New Roman" pitchFamily="18" charset="0"/>
              <a:cs typeface="Times New Roman" pitchFamily="18" charset="0"/>
            </a:endParaRPr>
          </a:p>
          <a:p>
            <a:endParaRPr lang="ru-RU" sz="1600" dirty="0" smtClean="0">
              <a:latin typeface="Times New Roman" pitchFamily="18" charset="0"/>
              <a:cs typeface="Times New Roman" pitchFamily="18" charset="0"/>
            </a:endParaRPr>
          </a:p>
          <a:p>
            <a:r>
              <a:rPr lang="ru-RU" sz="1600" dirty="0" smtClean="0">
                <a:latin typeface="Times New Roman" pitchFamily="18" charset="0"/>
                <a:cs typeface="Times New Roman" pitchFamily="18" charset="0"/>
              </a:rPr>
              <a:t>3.</a:t>
            </a:r>
            <a:r>
              <a:rPr lang="ru-RU" sz="1600" dirty="0">
                <a:solidFill>
                  <a:srgbClr val="000000"/>
                </a:solidFill>
                <a:latin typeface="regular-ysans"/>
              </a:rPr>
              <a:t> "</a:t>
            </a:r>
            <a:r>
              <a:rPr lang="ru-RU" sz="1600" dirty="0" err="1">
                <a:solidFill>
                  <a:srgbClr val="000000"/>
                </a:solidFill>
                <a:latin typeface="regular-ysans"/>
              </a:rPr>
              <a:t>Ураловед</a:t>
            </a:r>
            <a:r>
              <a:rPr lang="ru-RU" sz="1600" dirty="0">
                <a:solidFill>
                  <a:srgbClr val="000000"/>
                </a:solidFill>
                <a:latin typeface="regular-ysans"/>
              </a:rPr>
              <a:t>" - авторский проект Павла </a:t>
            </a:r>
            <a:r>
              <a:rPr lang="ru-RU" sz="1600" dirty="0" err="1">
                <a:solidFill>
                  <a:srgbClr val="000000"/>
                </a:solidFill>
                <a:latin typeface="regular-ysans"/>
              </a:rPr>
              <a:t>Распопова</a:t>
            </a:r>
            <a:r>
              <a:rPr lang="ru-RU" sz="1600" dirty="0">
                <a:solidFill>
                  <a:srgbClr val="000000"/>
                </a:solidFill>
                <a:latin typeface="regular-ysans"/>
              </a:rPr>
              <a:t> об </a:t>
            </a:r>
            <a:r>
              <a:rPr lang="ru-RU" sz="1600" dirty="0" smtClean="0">
                <a:solidFill>
                  <a:srgbClr val="000000"/>
                </a:solidFill>
                <a:latin typeface="regular-ysans"/>
              </a:rPr>
              <a:t>Урале</a:t>
            </a:r>
          </a:p>
          <a:p>
            <a:endParaRPr lang="ru-RU" sz="1600" dirty="0">
              <a:solidFill>
                <a:srgbClr val="000000"/>
              </a:solidFill>
              <a:latin typeface="regular-ysans"/>
              <a:cs typeface="Times New Roman" pitchFamily="18" charset="0"/>
            </a:endParaRPr>
          </a:p>
          <a:p>
            <a:r>
              <a:rPr lang="ru-RU" sz="1600" dirty="0" smtClean="0">
                <a:solidFill>
                  <a:srgbClr val="000000"/>
                </a:solidFill>
                <a:latin typeface="regular-ysans"/>
                <a:cs typeface="Times New Roman" pitchFamily="18" charset="0"/>
              </a:rPr>
              <a:t>4.</a:t>
            </a:r>
            <a:r>
              <a:rPr lang="en-US" sz="1600" dirty="0">
                <a:latin typeface="Roboto"/>
                <a:hlinkClick r:id="rId2"/>
              </a:rPr>
              <a:t> </a:t>
            </a:r>
            <a:r>
              <a:rPr lang="ru-RU" sz="1600" dirty="0">
                <a:solidFill>
                  <a:srgbClr val="37404D"/>
                </a:solidFill>
                <a:latin typeface="Georgia"/>
                <a:ea typeface="Times New Roman"/>
                <a:cs typeface="Times New Roman"/>
              </a:rPr>
              <a:t>Уральский фотограф Александр </a:t>
            </a:r>
            <a:r>
              <a:rPr lang="ru-RU" sz="1600" dirty="0" err="1">
                <a:solidFill>
                  <a:srgbClr val="37404D"/>
                </a:solidFill>
                <a:latin typeface="Georgia"/>
                <a:ea typeface="Times New Roman"/>
                <a:cs typeface="Times New Roman"/>
              </a:rPr>
              <a:t>Пахалуев</a:t>
            </a:r>
            <a:r>
              <a:rPr lang="ru-RU" sz="1600" dirty="0">
                <a:solidFill>
                  <a:srgbClr val="37404D"/>
                </a:solidFill>
                <a:latin typeface="Georgia"/>
                <a:ea typeface="Times New Roman"/>
                <a:cs typeface="Times New Roman"/>
              </a:rPr>
              <a:t> </a:t>
            </a:r>
            <a:r>
              <a:rPr lang="ru-RU" sz="1600" dirty="0" smtClean="0">
                <a:solidFill>
                  <a:srgbClr val="37404D"/>
                </a:solidFill>
                <a:latin typeface="Georgia"/>
                <a:ea typeface="Times New Roman"/>
                <a:cs typeface="Times New Roman"/>
              </a:rPr>
              <a:t>  </a:t>
            </a:r>
            <a:r>
              <a:rPr lang="ru-RU" sz="1600" u="sng" spc="20" dirty="0" err="1" smtClean="0">
                <a:solidFill>
                  <a:srgbClr val="0000FF"/>
                </a:solidFill>
                <a:ea typeface="Calibri"/>
                <a:cs typeface="Times New Roman"/>
                <a:hlinkClick r:id="rId2"/>
              </a:rPr>
              <a:t>Alexander</a:t>
            </a:r>
            <a:r>
              <a:rPr lang="ru-RU" sz="1600" u="sng" spc="20" dirty="0" smtClean="0">
                <a:solidFill>
                  <a:srgbClr val="0000FF"/>
                </a:solidFill>
                <a:ea typeface="Calibri"/>
                <a:cs typeface="Times New Roman"/>
                <a:hlinkClick r:id="rId2"/>
              </a:rPr>
              <a:t> </a:t>
            </a:r>
            <a:r>
              <a:rPr lang="ru-RU" sz="1600" u="sng" spc="20" dirty="0" err="1" smtClean="0">
                <a:solidFill>
                  <a:srgbClr val="0000FF"/>
                </a:solidFill>
                <a:ea typeface="Calibri"/>
                <a:cs typeface="Times New Roman"/>
                <a:hlinkClick r:id="rId2"/>
              </a:rPr>
              <a:t>Feelin</a:t>
            </a:r>
            <a:r>
              <a:rPr lang="ru-RU" sz="1600" u="sng" spc="20" dirty="0" smtClean="0">
                <a:solidFill>
                  <a:srgbClr val="0000FF"/>
                </a:solidFill>
                <a:ea typeface="Calibri"/>
                <a:cs typeface="Times New Roman"/>
              </a:rPr>
              <a:t>         </a:t>
            </a:r>
          </a:p>
          <a:p>
            <a:endParaRPr lang="ru-RU" sz="1600" u="sng" spc="20" dirty="0">
              <a:solidFill>
                <a:srgbClr val="0000FF"/>
              </a:solidFill>
              <a:latin typeface="Times New Roman" pitchFamily="18" charset="0"/>
              <a:cs typeface="Times New Roman"/>
            </a:endParaRPr>
          </a:p>
          <a:p>
            <a:endParaRPr lang="ru-RU" sz="1600" u="sng" spc="20" dirty="0" smtClean="0">
              <a:solidFill>
                <a:srgbClr val="0000FF"/>
              </a:solidFill>
              <a:latin typeface="Times New Roman" pitchFamily="18" charset="0"/>
              <a:cs typeface="Times New Roman"/>
            </a:endParaRPr>
          </a:p>
          <a:p>
            <a:r>
              <a:rPr lang="ru-RU" sz="1600" spc="20" dirty="0" smtClean="0">
                <a:effectLst>
                  <a:outerShdw blurRad="38100" dist="38100" dir="2700000" algn="tl">
                    <a:srgbClr val="000000">
                      <a:alpha val="43137"/>
                    </a:srgbClr>
                  </a:outerShdw>
                </a:effectLst>
                <a:latin typeface="Times New Roman" pitchFamily="18" charset="0"/>
                <a:cs typeface="Times New Roman"/>
              </a:rPr>
              <a:t>5</a:t>
            </a:r>
            <a:r>
              <a:rPr lang="ru-RU" sz="1600" spc="20" dirty="0" smtClean="0">
                <a:latin typeface="Times New Roman" pitchFamily="18" charset="0"/>
                <a:cs typeface="Times New Roman"/>
              </a:rPr>
              <a:t>.                                                - Экскурсии выходного дня </a:t>
            </a:r>
            <a:endParaRPr lang="ru-RU" sz="1600" dirty="0">
              <a:latin typeface="Times New Roman" pitchFamily="18" charset="0"/>
              <a:cs typeface="Times New Roman" pitchFamily="18" charset="0"/>
            </a:endParaRPr>
          </a:p>
        </p:txBody>
      </p:sp>
      <p:pic>
        <p:nvPicPr>
          <p:cNvPr id="512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4664" y="3779912"/>
            <a:ext cx="2042493" cy="8357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4665" y="5823442"/>
            <a:ext cx="2160240" cy="6196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1377814"/>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Волна">
  <a:themeElements>
    <a:clrScheme name="Другая 8">
      <a:dk1>
        <a:sysClr val="windowText" lastClr="000000"/>
      </a:dk1>
      <a:lt1>
        <a:sysClr val="window" lastClr="FFFFFF"/>
      </a:lt1>
      <a:dk2>
        <a:srgbClr val="073E87"/>
      </a:dk2>
      <a:lt2>
        <a:srgbClr val="C6E7FC"/>
      </a:lt2>
      <a:accent1>
        <a:srgbClr val="31B6FD"/>
      </a:accent1>
      <a:accent2>
        <a:srgbClr val="4584D3"/>
      </a:accent2>
      <a:accent3>
        <a:srgbClr val="5BD078"/>
      </a:accent3>
      <a:accent4>
        <a:srgbClr val="DBEEA7"/>
      </a:accent4>
      <a:accent5>
        <a:srgbClr val="F5C040"/>
      </a:accent5>
      <a:accent6>
        <a:srgbClr val="05E0DB"/>
      </a:accent6>
      <a:hlink>
        <a:srgbClr val="0080FF"/>
      </a:hlink>
      <a:folHlink>
        <a:srgbClr val="5EAEFF"/>
      </a:folHlink>
    </a:clrScheme>
    <a:fontScheme name="Волна">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Волна">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spDef>
      <a:spPr/>
      <a:bodyPr wrap="square">
        <a:spAutoFit/>
      </a:bodyPr>
      <a:lstStyle>
        <a:defPPr>
          <a:defRPr i="1" dirty="0">
            <a:latin typeface="Times New Roman" pitchFamily="18" charset="0"/>
            <a:cs typeface="Times New Roman" pitchFamily="18" charset="0"/>
          </a:defRPr>
        </a:defPPr>
      </a:lstStyle>
    </a:spDef>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1334</TotalTime>
  <Words>797</Words>
  <Application>Microsoft Office PowerPoint</Application>
  <PresentationFormat>Экран (4:3)</PresentationFormat>
  <Paragraphs>67</Paragraphs>
  <Slides>11</Slides>
  <Notes>1</Notes>
  <HiddenSlides>0</HiddenSlides>
  <MMClips>0</MMClips>
  <ScaleCrop>false</ScaleCrop>
  <HeadingPairs>
    <vt:vector size="4" baseType="variant">
      <vt:variant>
        <vt:lpstr>Тема</vt:lpstr>
      </vt:variant>
      <vt:variant>
        <vt:i4>1</vt:i4>
      </vt:variant>
      <vt:variant>
        <vt:lpstr>Заголовки слайдов</vt:lpstr>
      </vt:variant>
      <vt:variant>
        <vt:i4>11</vt:i4>
      </vt:variant>
    </vt:vector>
  </HeadingPairs>
  <TitlesOfParts>
    <vt:vector size="12" baseType="lpstr">
      <vt:lpstr>Волна</vt:lpstr>
      <vt:lpstr>Красота города- скалы вокруг Исети</vt:lpstr>
      <vt:lpstr>Презентация PowerPoint</vt:lpstr>
      <vt:lpstr>Презентация PowerPoint</vt:lpstr>
      <vt:lpstr>Презентация PowerPoint</vt:lpstr>
      <vt:lpstr>Презентация PowerPoint</vt:lpstr>
      <vt:lpstr>Презентация PowerPoint</vt:lpstr>
      <vt:lpstr>     Объекты, имеющие научную, культурно-историческую, эстетическую и иную ценность. Всего в крае насчитывается 22 памятника природы областного значения, в том числе 12 на территории Свердловской области в городе Каменск-Уральский и 10 в Каменском районе. Одиннадцать из них паспортизировал преподаватель школы №16, краевед В.А. Гусев.  .                 Больше всего памятников природы расположено на .    .      .           .                  берегах реки Исеть.                             Болото Березовое – расположено в 2 км восточнее д.      …………Черноскутово. Площадь 47 га. 97% поверхности занято березовым лесом. Засоленное. Болото Черное – самое южное болото Свердловской области. Площадь 522 га. Это самый большой по площади памятник природы нашего края. Имеет овальную форму. Занимает дно пятнадцатиметровой впадины, сложенной плохо пропускающими воду суглинками. Из болота берет начало река Таушкановка.                                 Волковское обнажение шаровых лав находится на      .     .                      левом берегу Исети в 80 метрах выше Волковской      .  .                            плотины. Имеет вид мыса высотой 3-3,5 метра. Сложено диабазами - твердыми магматическими породами, залегающими в виде шаровых или подушечных лав. Размер подушек колеблется от 0,5 до 1,5 метров. Шаровые лавы - свидетели подводного вулканизма. Представляют собой застывшую лаву подводного вулкана, извержение которого происходило на глубине не менее 3000 метров около 350-370 млн. лет назад. Геологический памятник природы. </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Изменения в конституцию</dc:title>
  <cp:lastModifiedBy>1</cp:lastModifiedBy>
  <cp:revision>124</cp:revision>
  <dcterms:modified xsi:type="dcterms:W3CDTF">2021-09-29T07:00:36Z</dcterms:modified>
</cp:coreProperties>
</file>