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7416800" cy="10621963"/>
  <p:notesSz cx="6797675" cy="9928225"/>
  <p:defaultTextStyle>
    <a:defPPr>
      <a:defRPr lang="ru-RU"/>
    </a:defPPr>
    <a:lvl1pPr marL="0" algn="l" defTabSz="98389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1947" algn="l" defTabSz="98389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3894" algn="l" defTabSz="98389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5842" algn="l" defTabSz="98389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7789" algn="l" defTabSz="98389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9736" algn="l" defTabSz="98389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51683" algn="l" defTabSz="98389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43630" algn="l" defTabSz="98389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35578" algn="l" defTabSz="98389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424" y="1104"/>
      </p:cViewPr>
      <p:guideLst>
        <p:guide orient="horz" pos="3346"/>
        <p:guide pos="23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6260" y="3299696"/>
            <a:ext cx="6304280" cy="2276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2520" y="6019112"/>
            <a:ext cx="5191760" cy="271450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5876" y="6825595"/>
            <a:ext cx="6304280" cy="210964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85876" y="4502043"/>
            <a:ext cx="6304280" cy="232355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308" y="3838168"/>
            <a:ext cx="2644810" cy="108580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069732" y="3838168"/>
            <a:ext cx="2644810" cy="108580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840" y="425371"/>
            <a:ext cx="6675120" cy="17703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0840" y="2377648"/>
            <a:ext cx="3277041" cy="9908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70840" y="3368539"/>
            <a:ext cx="3277041" cy="61199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767633" y="2377648"/>
            <a:ext cx="3278329" cy="9908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767633" y="3368539"/>
            <a:ext cx="3278329" cy="61199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840" y="422911"/>
            <a:ext cx="2440076" cy="179983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99764" y="422914"/>
            <a:ext cx="4146197" cy="90655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0840" y="2222746"/>
            <a:ext cx="2440076" cy="7265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3745" y="7435374"/>
            <a:ext cx="4450080" cy="8777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453745" y="949092"/>
            <a:ext cx="4450080" cy="63731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53745" y="8313162"/>
            <a:ext cx="4450080" cy="12466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361233" y="658955"/>
            <a:ext cx="1353308" cy="1403722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309" y="658955"/>
            <a:ext cx="3936312" cy="140372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840" y="425371"/>
            <a:ext cx="6675120" cy="17703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0840" y="2478460"/>
            <a:ext cx="6675120" cy="7010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70841" y="9844988"/>
            <a:ext cx="1730587" cy="5655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9A976-54CB-443D-9ED7-4BD3778ECD94}" type="datetimeFigureOut">
              <a:rPr lang="ru-RU" smtClean="0"/>
              <a:pPr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534074" y="9844988"/>
            <a:ext cx="2348653" cy="5655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315373" y="9844988"/>
            <a:ext cx="1730587" cy="5655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D7829-8EDF-42B5-9F64-C712A380925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&#1087;&#1089;&#1080;&#1093;&#1086;&#1072;&#1085;&#1072;&#1083;&#1080;&#1090;&#1080;&#1082;-&#1084;&#1072;&#1090;&#1074;&#1077;&#1077;&#1074;.&#1088;&#1092;/obshhenie-i-kommunikacii/kak-verbuyut-lyudejj-devushek-i-yunoshejj-v-igil-v-rossii-i-za-rubezhom/" TargetMode="External"/><Relationship Id="rId2" Type="http://schemas.openxmlformats.org/officeDocument/2006/relationships/hyperlink" Target="http://&#1087;&#1089;&#1080;&#1093;&#1086;&#1072;&#1085;&#1072;&#1083;&#1080;&#1090;&#1080;&#1082;-&#1084;&#1072;&#1090;&#1074;&#1077;&#1077;&#1074;.&#1088;&#1092;/obshhenie-i-kommunikacii/vred-i-zavisimost-ot-socialnykh-setejj-dlya-znakomstv-i-obshheniya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2016" y="198413"/>
            <a:ext cx="6856465" cy="9793087"/>
          </a:xfrm>
        </p:spPr>
        <p:txBody>
          <a:bodyPr>
            <a:noAutofit/>
          </a:bodyPr>
          <a:lstStyle/>
          <a:p>
            <a:pPr fontAlgn="base"/>
            <a:r>
              <a:rPr lang="ru-RU" sz="11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КАК ПРЕДОТВРАТИТЬ СУИЦИД ЧЕРЕЗ СОЦСЕТИ?</a:t>
            </a:r>
            <a:endParaRPr lang="ru-RU" sz="11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Да, сайты, провоцирующие подростков к суициду, и подобные сообщества в </a:t>
            </a:r>
            <a:r>
              <a:rPr lang="ru-RU" sz="1050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соцсетях</a:t>
            </a: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существуют. Интернет, как виртуальный мир, да и реальный мир — вообще вещи потенциально опасные.</a:t>
            </a:r>
            <a:b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Однако, заметьте, далеко не все дети и подростки, «зависающие» в интернете, засиживаются на сайтах и общаются в сообществах </a:t>
            </a:r>
            <a:r>
              <a:rPr lang="ru-RU" sz="105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соцсетей</a:t>
            </a: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где пропагандируют суицид.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Подобные «суицидальные сообщества», конечно, ищут себе «жертв» среди детей-подростков, т.к. понимают, что именно эта категория населения является наиболее уязвимой для внедрения в их психику различных установок, взглядов, убеждений, жизненных ценностей, зачастую кардинально отличающихся от устоев общества (например, </a:t>
            </a:r>
            <a:r>
              <a:rPr lang="ru-RU" sz="105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вербовка в ИГИЛ</a:t>
            </a: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 различные секты).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Многие дети и подростки общаются через Интернет, в социальных сетях, иногда создавая различные сообщества по интересам. И это понятно, человек — существо общественное, и ему нужно общаться.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В современном мире, к сожалению, интернет заменяет реальное общение, представляя собой, по сути его суррогат, т.к. для жизни (именно в биологическом смысле) необходимы настоящие, личные контакты между людьми, а не контакты «в контакте».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Подростки даже не подозревают, что выкладывая в </a:t>
            </a:r>
            <a:r>
              <a:rPr lang="ru-RU" sz="105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соцсети</a:t>
            </a: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свои фото и видео, рассказывая о своих интересах и проблемах, о своих увлечениях и пристрастиях, о том, что они смотрят и читают и т.д. — они раскрывают свое бессознательное, по сути — свою душу (психику). Т.е. они дают прекрасный материал для вербовщиков и мошенников всех мастей, в том числе и создателей тех сообществ, где пропагандируют подростковый суицид, показывая им, что их сознание изменено и они готовы для принятия внушения.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Пропагандистам суицида среди подростков остается малое — подобрать ключики к хлипким замочкам души ребенка, а именно — сделать вид, что они дают ребенку как раз то, что ему так не хватает в реальной жизни: внимание, понимание, поддержка, признание, принятие, возможность </a:t>
            </a:r>
            <a:r>
              <a:rPr lang="ru-RU" sz="105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самореализоваться</a:t>
            </a: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т.п. — только это все обман, иллюзия, в которую подсознательно хочется верить.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Профилактика чего-то плохого, в том числе и детского, подросткового суицида — это всегда лучше и дешевле, чем работа с последствиями. А чтобы не было последствий, нужно понять причину суицидальных склонностей у подростков, т.е. необходимо бороться с причиной…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Начинать профилактику подросткового суицида и детских самоубийств нужно с семьи ребенка, продолжать в детсаду и школе, и заканчивать ВУЗом (или другим </a:t>
            </a:r>
            <a:r>
              <a:rPr lang="ru-RU" sz="105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послешкольным</a:t>
            </a: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учебным заведением).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Поэтому, чтобы предотвратить подростковый суицид, родителям и воспитателям нужно: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Начать неподдельно интересоваться жизнью подростка: его мышлением, внутренним миром, его интересами и увлечениями (его же </a:t>
            </a:r>
            <a:r>
              <a:rPr lang="ru-RU" sz="105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соцсети</a:t>
            </a: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вам в помощь);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Постепенно (не резко) начать налаживать детско-родительские отношения в атмосфере любви и принятия (если ребенок уже подросток, то нужно наладить дружеские отношения, не с позиции я сверху — ребенок снизу, а на одном уровне);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Начинать профилактику подросткового суицида и детских самоубийств нужно с семьи ребенка, продолжать в детсаду и школе, и заканчивать ВУЗом (или другим </a:t>
            </a:r>
            <a:r>
              <a:rPr lang="ru-RU" sz="10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школьным </a:t>
            </a: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учебным заведением).</a:t>
            </a:r>
          </a:p>
          <a:p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Поэтому, чтобы предотвратить подростковый суицид, родителям и воспитателям нужно: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Начать неподдельно интересоваться жизнью подростка: его мышлением, внутренним миром, его интересами и увлечениями (его же </a:t>
            </a:r>
            <a:r>
              <a:rPr lang="ru-RU" sz="105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соцсети</a:t>
            </a: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вам в помощь);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ru-RU" sz="10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Постепенно (не резко) начать налаживать детско-родительские отношения в атмосфере любви и принятия (если ребенок уже подросток, то нужно наладить дружеские отношения, не с позиции я сверху — ребенок снизу, а на одном уровне);</a:t>
            </a:r>
          </a:p>
          <a:p>
            <a:r>
              <a:rPr lang="ru-RU" sz="1050" dirty="0"/>
              <a:t> </a:t>
            </a:r>
          </a:p>
          <a:p>
            <a:pPr fontAlgn="base"/>
            <a:r>
              <a:rPr lang="ru-RU" sz="1050" dirty="0" smtClean="0"/>
              <a:t> </a:t>
            </a:r>
          </a:p>
        </p:txBody>
      </p:sp>
      <p:pic>
        <p:nvPicPr>
          <p:cNvPr id="6" name="Рисунок 5" descr="9145b569f09c54036b482f70011b269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416" y="7494917"/>
            <a:ext cx="2855019" cy="23706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239279"/>
            <a:ext cx="7416800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1" name="Рисунок 10" descr="624f4be7-0a6c-45d9-8210-328f7bc4f64a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6432" y="7615237"/>
            <a:ext cx="3000396" cy="22502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40048" y="10017901"/>
            <a:ext cx="61687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050" dirty="0">
                <a:latin typeface="Times New Roman" pitchFamily="18" charset="0"/>
                <a:cs typeface="Times New Roman" pitchFamily="18" charset="0"/>
              </a:rPr>
              <a:t>Всероссийский телефон доверия 8 - 800 - 2000 - 122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</TotalTime>
  <Words>29</Words>
  <Application>Microsoft Office PowerPoint</Application>
  <PresentationFormat>Произвольный</PresentationFormat>
  <Paragraphs>19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Томский областной центр дополнительного образования</dc:title>
  <dc:creator>uchitel</dc:creator>
  <cp:lastModifiedBy>Windows User</cp:lastModifiedBy>
  <cp:revision>15</cp:revision>
  <dcterms:created xsi:type="dcterms:W3CDTF">2017-03-20T08:14:59Z</dcterms:created>
  <dcterms:modified xsi:type="dcterms:W3CDTF">2021-09-23T11:40:46Z</dcterms:modified>
</cp:coreProperties>
</file>