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4"/>
  </p:notesMasterIdLst>
  <p:sldIdLst>
    <p:sldId id="256" r:id="rId2"/>
    <p:sldId id="257" r:id="rId3"/>
    <p:sldId id="480" r:id="rId4"/>
    <p:sldId id="426" r:id="rId5"/>
    <p:sldId id="484" r:id="rId6"/>
    <p:sldId id="364" r:id="rId7"/>
    <p:sldId id="510" r:id="rId8"/>
    <p:sldId id="431" r:id="rId9"/>
    <p:sldId id="442" r:id="rId10"/>
    <p:sldId id="542" r:id="rId11"/>
    <p:sldId id="544" r:id="rId12"/>
    <p:sldId id="440" r:id="rId13"/>
    <p:sldId id="546" r:id="rId14"/>
    <p:sldId id="547" r:id="rId15"/>
    <p:sldId id="549" r:id="rId16"/>
    <p:sldId id="471" r:id="rId17"/>
    <p:sldId id="553" r:id="rId18"/>
    <p:sldId id="555" r:id="rId19"/>
    <p:sldId id="556" r:id="rId20"/>
    <p:sldId id="557" r:id="rId21"/>
    <p:sldId id="559" r:id="rId22"/>
    <p:sldId id="561" r:id="rId23"/>
    <p:sldId id="562" r:id="rId24"/>
    <p:sldId id="565" r:id="rId25"/>
    <p:sldId id="570" r:id="rId26"/>
    <p:sldId id="568" r:id="rId27"/>
    <p:sldId id="571" r:id="rId28"/>
    <p:sldId id="575" r:id="rId29"/>
    <p:sldId id="580" r:id="rId30"/>
    <p:sldId id="579" r:id="rId31"/>
    <p:sldId id="577" r:id="rId32"/>
    <p:sldId id="581" r:id="rId33"/>
    <p:sldId id="582" r:id="rId34"/>
    <p:sldId id="583" r:id="rId35"/>
    <p:sldId id="587" r:id="rId36"/>
    <p:sldId id="411" r:id="rId37"/>
    <p:sldId id="586" r:id="rId38"/>
    <p:sldId id="584" r:id="rId39"/>
    <p:sldId id="585" r:id="rId40"/>
    <p:sldId id="418" r:id="rId41"/>
    <p:sldId id="468" r:id="rId42"/>
    <p:sldId id="413" r:id="rId43"/>
    <p:sldId id="486" r:id="rId44"/>
    <p:sldId id="475" r:id="rId45"/>
    <p:sldId id="469" r:id="rId46"/>
    <p:sldId id="526" r:id="rId47"/>
    <p:sldId id="527" r:id="rId48"/>
    <p:sldId id="528" r:id="rId49"/>
    <p:sldId id="273" r:id="rId50"/>
    <p:sldId id="307" r:id="rId51"/>
    <p:sldId id="310" r:id="rId52"/>
    <p:sldId id="274" r:id="rId5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99"/>
    <a:srgbClr val="993F0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265" autoAdjust="0"/>
  </p:normalViewPr>
  <p:slideViewPr>
    <p:cSldViewPr>
      <p:cViewPr>
        <p:scale>
          <a:sx n="98" d="100"/>
          <a:sy n="98" d="100"/>
        </p:scale>
        <p:origin x="-200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5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F1447-10CE-41DE-A076-79DA0218AA06}" type="datetimeFigureOut">
              <a:rPr lang="ru-RU" smtClean="0"/>
              <a:pPr/>
              <a:t>03.09.2021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2AB10-6EB3-4AB1-82F9-6700CE9F2A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4447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9/3/2021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1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4.gif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gif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6.gif"/><Relationship Id="rId7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4.gif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6.gif"/><Relationship Id="rId7" Type="http://schemas.openxmlformats.org/officeDocument/2006/relationships/image" Target="../media/image25.jpeg"/><Relationship Id="rId12" Type="http://schemas.openxmlformats.org/officeDocument/2006/relationships/image" Target="../media/image2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5.gif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4.gif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18" Type="http://schemas.openxmlformats.org/officeDocument/2006/relationships/image" Target="../media/image43.gif"/><Relationship Id="rId3" Type="http://schemas.openxmlformats.org/officeDocument/2006/relationships/image" Target="../media/image4.gif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17" Type="http://schemas.openxmlformats.org/officeDocument/2006/relationships/image" Target="../media/image42.jpeg"/><Relationship Id="rId2" Type="http://schemas.openxmlformats.org/officeDocument/2006/relationships/image" Target="../media/image22.jpeg"/><Relationship Id="rId16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5" Type="http://schemas.openxmlformats.org/officeDocument/2006/relationships/image" Target="../media/image40.jpeg"/><Relationship Id="rId10" Type="http://schemas.openxmlformats.org/officeDocument/2006/relationships/image" Target="../media/image35.jpeg"/><Relationship Id="rId4" Type="http://schemas.openxmlformats.org/officeDocument/2006/relationships/image" Target="../media/image6.gif"/><Relationship Id="rId9" Type="http://schemas.openxmlformats.org/officeDocument/2006/relationships/image" Target="../media/image34.jpeg"/><Relationship Id="rId1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6.gif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gif"/><Relationship Id="rId9" Type="http://schemas.openxmlformats.org/officeDocument/2006/relationships/image" Target="../media/image5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1.jpeg"/><Relationship Id="rId3" Type="http://schemas.openxmlformats.org/officeDocument/2006/relationships/image" Target="../media/image62.jpeg"/><Relationship Id="rId7" Type="http://schemas.openxmlformats.org/officeDocument/2006/relationships/image" Target="../media/image5.gif"/><Relationship Id="rId12" Type="http://schemas.openxmlformats.org/officeDocument/2006/relationships/image" Target="../media/image70.jpeg"/><Relationship Id="rId17" Type="http://schemas.openxmlformats.org/officeDocument/2006/relationships/image" Target="../media/image75.jpeg"/><Relationship Id="rId2" Type="http://schemas.openxmlformats.org/officeDocument/2006/relationships/image" Target="../media/image22.jpeg"/><Relationship Id="rId16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11" Type="http://schemas.openxmlformats.org/officeDocument/2006/relationships/image" Target="../media/image69.jpeg"/><Relationship Id="rId5" Type="http://schemas.openxmlformats.org/officeDocument/2006/relationships/image" Target="../media/image64.jpeg"/><Relationship Id="rId15" Type="http://schemas.openxmlformats.org/officeDocument/2006/relationships/image" Target="../media/image73.jpeg"/><Relationship Id="rId10" Type="http://schemas.openxmlformats.org/officeDocument/2006/relationships/image" Target="../media/image68.jpeg"/><Relationship Id="rId4" Type="http://schemas.openxmlformats.org/officeDocument/2006/relationships/image" Target="../media/image63.jpeg"/><Relationship Id="rId9" Type="http://schemas.openxmlformats.org/officeDocument/2006/relationships/image" Target="../media/image67.jpeg"/><Relationship Id="rId14" Type="http://schemas.openxmlformats.org/officeDocument/2006/relationships/image" Target="../media/image7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6.gif"/><Relationship Id="rId7" Type="http://schemas.openxmlformats.org/officeDocument/2006/relationships/image" Target="../media/image79.jpeg"/><Relationship Id="rId12" Type="http://schemas.openxmlformats.org/officeDocument/2006/relationships/image" Target="../media/image8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11" Type="http://schemas.openxmlformats.org/officeDocument/2006/relationships/image" Target="../media/image83.jpeg"/><Relationship Id="rId5" Type="http://schemas.openxmlformats.org/officeDocument/2006/relationships/image" Target="../media/image77.jpeg"/><Relationship Id="rId10" Type="http://schemas.openxmlformats.org/officeDocument/2006/relationships/image" Target="../media/image82.jpeg"/><Relationship Id="rId4" Type="http://schemas.openxmlformats.org/officeDocument/2006/relationships/image" Target="../media/image76.gif"/><Relationship Id="rId9" Type="http://schemas.openxmlformats.org/officeDocument/2006/relationships/image" Target="../media/image8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Relationship Id="rId9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0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12" Type="http://schemas.openxmlformats.org/officeDocument/2006/relationships/image" Target="../media/image99.jpeg"/><Relationship Id="rId2" Type="http://schemas.openxmlformats.org/officeDocument/2006/relationships/image" Target="../media/image22.jpeg"/><Relationship Id="rId16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11" Type="http://schemas.openxmlformats.org/officeDocument/2006/relationships/image" Target="../media/image98.jpeg"/><Relationship Id="rId5" Type="http://schemas.openxmlformats.org/officeDocument/2006/relationships/image" Target="../media/image93.jpeg"/><Relationship Id="rId15" Type="http://schemas.openxmlformats.org/officeDocument/2006/relationships/image" Target="../media/image102.jpeg"/><Relationship Id="rId10" Type="http://schemas.openxmlformats.org/officeDocument/2006/relationships/image" Target="../media/image97.emf"/><Relationship Id="rId4" Type="http://schemas.openxmlformats.org/officeDocument/2006/relationships/image" Target="../media/image92.jpeg"/><Relationship Id="rId9" Type="http://schemas.openxmlformats.org/officeDocument/2006/relationships/image" Target="../media/image96.jpeg"/><Relationship Id="rId14" Type="http://schemas.openxmlformats.org/officeDocument/2006/relationships/image" Target="../media/image10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3" Type="http://schemas.openxmlformats.org/officeDocument/2006/relationships/image" Target="../media/image110.jpeg"/><Relationship Id="rId7" Type="http://schemas.openxmlformats.org/officeDocument/2006/relationships/image" Target="../media/image114.jpeg"/><Relationship Id="rId12" Type="http://schemas.openxmlformats.org/officeDocument/2006/relationships/image" Target="../media/image11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jpeg"/><Relationship Id="rId11" Type="http://schemas.openxmlformats.org/officeDocument/2006/relationships/image" Target="../media/image118.jpeg"/><Relationship Id="rId5" Type="http://schemas.openxmlformats.org/officeDocument/2006/relationships/image" Target="../media/image112.jpeg"/><Relationship Id="rId10" Type="http://schemas.openxmlformats.org/officeDocument/2006/relationships/image" Target="../media/image117.jpe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jpeg"/><Relationship Id="rId13" Type="http://schemas.openxmlformats.org/officeDocument/2006/relationships/image" Target="../media/image130.jpeg"/><Relationship Id="rId3" Type="http://schemas.openxmlformats.org/officeDocument/2006/relationships/image" Target="../media/image120.jpeg"/><Relationship Id="rId7" Type="http://schemas.openxmlformats.org/officeDocument/2006/relationships/image" Target="../media/image124.jpeg"/><Relationship Id="rId12" Type="http://schemas.openxmlformats.org/officeDocument/2006/relationships/image" Target="../media/image129.jpeg"/><Relationship Id="rId17" Type="http://schemas.openxmlformats.org/officeDocument/2006/relationships/image" Target="../media/image134.gif"/><Relationship Id="rId2" Type="http://schemas.openxmlformats.org/officeDocument/2006/relationships/image" Target="../media/image10.jpeg"/><Relationship Id="rId16" Type="http://schemas.openxmlformats.org/officeDocument/2006/relationships/image" Target="../media/image1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.jpeg"/><Relationship Id="rId11" Type="http://schemas.openxmlformats.org/officeDocument/2006/relationships/image" Target="../media/image128.jpeg"/><Relationship Id="rId5" Type="http://schemas.openxmlformats.org/officeDocument/2006/relationships/image" Target="../media/image122.jpeg"/><Relationship Id="rId15" Type="http://schemas.openxmlformats.org/officeDocument/2006/relationships/image" Target="../media/image132.jpeg"/><Relationship Id="rId10" Type="http://schemas.openxmlformats.org/officeDocument/2006/relationships/image" Target="../media/image127.jpeg"/><Relationship Id="rId4" Type="http://schemas.openxmlformats.org/officeDocument/2006/relationships/image" Target="../media/image121.jpeg"/><Relationship Id="rId9" Type="http://schemas.openxmlformats.org/officeDocument/2006/relationships/image" Target="../media/image126.jpeg"/><Relationship Id="rId14" Type="http://schemas.openxmlformats.org/officeDocument/2006/relationships/image" Target="../media/image13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jpeg"/><Relationship Id="rId3" Type="http://schemas.openxmlformats.org/officeDocument/2006/relationships/image" Target="../media/image135.jpeg"/><Relationship Id="rId7" Type="http://schemas.openxmlformats.org/officeDocument/2006/relationships/image" Target="../media/image139.jpeg"/><Relationship Id="rId12" Type="http://schemas.openxmlformats.org/officeDocument/2006/relationships/image" Target="../media/image14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jpeg"/><Relationship Id="rId11" Type="http://schemas.openxmlformats.org/officeDocument/2006/relationships/image" Target="../media/image143.jpeg"/><Relationship Id="rId5" Type="http://schemas.openxmlformats.org/officeDocument/2006/relationships/image" Target="../media/image137.jpeg"/><Relationship Id="rId10" Type="http://schemas.openxmlformats.org/officeDocument/2006/relationships/image" Target="../media/image142.jpeg"/><Relationship Id="rId4" Type="http://schemas.openxmlformats.org/officeDocument/2006/relationships/image" Target="../media/image136.jpeg"/><Relationship Id="rId9" Type="http://schemas.openxmlformats.org/officeDocument/2006/relationships/image" Target="../media/image14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jpeg"/><Relationship Id="rId3" Type="http://schemas.openxmlformats.org/officeDocument/2006/relationships/image" Target="../media/image145.jpeg"/><Relationship Id="rId7" Type="http://schemas.openxmlformats.org/officeDocument/2006/relationships/image" Target="../media/image149.jpeg"/><Relationship Id="rId12" Type="http://schemas.openxmlformats.org/officeDocument/2006/relationships/image" Target="../media/image15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8.jpeg"/><Relationship Id="rId11" Type="http://schemas.openxmlformats.org/officeDocument/2006/relationships/image" Target="../media/image153.jpeg"/><Relationship Id="rId5" Type="http://schemas.openxmlformats.org/officeDocument/2006/relationships/image" Target="../media/image147.jpeg"/><Relationship Id="rId10" Type="http://schemas.openxmlformats.org/officeDocument/2006/relationships/image" Target="../media/image152.jpeg"/><Relationship Id="rId4" Type="http://schemas.openxmlformats.org/officeDocument/2006/relationships/image" Target="../media/image146.jpeg"/><Relationship Id="rId9" Type="http://schemas.openxmlformats.org/officeDocument/2006/relationships/image" Target="../media/image15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jpeg"/><Relationship Id="rId13" Type="http://schemas.openxmlformats.org/officeDocument/2006/relationships/image" Target="../media/image165.jpeg"/><Relationship Id="rId3" Type="http://schemas.openxmlformats.org/officeDocument/2006/relationships/image" Target="../media/image155.jpeg"/><Relationship Id="rId7" Type="http://schemas.openxmlformats.org/officeDocument/2006/relationships/image" Target="../media/image159.jpeg"/><Relationship Id="rId12" Type="http://schemas.openxmlformats.org/officeDocument/2006/relationships/image" Target="../media/image164.jpeg"/><Relationship Id="rId17" Type="http://schemas.openxmlformats.org/officeDocument/2006/relationships/image" Target="../media/image169.jpeg"/><Relationship Id="rId2" Type="http://schemas.openxmlformats.org/officeDocument/2006/relationships/image" Target="../media/image10.jpeg"/><Relationship Id="rId16" Type="http://schemas.openxmlformats.org/officeDocument/2006/relationships/image" Target="../media/image1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jpeg"/><Relationship Id="rId11" Type="http://schemas.openxmlformats.org/officeDocument/2006/relationships/image" Target="../media/image163.jpeg"/><Relationship Id="rId5" Type="http://schemas.openxmlformats.org/officeDocument/2006/relationships/image" Target="../media/image157.jpeg"/><Relationship Id="rId15" Type="http://schemas.openxmlformats.org/officeDocument/2006/relationships/image" Target="../media/image167.jpeg"/><Relationship Id="rId10" Type="http://schemas.openxmlformats.org/officeDocument/2006/relationships/image" Target="../media/image162.jpeg"/><Relationship Id="rId4" Type="http://schemas.openxmlformats.org/officeDocument/2006/relationships/image" Target="../media/image156.jpeg"/><Relationship Id="rId9" Type="http://schemas.openxmlformats.org/officeDocument/2006/relationships/image" Target="../media/image161.jpeg"/><Relationship Id="rId14" Type="http://schemas.openxmlformats.org/officeDocument/2006/relationships/image" Target="../media/image16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gif"/><Relationship Id="rId13" Type="http://schemas.openxmlformats.org/officeDocument/2006/relationships/image" Target="../media/image180.jpeg"/><Relationship Id="rId3" Type="http://schemas.openxmlformats.org/officeDocument/2006/relationships/image" Target="../media/image171.jpeg"/><Relationship Id="rId7" Type="http://schemas.openxmlformats.org/officeDocument/2006/relationships/image" Target="../media/image175.jpeg"/><Relationship Id="rId12" Type="http://schemas.openxmlformats.org/officeDocument/2006/relationships/image" Target="../media/image17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4.jpeg"/><Relationship Id="rId11" Type="http://schemas.openxmlformats.org/officeDocument/2006/relationships/image" Target="../media/image178.jpeg"/><Relationship Id="rId5" Type="http://schemas.openxmlformats.org/officeDocument/2006/relationships/image" Target="../media/image173.jpeg"/><Relationship Id="rId10" Type="http://schemas.openxmlformats.org/officeDocument/2006/relationships/image" Target="../media/image177.jpeg"/><Relationship Id="rId4" Type="http://schemas.openxmlformats.org/officeDocument/2006/relationships/image" Target="../media/image172.jpeg"/><Relationship Id="rId9" Type="http://schemas.openxmlformats.org/officeDocument/2006/relationships/image" Target="../media/image176.jpeg"/><Relationship Id="rId14" Type="http://schemas.openxmlformats.org/officeDocument/2006/relationships/image" Target="../media/image18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jpeg"/><Relationship Id="rId13" Type="http://schemas.openxmlformats.org/officeDocument/2006/relationships/image" Target="../media/image192.jpeg"/><Relationship Id="rId18" Type="http://schemas.openxmlformats.org/officeDocument/2006/relationships/image" Target="../media/image197.jpeg"/><Relationship Id="rId3" Type="http://schemas.openxmlformats.org/officeDocument/2006/relationships/image" Target="../media/image182.jpeg"/><Relationship Id="rId7" Type="http://schemas.openxmlformats.org/officeDocument/2006/relationships/image" Target="../media/image186.jpeg"/><Relationship Id="rId12" Type="http://schemas.openxmlformats.org/officeDocument/2006/relationships/image" Target="../media/image191.jpeg"/><Relationship Id="rId17" Type="http://schemas.openxmlformats.org/officeDocument/2006/relationships/image" Target="../media/image196.jpeg"/><Relationship Id="rId2" Type="http://schemas.openxmlformats.org/officeDocument/2006/relationships/image" Target="../media/image10.jpeg"/><Relationship Id="rId16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jpeg"/><Relationship Id="rId11" Type="http://schemas.openxmlformats.org/officeDocument/2006/relationships/image" Target="../media/image190.jpeg"/><Relationship Id="rId5" Type="http://schemas.openxmlformats.org/officeDocument/2006/relationships/image" Target="../media/image184.jpeg"/><Relationship Id="rId15" Type="http://schemas.openxmlformats.org/officeDocument/2006/relationships/image" Target="../media/image194.jpeg"/><Relationship Id="rId10" Type="http://schemas.openxmlformats.org/officeDocument/2006/relationships/image" Target="../media/image189.jpeg"/><Relationship Id="rId19" Type="http://schemas.openxmlformats.org/officeDocument/2006/relationships/image" Target="../media/image134.gif"/><Relationship Id="rId4" Type="http://schemas.openxmlformats.org/officeDocument/2006/relationships/image" Target="../media/image183.jpeg"/><Relationship Id="rId9" Type="http://schemas.openxmlformats.org/officeDocument/2006/relationships/image" Target="../media/image188.jpeg"/><Relationship Id="rId14" Type="http://schemas.openxmlformats.org/officeDocument/2006/relationships/image" Target="../media/image19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3.jpeg"/><Relationship Id="rId13" Type="http://schemas.openxmlformats.org/officeDocument/2006/relationships/image" Target="../media/image208.jpeg"/><Relationship Id="rId3" Type="http://schemas.openxmlformats.org/officeDocument/2006/relationships/image" Target="../media/image198.jpeg"/><Relationship Id="rId7" Type="http://schemas.openxmlformats.org/officeDocument/2006/relationships/image" Target="../media/image202.jpeg"/><Relationship Id="rId12" Type="http://schemas.openxmlformats.org/officeDocument/2006/relationships/image" Target="../media/image20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1.jpeg"/><Relationship Id="rId11" Type="http://schemas.openxmlformats.org/officeDocument/2006/relationships/image" Target="../media/image206.jpeg"/><Relationship Id="rId5" Type="http://schemas.openxmlformats.org/officeDocument/2006/relationships/image" Target="../media/image200.jpeg"/><Relationship Id="rId10" Type="http://schemas.openxmlformats.org/officeDocument/2006/relationships/image" Target="../media/image205.jpeg"/><Relationship Id="rId4" Type="http://schemas.openxmlformats.org/officeDocument/2006/relationships/image" Target="../media/image199.jpeg"/><Relationship Id="rId9" Type="http://schemas.openxmlformats.org/officeDocument/2006/relationships/image" Target="../media/image204.jpeg"/><Relationship Id="rId14" Type="http://schemas.openxmlformats.org/officeDocument/2006/relationships/image" Target="../media/image20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7.jpeg"/><Relationship Id="rId3" Type="http://schemas.openxmlformats.org/officeDocument/2006/relationships/image" Target="../media/image212.jpeg"/><Relationship Id="rId7" Type="http://schemas.openxmlformats.org/officeDocument/2006/relationships/image" Target="../media/image21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5.jpeg"/><Relationship Id="rId5" Type="http://schemas.openxmlformats.org/officeDocument/2006/relationships/image" Target="../media/image214.jpeg"/><Relationship Id="rId10" Type="http://schemas.openxmlformats.org/officeDocument/2006/relationships/image" Target="../media/image219.jpeg"/><Relationship Id="rId4" Type="http://schemas.openxmlformats.org/officeDocument/2006/relationships/image" Target="../media/image213.jpeg"/><Relationship Id="rId9" Type="http://schemas.openxmlformats.org/officeDocument/2006/relationships/image" Target="../media/image21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3.jpeg"/><Relationship Id="rId5" Type="http://schemas.openxmlformats.org/officeDocument/2006/relationships/image" Target="../media/image222.jpeg"/><Relationship Id="rId4" Type="http://schemas.openxmlformats.org/officeDocument/2006/relationships/image" Target="../media/image22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9.jpeg"/><Relationship Id="rId3" Type="http://schemas.openxmlformats.org/officeDocument/2006/relationships/image" Target="../media/image224.jpeg"/><Relationship Id="rId7" Type="http://schemas.openxmlformats.org/officeDocument/2006/relationships/image" Target="../media/image22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7.jpeg"/><Relationship Id="rId5" Type="http://schemas.openxmlformats.org/officeDocument/2006/relationships/image" Target="../media/image226.jpeg"/><Relationship Id="rId4" Type="http://schemas.openxmlformats.org/officeDocument/2006/relationships/image" Target="../media/image22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4.gif"/><Relationship Id="rId4" Type="http://schemas.openxmlformats.org/officeDocument/2006/relationships/image" Target="../media/image23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7.jpeg"/><Relationship Id="rId3" Type="http://schemas.openxmlformats.org/officeDocument/2006/relationships/image" Target="../media/image232.jpeg"/><Relationship Id="rId7" Type="http://schemas.openxmlformats.org/officeDocument/2006/relationships/image" Target="../media/image23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5.jpeg"/><Relationship Id="rId5" Type="http://schemas.openxmlformats.org/officeDocument/2006/relationships/image" Target="../media/image234.jpeg"/><Relationship Id="rId4" Type="http://schemas.openxmlformats.org/officeDocument/2006/relationships/image" Target="../media/image233.jpeg"/><Relationship Id="rId9" Type="http://schemas.openxmlformats.org/officeDocument/2006/relationships/image" Target="../media/image23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4.jpeg"/><Relationship Id="rId13" Type="http://schemas.openxmlformats.org/officeDocument/2006/relationships/image" Target="../media/image248.gif"/><Relationship Id="rId3" Type="http://schemas.openxmlformats.org/officeDocument/2006/relationships/image" Target="../media/image239.jpeg"/><Relationship Id="rId7" Type="http://schemas.openxmlformats.org/officeDocument/2006/relationships/image" Target="../media/image243.jpeg"/><Relationship Id="rId12" Type="http://schemas.openxmlformats.org/officeDocument/2006/relationships/image" Target="../media/image24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2.jpeg"/><Relationship Id="rId11" Type="http://schemas.openxmlformats.org/officeDocument/2006/relationships/image" Target="https://sun9-13.userapi.com/impg/dffRL_DKdSeAreINsuM6r_rsJO4HvvBHmQApQg/pjiTyKF01Ik.jpg?size=809x1080&amp;quality=96&amp;sign=3c3afea1b897260a1c7558fef718b567&amp;type=album" TargetMode="External"/><Relationship Id="rId5" Type="http://schemas.openxmlformats.org/officeDocument/2006/relationships/image" Target="../media/image241.jpeg"/><Relationship Id="rId10" Type="http://schemas.openxmlformats.org/officeDocument/2006/relationships/image" Target="../media/image246.jpeg"/><Relationship Id="rId4" Type="http://schemas.openxmlformats.org/officeDocument/2006/relationships/image" Target="../media/image240.jpeg"/><Relationship Id="rId9" Type="http://schemas.openxmlformats.org/officeDocument/2006/relationships/image" Target="../media/image24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0.gif"/><Relationship Id="rId4" Type="http://schemas.openxmlformats.org/officeDocument/2006/relationships/image" Target="../media/image5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2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8.jpeg"/><Relationship Id="rId3" Type="http://schemas.openxmlformats.org/officeDocument/2006/relationships/image" Target="../media/image253.jpeg"/><Relationship Id="rId7" Type="http://schemas.openxmlformats.org/officeDocument/2006/relationships/image" Target="../media/image25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6.jpeg"/><Relationship Id="rId5" Type="http://schemas.openxmlformats.org/officeDocument/2006/relationships/image" Target="../media/image255.jpeg"/><Relationship Id="rId4" Type="http://schemas.openxmlformats.org/officeDocument/2006/relationships/image" Target="../media/image254.jpeg"/><Relationship Id="rId9" Type="http://schemas.openxmlformats.org/officeDocument/2006/relationships/image" Target="../media/image259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4.jpeg"/><Relationship Id="rId13" Type="http://schemas.openxmlformats.org/officeDocument/2006/relationships/image" Target="../media/image269.jpeg"/><Relationship Id="rId3" Type="http://schemas.openxmlformats.org/officeDocument/2006/relationships/image" Target="../media/image5.gif"/><Relationship Id="rId7" Type="http://schemas.openxmlformats.org/officeDocument/2006/relationships/image" Target="../media/image263.jpeg"/><Relationship Id="rId12" Type="http://schemas.openxmlformats.org/officeDocument/2006/relationships/image" Target="../media/image26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2.jpeg"/><Relationship Id="rId11" Type="http://schemas.openxmlformats.org/officeDocument/2006/relationships/image" Target="../media/image267.jpeg"/><Relationship Id="rId5" Type="http://schemas.openxmlformats.org/officeDocument/2006/relationships/image" Target="../media/image261.jpeg"/><Relationship Id="rId15" Type="http://schemas.openxmlformats.org/officeDocument/2006/relationships/image" Target="../media/image270.jpeg"/><Relationship Id="rId10" Type="http://schemas.openxmlformats.org/officeDocument/2006/relationships/image" Target="../media/image266.jpeg"/><Relationship Id="rId4" Type="http://schemas.openxmlformats.org/officeDocument/2006/relationships/image" Target="../media/image260.jpeg"/><Relationship Id="rId9" Type="http://schemas.openxmlformats.org/officeDocument/2006/relationships/image" Target="../media/image265.jpeg"/><Relationship Id="rId14" Type="http://schemas.openxmlformats.org/officeDocument/2006/relationships/image" Target="../media/image248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4.jpeg"/><Relationship Id="rId3" Type="http://schemas.openxmlformats.org/officeDocument/2006/relationships/image" Target="../media/image6.gif"/><Relationship Id="rId7" Type="http://schemas.openxmlformats.org/officeDocument/2006/relationships/image" Target="../media/image27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2.jpeg"/><Relationship Id="rId5" Type="http://schemas.openxmlformats.org/officeDocument/2006/relationships/image" Target="../media/image271.jpeg"/><Relationship Id="rId10" Type="http://schemas.openxmlformats.org/officeDocument/2006/relationships/image" Target="../media/image276.jpeg"/><Relationship Id="rId4" Type="http://schemas.openxmlformats.org/officeDocument/2006/relationships/image" Target="../media/image5.gif"/><Relationship Id="rId9" Type="http://schemas.openxmlformats.org/officeDocument/2006/relationships/image" Target="../media/image27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8.gif"/><Relationship Id="rId4" Type="http://schemas.openxmlformats.org/officeDocument/2006/relationships/image" Target="../media/image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jpeg"/><Relationship Id="rId5" Type="http://schemas.openxmlformats.org/officeDocument/2006/relationships/image" Target="../media/image5.gif"/><Relationship Id="rId4" Type="http://schemas.openxmlformats.org/officeDocument/2006/relationships/image" Target="../media/image6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28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9.gif"/><Relationship Id="rId5" Type="http://schemas.openxmlformats.org/officeDocument/2006/relationships/image" Target="../media/image278.gif"/><Relationship Id="rId4" Type="http://schemas.openxmlformats.org/officeDocument/2006/relationships/image" Target="../media/image5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28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gif"/><Relationship Id="rId5" Type="http://schemas.openxmlformats.org/officeDocument/2006/relationships/image" Target="../media/image16.gif"/><Relationship Id="rId4" Type="http://schemas.openxmlformats.org/officeDocument/2006/relationships/image" Target="../media/image6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28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gif"/><Relationship Id="rId5" Type="http://schemas.openxmlformats.org/officeDocument/2006/relationships/image" Target="../media/image16.gif"/><Relationship Id="rId4" Type="http://schemas.openxmlformats.org/officeDocument/2006/relationships/image" Target="../media/image6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7.jpeg"/><Relationship Id="rId3" Type="http://schemas.openxmlformats.org/officeDocument/2006/relationships/image" Target="../media/image5.gif"/><Relationship Id="rId7" Type="http://schemas.openxmlformats.org/officeDocument/2006/relationships/image" Target="../media/image28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5.jpeg"/><Relationship Id="rId5" Type="http://schemas.openxmlformats.org/officeDocument/2006/relationships/image" Target="../media/image284.jpeg"/><Relationship Id="rId10" Type="http://schemas.openxmlformats.org/officeDocument/2006/relationships/image" Target="../media/image289.jpeg"/><Relationship Id="rId4" Type="http://schemas.openxmlformats.org/officeDocument/2006/relationships/image" Target="../media/image6.gif"/><Relationship Id="rId9" Type="http://schemas.openxmlformats.org/officeDocument/2006/relationships/image" Target="../media/image288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jpeg"/><Relationship Id="rId3" Type="http://schemas.openxmlformats.org/officeDocument/2006/relationships/image" Target="../media/image6.gif"/><Relationship Id="rId7" Type="http://schemas.openxmlformats.org/officeDocument/2006/relationships/image" Target="../media/image29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jpeg"/><Relationship Id="rId5" Type="http://schemas.openxmlformats.org/officeDocument/2006/relationships/image" Target="../media/image290.jpeg"/><Relationship Id="rId4" Type="http://schemas.openxmlformats.org/officeDocument/2006/relationships/image" Target="../media/image5.gif"/><Relationship Id="rId9" Type="http://schemas.openxmlformats.org/officeDocument/2006/relationships/image" Target="../media/image29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5.gif"/><Relationship Id="rId4" Type="http://schemas.openxmlformats.org/officeDocument/2006/relationships/image" Target="../media/image5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9.jpeg"/><Relationship Id="rId3" Type="http://schemas.openxmlformats.org/officeDocument/2006/relationships/image" Target="../media/image6.gif"/><Relationship Id="rId7" Type="http://schemas.openxmlformats.org/officeDocument/2006/relationships/image" Target="../media/image29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7.jpeg"/><Relationship Id="rId5" Type="http://schemas.openxmlformats.org/officeDocument/2006/relationships/image" Target="../media/image296.jpeg"/><Relationship Id="rId4" Type="http://schemas.openxmlformats.org/officeDocument/2006/relationships/image" Target="../media/image5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0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Шаблоны для презентаций &amp;quot;Летописец&amp;quot; - Школа, образование, 1 Сентября и др.  - Шаблоны презентаций | Шаблоны, Презентация, Школьные тем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1219200" y="1600200"/>
            <a:ext cx="6934200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ГАУ «КЦСОН </a:t>
            </a:r>
            <a:b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2020 год</a:t>
            </a:r>
            <a:endParaRPr lang="ru-RU" sz="4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Шаблоны для презентаций &amp;quot;Летописец&amp;quot; - Школа, образование, 1 Сентября и др.  - Шаблоны презентаций | Презентация, Шаблоны, Винтажные цветочные фо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5114405"/>
            <a:ext cx="1428750" cy="1597602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990600"/>
            <a:ext cx="1488069" cy="1408316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3048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762000" y="3962400"/>
            <a:ext cx="3429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Директор ГАУ «КЦСОН </a:t>
            </a:r>
          </a:p>
          <a:p>
            <a:pPr algn="ctr"/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г. Каменска – Уральского  Гапанович </a:t>
            </a:r>
          </a:p>
          <a:p>
            <a:pPr algn="ctr"/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Ирина Сергеевна</a:t>
            </a:r>
            <a:endParaRPr lang="ru-RU" sz="1600" b="1" i="1" dirty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762000"/>
            <a:ext cx="533400" cy="533400"/>
          </a:xfrm>
          <a:prstGeom prst="rect">
            <a:avLst/>
          </a:prstGeom>
          <a:noFill/>
        </p:spPr>
      </p:pic>
      <p:pic>
        <p:nvPicPr>
          <p:cNvPr id="23" name="Picture 4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523088">
            <a:off x="2842412" y="4734645"/>
            <a:ext cx="1441622" cy="1066800"/>
          </a:xfrm>
          <a:prstGeom prst="rect">
            <a:avLst/>
          </a:prstGeom>
          <a:noFill/>
        </p:spPr>
      </p:pic>
      <p:pic>
        <p:nvPicPr>
          <p:cNvPr id="92163" name="Picture 3" descr="\\server4\Documents\КСОН\Консультативное - Андреева Т.И\Тумашова Е.В\Гапанович.pn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990600"/>
            <a:ext cx="3810000" cy="3124200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4267200" y="990600"/>
            <a:ext cx="44196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Дарите людям доброту, Заботу и любовь, </a:t>
            </a:r>
          </a:p>
          <a:p>
            <a:r>
              <a:rPr lang="ru-RU" sz="2400" b="1" i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пониманье и мечту – Дарите вновь и вновь! Пусть о награде мысли нет И никогда не будет, Ответный сердца тёплый свет Тебе подарят люди. </a:t>
            </a:r>
          </a:p>
          <a:p>
            <a:r>
              <a:rPr lang="ru-RU" sz="2400" b="1" i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жизнь изменится твоя, Удачливее станет, </a:t>
            </a:r>
          </a:p>
          <a:p>
            <a:r>
              <a:rPr lang="ru-RU" sz="2400" b="1" i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Когда потоком на тебя Волна любви нагрянет! Дарите людям доброту…</a:t>
            </a:r>
            <a:r>
              <a:rPr lang="ru-RU" sz="24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24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4" name="Picture 4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15010">
            <a:off x="588842" y="1155041"/>
            <a:ext cx="521702" cy="386060"/>
          </a:xfrm>
          <a:prstGeom prst="rect">
            <a:avLst/>
          </a:prstGeom>
          <a:noFill/>
        </p:spPr>
      </p:pic>
      <p:pic>
        <p:nvPicPr>
          <p:cNvPr id="8196" name="Picture 4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096103">
            <a:off x="3641485" y="1163767"/>
            <a:ext cx="547904" cy="405449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-1524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81000" y="228600"/>
            <a:ext cx="82296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Участие в мероприятиях Министерства социальной политики Свердловской области 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27.02.2020 – туристический клуб «Друзья природы» в количестве 5 человек принял участие в зимнем слете </a:t>
            </a:r>
            <a:r>
              <a:rPr lang="ru-RU" sz="2400" b="1" i="1" dirty="0" err="1" smtClean="0">
                <a:solidFill>
                  <a:schemeClr val="accent2">
                    <a:lumMod val="75000"/>
                  </a:schemeClr>
                </a:solidFill>
              </a:rPr>
              <a:t>туристическмих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 клубов, созданных при центрах социального обслуживания населения Южного управленческого округа, который проходил в городе Заречный.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28600"/>
            <a:ext cx="533400" cy="5334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2286000"/>
            <a:ext cx="1066800" cy="1066802"/>
          </a:xfrm>
          <a:prstGeom prst="rect">
            <a:avLst/>
          </a:prstGeom>
          <a:noFill/>
        </p:spPr>
      </p:pic>
      <p:pic>
        <p:nvPicPr>
          <p:cNvPr id="16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5905500"/>
            <a:ext cx="952500" cy="952500"/>
          </a:xfrm>
          <a:prstGeom prst="rect">
            <a:avLst/>
          </a:prstGeom>
          <a:noFill/>
        </p:spPr>
      </p:pic>
      <p:pic>
        <p:nvPicPr>
          <p:cNvPr id="18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5905500"/>
            <a:ext cx="952500" cy="952500"/>
          </a:xfrm>
          <a:prstGeom prst="rect">
            <a:avLst/>
          </a:prstGeom>
          <a:noFill/>
        </p:spPr>
      </p:pic>
      <p:pic>
        <p:nvPicPr>
          <p:cNvPr id="19" name="Рисунок 18" descr="C:\Users\Payusova_TV\Desktop\27.02.2020г. Турслёт Южного Управленческого Округа в г. Заречный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3657600"/>
            <a:ext cx="41148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C:\Users\Payusova_TV\Desktop\27.02.2020г. Турслёт Южного Управленческого Округа в г. Зар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57600"/>
            <a:ext cx="41148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Презентация к открытому уроку &amp;quot; Географическая карта и план местности&amp;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41910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09600" y="990600"/>
            <a:ext cx="8305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    В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мае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2020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года  состоялся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онлайн-Конкурс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профессионального мастерства работников  -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«Профессионал – 2020»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 номинации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«Лучшая заведующая социально-реабилитационным отделением»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 Южном управленческом округе и в Области стала </a:t>
            </a:r>
          </a:p>
          <a:p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Ковенко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М.С.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3657600"/>
            <a:ext cx="707018" cy="790575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81000"/>
            <a:ext cx="707018" cy="790575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6019800"/>
            <a:ext cx="533400" cy="533401"/>
          </a:xfrm>
          <a:prstGeom prst="rect">
            <a:avLst/>
          </a:prstGeom>
          <a:noFill/>
        </p:spPr>
      </p:pic>
      <p:pic>
        <p:nvPicPr>
          <p:cNvPr id="19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6019800"/>
            <a:ext cx="533400" cy="533401"/>
          </a:xfrm>
          <a:prstGeom prst="rect">
            <a:avLst/>
          </a:prstGeom>
          <a:noFill/>
        </p:spPr>
      </p:pic>
      <p:pic>
        <p:nvPicPr>
          <p:cNvPr id="20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2514600"/>
            <a:ext cx="533400" cy="533401"/>
          </a:xfrm>
          <a:prstGeom prst="rect">
            <a:avLst/>
          </a:prstGeom>
          <a:noFill/>
        </p:spPr>
      </p:pic>
      <p:pic>
        <p:nvPicPr>
          <p:cNvPr id="21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2438400"/>
            <a:ext cx="533400" cy="533401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609600" y="2438400"/>
            <a:ext cx="8077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    В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октябре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2020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года состоялся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онлайн-конкурс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среди садоводов – любителей Школ пожилого возраста в Южном управленческом округе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«Золотая Осень».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2643" name="Rectangle 3"/>
          <p:cNvSpPr>
            <a:spLocks noChangeArrowheads="1"/>
          </p:cNvSpPr>
          <p:nvPr/>
        </p:nvSpPr>
        <p:spPr bwMode="auto">
          <a:xfrm>
            <a:off x="609600" y="3900101"/>
            <a:ext cx="8001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В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конкурсе принимали участие граждане  пожилого  возраста, состоящие в  любительских объединениях и клубах по интересам, организованных в рамках  реабилитационной программы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«Школа пожилого возраста»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  по направлению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«Садоводство и огородничество»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 в организациях социального  обслуживания    Южного Управленческого  Округа.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09600" y="3276600"/>
            <a:ext cx="7924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   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октябре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2020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года состоялся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онлайн-конкурс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на лучшую работу в средствах массовой информации. 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4" name="Picture 2" descr="http://www.gifmania.ru/Animated-Gifs-Lyudi/Animations-Women/Images-Old-Women/Old-Women-861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620000" y="5094110"/>
            <a:ext cx="1524000" cy="1763889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8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762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715000"/>
            <a:ext cx="707018" cy="333375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99874">
            <a:off x="1112585" y="4770184"/>
            <a:ext cx="1866782" cy="1866782"/>
          </a:xfrm>
          <a:prstGeom prst="rect">
            <a:avLst/>
          </a:prstGeom>
          <a:noFill/>
        </p:spPr>
      </p:pic>
      <p:sp>
        <p:nvSpPr>
          <p:cNvPr id="87042" name="AutoShape 2" descr="Cкачать фон “Старый свиток бумаги” для презентаций PowerPoint, бесплат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7044" name="AutoShape 4" descr="Cкачать фон “Старый свиток бумаги” для презентаций PowerPoint, бесплат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7046" name="AutoShape 6" descr="Cкачать фон “Старый свиток бумаги” для презентаций PowerPoint, бесплат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991115" y="1295400"/>
            <a:ext cx="8152885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u="sng" cap="none" spc="50" dirty="0" smtClean="0">
                <a:ln w="11430"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cs typeface="Times New Roman" pitchFamily="18" charset="0"/>
              </a:rPr>
              <a:t>Отделения </a:t>
            </a:r>
          </a:p>
          <a:p>
            <a:pPr algn="ctr"/>
            <a:r>
              <a:rPr lang="ru-RU" sz="4800" b="1" u="sng" cap="none" spc="50" dirty="0" smtClean="0">
                <a:ln w="11430"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cs typeface="Times New Roman" pitchFamily="18" charset="0"/>
              </a:rPr>
              <a:t>социального обслуживания </a:t>
            </a:r>
          </a:p>
          <a:p>
            <a:pPr algn="ctr"/>
            <a:r>
              <a:rPr lang="ru-RU" sz="4800" b="1" u="sng" cap="none" spc="50" dirty="0" smtClean="0">
                <a:ln w="11430"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cs typeface="Times New Roman" pitchFamily="18" charset="0"/>
              </a:rPr>
              <a:t>на дому</a:t>
            </a:r>
            <a:endParaRPr lang="ru-RU" sz="4800" b="1" cap="none" spc="50" dirty="0">
              <a:ln w="11430">
                <a:solidFill>
                  <a:schemeClr val="bg2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1" name="Picture 4" descr="C:\Users\Dmitrieva_AS\Desktop\27-41 г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4220524"/>
            <a:ext cx="2195599" cy="2419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04800" y="533400"/>
            <a:ext cx="41910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В отделениях социального облуживания на дому  города Каменска – Уральского на </a:t>
            </a:r>
          </a:p>
          <a:p>
            <a:r>
              <a:rPr lang="ru-RU" sz="2000" b="1" i="1" dirty="0" smtClean="0">
                <a:solidFill>
                  <a:srgbClr val="C00000"/>
                </a:solidFill>
              </a:rPr>
              <a:t>31.12. 2020г  на учете – 1 120  чел.</a:t>
            </a:r>
            <a:endParaRPr lang="ru-RU" sz="2400" b="1" i="1" dirty="0" smtClean="0">
              <a:solidFill>
                <a:srgbClr val="C00000"/>
              </a:solidFill>
              <a:latin typeface="+mj-lt"/>
              <a:cs typeface="Times New Roman" pitchFamily="18" charset="0"/>
            </a:endParaRPr>
          </a:p>
          <a:p>
            <a:endParaRPr lang="ru-RU" sz="2000" b="1" i="1" dirty="0" smtClean="0">
              <a:solidFill>
                <a:srgbClr val="C00000"/>
              </a:solidFill>
            </a:endParaRPr>
          </a:p>
          <a:p>
            <a:r>
              <a:rPr lang="ru-RU" sz="2000" b="1" i="1" dirty="0" smtClean="0">
                <a:solidFill>
                  <a:srgbClr val="C00000"/>
                </a:solidFill>
              </a:rPr>
              <a:t>Всего за 2020 год обслужено клиентов в отделениях социального обслуживания на дому города Каменска – Уральского  с учетом умерших и выбывших </a:t>
            </a:r>
            <a:r>
              <a:rPr lang="ru-RU" sz="2800" b="1" i="1" dirty="0" smtClean="0">
                <a:solidFill>
                  <a:srgbClr val="C00000"/>
                </a:solidFill>
              </a:rPr>
              <a:t>1270 </a:t>
            </a:r>
            <a:r>
              <a:rPr lang="ru-RU" b="1" i="1" dirty="0" smtClean="0">
                <a:solidFill>
                  <a:srgbClr val="C00000"/>
                </a:solidFill>
              </a:rPr>
              <a:t>чел.</a:t>
            </a:r>
          </a:p>
          <a:p>
            <a:pPr algn="ctr"/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4191000"/>
            <a:ext cx="545171" cy="6096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228600"/>
            <a:ext cx="570725" cy="6381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5562600"/>
            <a:ext cx="1066800" cy="1192878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3733800"/>
            <a:ext cx="533400" cy="5334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4267200"/>
            <a:ext cx="570725" cy="638175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6095999"/>
            <a:ext cx="762000" cy="7620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28800" y="5486400"/>
            <a:ext cx="533400" cy="5334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4876800" y="457200"/>
            <a:ext cx="4038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C00000"/>
                </a:solidFill>
              </a:rPr>
              <a:t>Участие в благотворительных акциях, посвященных календарным датам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876800" y="1066800"/>
            <a:ext cx="411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20.02.2020 -  </a:t>
            </a:r>
            <a:r>
              <a:rPr lang="ru-RU" sz="1600" dirty="0" smtClean="0">
                <a:solidFill>
                  <a:schemeClr val="bg1"/>
                </a:solidFill>
              </a:rPr>
              <a:t>к «Месячнику защиты Отечества»</a:t>
            </a:r>
            <a:r>
              <a:rPr lang="ru-RU" sz="1600" b="1" dirty="0" smtClean="0">
                <a:solidFill>
                  <a:schemeClr val="bg1"/>
                </a:solidFill>
              </a:rPr>
              <a:t> </a:t>
            </a:r>
            <a:r>
              <a:rPr lang="ru-RU" sz="1600" dirty="0" smtClean="0">
                <a:solidFill>
                  <a:schemeClr val="bg1"/>
                </a:solidFill>
              </a:rPr>
              <a:t>поздравили мужчин, находящихся на обслуживании в отделении открытками, сделанными учащимися школ, с чтением стихов – </a:t>
            </a:r>
            <a:r>
              <a:rPr lang="ru-RU" sz="1600" b="1" dirty="0" smtClean="0">
                <a:solidFill>
                  <a:schemeClr val="bg1"/>
                </a:solidFill>
              </a:rPr>
              <a:t>12</a:t>
            </a:r>
            <a:r>
              <a:rPr lang="ru-RU" sz="1100" b="1" dirty="0" smtClean="0">
                <a:solidFill>
                  <a:schemeClr val="bg1"/>
                </a:solidFill>
              </a:rPr>
              <a:t>чел</a:t>
            </a:r>
            <a:r>
              <a:rPr lang="ru-RU" sz="16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876800" y="2514600"/>
            <a:ext cx="4114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06.03.2020 г. </a:t>
            </a:r>
            <a:r>
              <a:rPr lang="ru-RU" sz="1600" dirty="0" smtClean="0">
                <a:solidFill>
                  <a:schemeClr val="bg1"/>
                </a:solidFill>
              </a:rPr>
              <a:t>– поздравление клиентов на дому сладкими подарками и открытками, сделанными учащимися школ с праздником 8 Марта – </a:t>
            </a:r>
            <a:r>
              <a:rPr lang="ru-RU" sz="1600" b="1" dirty="0" smtClean="0">
                <a:solidFill>
                  <a:schemeClr val="bg1"/>
                </a:solidFill>
              </a:rPr>
              <a:t>35</a:t>
            </a:r>
            <a:r>
              <a:rPr lang="ru-RU" sz="1600" dirty="0" smtClean="0">
                <a:solidFill>
                  <a:schemeClr val="bg1"/>
                </a:solidFill>
              </a:rPr>
              <a:t> чел.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25" name="Рисунок 24" descr="D:\папка Сергеевой Р.К на диск D\Фото отделения\Фото 2020 г\1\IMG-20200315-WA002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4191000"/>
            <a:ext cx="1881010" cy="2153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D:\папка Сергеевой Р.К на диск D\Фото отделения\Фото 2020 г\1\IMG-20200315-WA002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48600" y="5029200"/>
            <a:ext cx="1109662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Прямоугольник 23"/>
          <p:cNvSpPr/>
          <p:nvPr/>
        </p:nvSpPr>
        <p:spPr>
          <a:xfrm>
            <a:off x="4876800" y="3581400"/>
            <a:ext cx="4038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15.03.2020 г.</a:t>
            </a:r>
            <a:r>
              <a:rPr lang="ru-RU" sz="16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– отделении проведено корпоративное мероприятие заседание клуба - присутствовало 10 работников в том числе 2 Ветерана центра «Любители классической музыки с программой: </a:t>
            </a:r>
            <a:endParaRPr lang="ru-RU" sz="1600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1) Биография композитора М. Глинка: А. </a:t>
            </a:r>
            <a:r>
              <a:rPr lang="ru-RU" sz="1600" dirty="0" err="1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Грибоедова</a:t>
            </a:r>
            <a:r>
              <a:rPr lang="ru-RU" sz="16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, П. Чайковского и др.;</a:t>
            </a:r>
            <a:endParaRPr lang="ru-RU" sz="1600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2) прослушивание произведений;</a:t>
            </a:r>
            <a:endParaRPr lang="ru-RU" sz="1600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3) чаепитие.</a:t>
            </a:r>
            <a:endParaRPr lang="ru-RU" sz="1600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27" name="Рисунок 26" descr="Поздрав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" y="4038600"/>
            <a:ext cx="1764774" cy="1844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4" name="Picture 6" descr="Идеи на тему «Шаблоны» (23) в 2021 г | шаблоны, ноты в искусстве,  рождественская музы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705139">
            <a:off x="3705547" y="1495748"/>
            <a:ext cx="1066800" cy="1066800"/>
          </a:xfrm>
          <a:prstGeom prst="rect">
            <a:avLst/>
          </a:prstGeom>
          <a:noFill/>
        </p:spPr>
      </p:pic>
      <p:pic>
        <p:nvPicPr>
          <p:cNvPr id="12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0"/>
            <a:ext cx="685800" cy="685801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0" y="6248399"/>
            <a:ext cx="762000" cy="6096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943600"/>
            <a:ext cx="533400" cy="5334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381000"/>
            <a:ext cx="533400" cy="533401"/>
          </a:xfrm>
          <a:prstGeom prst="rect">
            <a:avLst/>
          </a:prstGeom>
          <a:noFill/>
        </p:spPr>
      </p:pic>
      <p:sp>
        <p:nvSpPr>
          <p:cNvPr id="97281" name="Rectangle 1"/>
          <p:cNvSpPr>
            <a:spLocks noChangeArrowheads="1"/>
          </p:cNvSpPr>
          <p:nvPr/>
        </p:nvSpPr>
        <p:spPr bwMode="auto">
          <a:xfrm>
            <a:off x="2362200" y="533400"/>
            <a:ext cx="45720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06.05.2020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г. – поздравление в стихах с вручением детских рисунков 36 клиентам отделения - Ветеранам ВОВ.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9" name="Рисунок 18" descr="C:\Users\Sergeeva_RK\Desktop\Поздравление с 9 Мая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057400"/>
            <a:ext cx="19812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2362200" y="1219200"/>
            <a:ext cx="44196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08.05.2020 г.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– поздравление с вручением открыток, изготовленных школьниками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37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клиентам отделения - Ветеранам ВОВ.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20" name="Рисунок 19" descr="D:\папка Сергеевой Р.К на диск D\Фото отделения\Фото 2020 г\Поздр. с 9 Мая Ромашову Н.С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86600" y="228600"/>
            <a:ext cx="20574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2362200" y="1905000"/>
            <a:ext cx="4495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09.05.2020 г.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  приняли участие в акции «Свеча памяти»  и «Окна Победы» виртуально (украсили окна атрибутами 9 Мая с зажжением свеч и лампадок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 работников отделения.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23" name="Рисунок 22" descr="C:\Users\Sergeeva_RK\Desktop\Статья Окна Победы 9 Мая 2020 г. сергеевой Р.К\3 Окна победы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" y="152400"/>
            <a:ext cx="2209800" cy="1895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2362200" y="2819400"/>
            <a:ext cx="449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08.07.2020 г.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поздравили клиентов в стихах с «Днем семьи, любви и верности»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семейных пар.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27" name="Рисунок 26" descr="С днем Петра И Февроньи семья Колосовых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057400"/>
            <a:ext cx="2209800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7286" name="Rectangle 6"/>
          <p:cNvSpPr>
            <a:spLocks noChangeArrowheads="1"/>
          </p:cNvSpPr>
          <p:nvPr/>
        </p:nvSpPr>
        <p:spPr bwMode="auto">
          <a:xfrm>
            <a:off x="2362200" y="3308122"/>
            <a:ext cx="464820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"Единому дню пенсионера":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26.08.2020 г.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 25.09.2020 г.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поздравили Ветеранов (бывших работников отделения) на дому открытками и небольшими подарками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4 чел.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01.09.2020 г. по 30.08.20209 г.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 проведено мероприятие на дому клиента «Рецепты хорошего настроения»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20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клиентов.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29" name="Рисунок 28" descr="Рецепты хорошего настроения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191000"/>
            <a:ext cx="2209800" cy="2295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7287" name="Rectangle 7"/>
          <p:cNvSpPr>
            <a:spLocks noChangeArrowheads="1"/>
          </p:cNvSpPr>
          <p:nvPr/>
        </p:nvSpPr>
        <p:spPr bwMode="auto">
          <a:xfrm>
            <a:off x="2286000" y="5029200"/>
            <a:ext cx="4648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03.08.2020 г. по 28.08.2020 г.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провели акцию «Урожай 2020» - благотворительная раздача овощей, выращенных на своих садовых участках клиентам отделения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10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клиентам раздали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20 кг.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овощей.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1" name="Рисунок 30" descr="Урожай 202 г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2800" y="4114800"/>
            <a:ext cx="19812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324850" y="1905000"/>
            <a:ext cx="819150" cy="915959"/>
          </a:xfrm>
          <a:prstGeom prst="rect">
            <a:avLst/>
          </a:prstGeom>
          <a:noFill/>
        </p:spPr>
      </p:pic>
      <p:sp>
        <p:nvSpPr>
          <p:cNvPr id="83970" name="AutoShape 2" descr="Фон летопись для презентации - 40 фото для презентаций и картинок на 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3972" name="AutoShape 4" descr="Фон летопись для презентации - 40 фото для презентаций и картинок на 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" name="Picture 4" descr="C:\Users\Rongina_SE\Downloads\animaciya200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0000" y="5933589"/>
            <a:ext cx="1215076" cy="92441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Идеи на тему «Шаблоны» (23) в 2021 г | шаблоны, ноты в искусстве,  рождественская музы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52400"/>
            <a:ext cx="533400" cy="533401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2743200"/>
            <a:ext cx="533400" cy="5334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85800"/>
            <a:ext cx="533400" cy="533401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8382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381000"/>
            <a:ext cx="685800" cy="685800"/>
          </a:xfrm>
          <a:prstGeom prst="rect">
            <a:avLst/>
          </a:prstGeom>
          <a:noFill/>
        </p:spPr>
      </p:pic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1524000" y="228600"/>
            <a:ext cx="5715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01.09.2020 г. по 30.09.2020 г.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проведено мероприятие на дому у клиентов «Искусство спокойной жизни»-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26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клиентов.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 descr="Искусство спокойной жизни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1447800" cy="1995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1524000" y="609600"/>
            <a:ext cx="6553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24.08.2020 г. по 14.09.2020 г. 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мероприятие для ветеранов (бывших работников Красногорского района - «Музыкальное поздравление» – слайд фильм об отделениях ОСО Красногорский район в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WhatsApp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Ветеранов.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01.10.2020 г.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поздравили клиентов с «Днем пожилого человека» открытками, изготовленными учащимися школы № 5 -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56 чел.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Рисунок 23" descr="C:\Users\Sergeeva_RK\Desktop\Статьи октябрь 2020 г. ОСО № 6 Сергеевой Р.К\Фото Акций окт. 2020 г\1 С днем Пожилого человека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2133600"/>
            <a:ext cx="11430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1524000" y="1600200"/>
            <a:ext cx="6477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05.12.2020 г.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проведены мероприятия, посвященные «10 тысяч добрых дел в один день»: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 descr="2 Искусство спокойной жизни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4800" y="152401"/>
            <a:ext cx="1076325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1600200" y="1981200"/>
            <a:ext cx="7391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Сбор теплых вещей б/у для малообеспеченных семей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 вещей.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«Рецепты долголетия» - раздача брошюрок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18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клиентам отделения;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09.12.2020 г.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проведены мероприятия, посвященные «Декаде инвалидов»: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Акция «Смотри на меня как на равного» - раздача населению брошюрок с информацией о «Международном дне инвалидов» - цель - формирование толерантности в обществе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50 чел.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«Мир, в котором вас любят» - беседа с клиентами на дому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10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клиентов;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«Будем милосердными» - раздача благотворительных продуктовых наборов для инвалидов, попавшего в трудную жизненную ситуацию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 клиентам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Рисунок 24" descr="C:\Users\Sergeeva_RK\Desktop\Материал для акций Декада инв. и 10 тыс. добрых дел\Смотри на меня как на равного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" y="3352800"/>
            <a:ext cx="15240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C:\Users\Sergeeva_RK\Desktop\Материал для акций Декада инв. и 10 тыс. добрых дел\Мир в котором вас любят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77200" y="1752600"/>
            <a:ext cx="9144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Прямоугольник 26"/>
          <p:cNvSpPr/>
          <p:nvPr/>
        </p:nvSpPr>
        <p:spPr>
          <a:xfrm>
            <a:off x="1676400" y="3505200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 месячнику защитника Отечества - поздравление на дому клиентов- мужчин – 13 человекам вручили открытки, сделанные учащимися школ с чтением стихов (16.02.2020г.-21.02.2020г.)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676400" y="4114800"/>
            <a:ext cx="6477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 8 Марта поздравление на дому открытками клиентов женщин -30 человекам вручили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человекам вручили открытки, сделанные учащимися школ с чтением стихов (04.03.2020г.-06.03.2020г</a:t>
            </a:r>
            <a:r>
              <a:rPr lang="ru-RU" b="1" dirty="0" smtClean="0">
                <a:ea typeface="Times New Roman" pitchFamily="18" charset="0"/>
                <a:cs typeface="Arial" pitchFamily="34" charset="0"/>
              </a:rPr>
              <a:t>.)</a:t>
            </a:r>
            <a:endParaRPr lang="ru-RU" b="1" dirty="0" smtClean="0"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676400" y="4800600"/>
            <a:ext cx="67056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Для клиентов отделения  (65+) вместе с волонтерами разнесено 77 продуктовых наборов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676400" y="50292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поздравление ветеранов Вов с чтением стихов с Днем Победы, а также вручение им поздравительных открыток, изготовленных школьниками – 33 открытки 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1" name="Рисунок 30" descr="DSCN4534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2400" y="4800600"/>
            <a:ext cx="1524000" cy="103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Рисунок 31" descr="IMG_20200427_111649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01000" y="3352800"/>
            <a:ext cx="9906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Рисунок 32" descr="DSC030651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848600" y="5257800"/>
            <a:ext cx="112275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Рисунок 33" descr="DSC03053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76400" y="5562601"/>
            <a:ext cx="17653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Рисунок 34" descr="DSCN4536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29000" y="5562600"/>
            <a:ext cx="1704975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IMG-20200429-WA0002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62000" y="5867400"/>
            <a:ext cx="990600" cy="99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Рисунок 36" descr="SAM_3787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181600" y="5562600"/>
            <a:ext cx="15240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Рисунок 37" descr="Поздравление клиента с 8 Марта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705600" y="5486399"/>
            <a:ext cx="1066801" cy="1371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2800" y="1828800"/>
            <a:ext cx="952500" cy="952500"/>
          </a:xfrm>
          <a:prstGeom prst="rect">
            <a:avLst/>
          </a:prstGeom>
          <a:noFill/>
        </p:spPr>
      </p:pic>
      <p:pic>
        <p:nvPicPr>
          <p:cNvPr id="40" name="Picture 8" descr="http://vamotkrytka.ru/_ph/156/2/362648635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52400" y="6001406"/>
            <a:ext cx="457200" cy="85659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C:\Users\Vorobyeva_EV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0"/>
            <a:ext cx="952500" cy="952500"/>
          </a:xfrm>
          <a:prstGeom prst="rect">
            <a:avLst/>
          </a:prstGeom>
          <a:noFill/>
        </p:spPr>
      </p:pic>
      <p:pic>
        <p:nvPicPr>
          <p:cNvPr id="12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57912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905000"/>
            <a:ext cx="685800" cy="6858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2286000"/>
            <a:ext cx="685800" cy="6858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6019800"/>
            <a:ext cx="685800" cy="685800"/>
          </a:xfrm>
          <a:prstGeom prst="rect">
            <a:avLst/>
          </a:prstGeom>
          <a:noFill/>
        </p:spPr>
      </p:pic>
      <p:pic>
        <p:nvPicPr>
          <p:cNvPr id="4098" name="Picture 2" descr="C:\Users\Rongina_SE\Downloads\3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175" y="5562600"/>
            <a:ext cx="928825" cy="1179728"/>
          </a:xfrm>
          <a:prstGeom prst="rect">
            <a:avLst/>
          </a:prstGeom>
          <a:noFill/>
        </p:spPr>
      </p:pic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304800" y="5029200"/>
            <a:ext cx="5791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клиентов с «Днем семьи, любви и верности»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 descr="IMG-20200928-WA002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2743200"/>
            <a:ext cx="1600200" cy="2133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 descr="IMG-20200928-WA002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304800"/>
            <a:ext cx="1600200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 descr="IMG-20200928-WA0026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304800"/>
            <a:ext cx="1828800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Прямоугольник 20"/>
          <p:cNvSpPr/>
          <p:nvPr/>
        </p:nvSpPr>
        <p:spPr>
          <a:xfrm>
            <a:off x="838200" y="5257800"/>
            <a:ext cx="6096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Для клиентов отделения  разнесено 12 продуктовых наборов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 descr="IMG-20200928-WA0029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8400" y="304800"/>
            <a:ext cx="1905000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Рисунок 22" descr="IMG-20200928-WA0030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86600" y="304800"/>
            <a:ext cx="1676400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Рисунок 23" descr="IMG-20200928-WA0028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86600" y="2743200"/>
            <a:ext cx="1676400" cy="2133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9874" name="AutoShape 2" descr="Исторические фоны для презентаций (42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9876" name="AutoShape 4" descr="https://krot.mobi/uploads/posts/2020-01/1579635879_35-p-istoricheskie-foni-dlya-prezentatsii-9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" name="Рисунок 24" descr="IMG-20200928-WA0021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38400" y="2743200"/>
            <a:ext cx="1905000" cy="2133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Рисунок 25" descr="IMG-20200928-WA0020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00600" y="2743200"/>
            <a:ext cx="1752600" cy="2133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Прямоугольник 27"/>
          <p:cNvSpPr/>
          <p:nvPr/>
        </p:nvSpPr>
        <p:spPr>
          <a:xfrm>
            <a:off x="4953000" y="6172200"/>
            <a:ext cx="3352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Участие в акции «Урожай 2020»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71600" y="5562600"/>
            <a:ext cx="67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Поздравление ветеранов Центра с Днем пожилого человека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05000" y="5867400"/>
            <a:ext cx="55626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Поздравление ветеранов Центра с Днем пожилого человека</a:t>
            </a:r>
          </a:p>
          <a:p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Vorobyeva_EV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IMG-20200928-WA0019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"/>
            <a:ext cx="16002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2097" name="Rectangle 1"/>
          <p:cNvSpPr>
            <a:spLocks noChangeArrowheads="1"/>
          </p:cNvSpPr>
          <p:nvPr/>
        </p:nvSpPr>
        <p:spPr bwMode="auto">
          <a:xfrm>
            <a:off x="1752600" y="274767"/>
            <a:ext cx="6019800" cy="69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sz="1500" b="1" i="1" u="sng" dirty="0" smtClean="0">
                <a:solidFill>
                  <a:schemeClr val="bg1"/>
                </a:solidFill>
                <a:latin typeface="+mj-lt"/>
              </a:rPr>
              <a:t>Мероприятие 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</a:rPr>
              <a:t> - «Рецепты хорошего настроения»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- </a:t>
            </a:r>
            <a:r>
              <a:rPr kumimoji="0" lang="ru-RU" sz="15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«Искусство спокойной жизни»</a:t>
            </a:r>
            <a:endParaRPr kumimoji="0" lang="ru-RU" sz="15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5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«Музыкальное поздравление»</a:t>
            </a:r>
            <a:endParaRPr kumimoji="0" lang="ru-RU" sz="15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5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 «10 тысяч добрых дел в один день» 05.12.2020 г :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5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Сбор теплых вещей б/у для малообеспеченных семей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5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«Рецепты долголетия» - раздача брошюрок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- </a:t>
            </a: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«Декада инвалидов» 09.12.2020 г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-  </a:t>
            </a: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Акция «Смотри на меня как на равного»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- </a:t>
            </a: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«Мир, в котором вас любят» 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- «Будем милосердными»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- к Международному Женскому Дню 8 марта поздравление женщин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- к Дню Защитника Отечества поздравление мужчин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- 9 мая поздравление ветеранов ВОВ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03.08.2020 г. по 28.08.2020 г. - провели акцию «Урожай 2020»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27.08.2020г. доставлено  клиентам 11 продуктовых наборов.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 Поздравление клиентов – юбиляров на дому 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  Поздравили клиентов с «Днем семьи, любви и верности» 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 "Единому дню пенсионера":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    26.08.2020 г. по 14.09.2020 г. - проведено </a:t>
            </a:r>
            <a:r>
              <a:rPr lang="ru-RU" sz="1500" b="1" i="1" dirty="0" err="1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Он-лайн</a:t>
            </a: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 мероприятие для ветеранов (бывших работников Красногорского района: «Музыкальное поздравление» слайд - фильм об отделениях ОСО Красногорский район в </a:t>
            </a:r>
            <a:r>
              <a:rPr lang="en-US" sz="1500" b="1" i="1" dirty="0" err="1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WhatsApp</a:t>
            </a: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b="1" i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-Поздравили Ветеранов (бывших работников отделения) на дому открытками и небольшими подарками</a:t>
            </a:r>
            <a:endParaRPr lang="ru-RU" sz="15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ru-RU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endParaRPr lang="ru-RU" sz="1400" b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endParaRPr lang="ru-RU" sz="1600" b="1" dirty="0" smtClean="0">
              <a:solidFill>
                <a:schemeClr val="bg1"/>
              </a:solidFill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9" name="Рисунок 8" descr="IMG-20201126-WA000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152400"/>
            <a:ext cx="16002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-20201127-WA000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724400"/>
            <a:ext cx="1676400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-20201203-WA000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96200" y="5105400"/>
            <a:ext cx="1447800" cy="1620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Попов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752600"/>
            <a:ext cx="16002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-20200326-WA0000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0" y="3581400"/>
            <a:ext cx="15240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IMG-20200326-WA0001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3800" y="1981200"/>
            <a:ext cx="16002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IMG-20200817-WA0003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24200"/>
            <a:ext cx="1524000" cy="151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Идеи на тему «Шаблоны» (23) в 2021 г | шаблоны, ноты в искусстве,  рождественская музы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4145" name="Rectangle 1"/>
          <p:cNvSpPr>
            <a:spLocks noChangeArrowheads="1"/>
          </p:cNvSpPr>
          <p:nvPr/>
        </p:nvSpPr>
        <p:spPr bwMode="auto">
          <a:xfrm>
            <a:off x="609600" y="1219200"/>
            <a:ext cx="3505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01.09.2020 г. по 30.09.2020 г.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 проведены мероприятие на дому клиента: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«Здоровый образ жизни пожилых людей»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IMG-20200828-WA000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0"/>
            <a:ext cx="9906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-20200827-WA000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954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762000" y="2667000"/>
            <a:ext cx="3810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«Искусство спокойной жизни»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MG-20200831-WA000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0"/>
            <a:ext cx="10668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-20200827-WA000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33600" y="0"/>
            <a:ext cx="7620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609600" y="1981200"/>
            <a:ext cx="403860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01.10.2020 г.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«Днем пожилого человека» поздравили клиентов открытками, изготовленными учащимися школы № 5 - 38 чел.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14.12.2020 г.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проведены мероприятия, посвященные «10 тысяч добрых дел в один день»: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сбор теплых вещей б/у для малообеспеченных семей – 12 вещей.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87549" y="2253574"/>
            <a:ext cx="1047750" cy="1171575"/>
          </a:xfrm>
          <a:prstGeom prst="rect">
            <a:avLst/>
          </a:prstGeom>
          <a:noFill/>
        </p:spPr>
      </p:pic>
      <p:pic>
        <p:nvPicPr>
          <p:cNvPr id="1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81887" y="5410200"/>
            <a:ext cx="1047750" cy="1171575"/>
          </a:xfrm>
          <a:prstGeom prst="rect">
            <a:avLst/>
          </a:prstGeom>
          <a:noFill/>
        </p:spPr>
      </p:pic>
      <p:pic>
        <p:nvPicPr>
          <p:cNvPr id="15" name="Рисунок 14" descr="Фото1328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0000" y="0"/>
            <a:ext cx="10668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IMG-20200520-WA0017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24400" y="0"/>
            <a:ext cx="1143000" cy="129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Ковригина М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1200" y="0"/>
            <a:ext cx="9144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IMG-20201203-WA0004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29400" y="0"/>
            <a:ext cx="9144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Фото1321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67600" y="0"/>
            <a:ext cx="9906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IMG-20200821-WA0000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305801" y="0"/>
            <a:ext cx="838199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IMG-20200821-WA0003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638800"/>
            <a:ext cx="12192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IMG-20201214-WA0003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43000" y="5638800"/>
            <a:ext cx="1143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Зайкова А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33600" y="5715000"/>
            <a:ext cx="9144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IMG-20200910-WA0001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971800" y="5791200"/>
            <a:ext cx="990600" cy="106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Прямоугольник 24"/>
          <p:cNvSpPr/>
          <p:nvPr/>
        </p:nvSpPr>
        <p:spPr>
          <a:xfrm>
            <a:off x="685800" y="3352800"/>
            <a:ext cx="373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22.02.2020 - 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 «Месячнику защиты Отечества»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поздравили мужчин, находящихся на обслуживании в отделении открытками, сделанными учащимися школ и календарями</a:t>
            </a:r>
            <a:endParaRPr lang="ru-RU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85800" y="4114800"/>
            <a:ext cx="3886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06.03.2020 г.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– поздравление клиентов на дому сладкими подарками и открытками, сделанными учащимися школ с праздником 8 Марта –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35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чел.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85800" y="4724400"/>
            <a:ext cx="3810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08.05.2020 - 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поздравление Ветеранов ВОВ  находящихся на обслуживании в отделение с Днем Победы на дому открытками, изготовленными учащимися школ и небольшими подарками –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18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чел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495800" y="1447800"/>
            <a:ext cx="464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01.09.2020 г. по 30.09.20209 г.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 проведено мероприятие на дому клиента «Рецепты хорошего настроения» -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15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клиентов.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572000" y="19050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Единому дню пенсионера":</a:t>
            </a: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26.08.2020 г. по 25.09.2020 г. - поздравили Ветеранов (бывших работников отделения) на дому открытками и небольшими подарками – 1 чел.</a:t>
            </a:r>
            <a:endParaRPr lang="ru-RU" sz="12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572000" y="27432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01.08.2020 г. по 30.09.2020 г.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провели акцию «Вкусно и полезно» - благотворительная раздача овощей, выращенных на своих садовых участках клиентам отделения –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10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клиентам раздали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20 кг.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овощей.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572000" y="35814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24.08.2020 г. по 14.09.2020 г. -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проведено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мероприятие для ветеранов (бывших работников Красногорского района - «Музыкальное поздравление» – слайд фильм об отделениях ОСО Красногорский район в </a:t>
            </a:r>
            <a:r>
              <a:rPr lang="en-US" sz="1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WhatsApp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Ветеранов.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01.10.2020 г.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– поздравили клиентов с «Днем пожилого человека» открытками, изготовленными учащимися школ  10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чел.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572000" y="510540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Сбор теплых вещей б/у для малообеспеченных семей –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15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вещей;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25.12.2020 г.- 30.12.2020г.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– поздравление клиентов с Новогодним праздником открытками и небольшими подарками –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15чел.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733800" y="6019800"/>
            <a:ext cx="5638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2020г. было поздравлено с 90 летним юбилеем 2 человека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886200" y="6396335"/>
            <a:ext cx="5257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2020 г. проведено в соответствии с планом 11 мероприятий в связи с календарными датами.</a:t>
            </a:r>
            <a:endParaRPr lang="ru-RU" sz="12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6" descr="Идеи на тему «Шаблоны» (23) в 2021 г | шаблоны, ноты в искусстве,  рождественская музы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81000"/>
            <a:ext cx="685800" cy="6858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457200"/>
            <a:ext cx="685800" cy="6858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6019800"/>
            <a:ext cx="685800" cy="685800"/>
          </a:xfrm>
          <a:prstGeom prst="rect">
            <a:avLst/>
          </a:prstGeom>
          <a:noFill/>
        </p:spPr>
      </p:pic>
      <p:pic>
        <p:nvPicPr>
          <p:cNvPr id="7170" name="Picture 2" descr="C:\Users\Rongina_SE\Downloads\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4648200"/>
            <a:ext cx="609600" cy="609600"/>
          </a:xfrm>
          <a:prstGeom prst="rect">
            <a:avLst/>
          </a:prstGeom>
          <a:noFill/>
        </p:spPr>
      </p:pic>
      <p:pic>
        <p:nvPicPr>
          <p:cNvPr id="7171" name="Picture 3" descr="C:\Users\Rongina_SE\Downloads\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4724400"/>
            <a:ext cx="609600" cy="609600"/>
          </a:xfrm>
          <a:prstGeom prst="rect">
            <a:avLst/>
          </a:prstGeom>
          <a:noFill/>
        </p:spPr>
      </p:pic>
      <p:sp>
        <p:nvSpPr>
          <p:cNvPr id="90113" name="Rectangle 1"/>
          <p:cNvSpPr>
            <a:spLocks noChangeArrowheads="1"/>
          </p:cNvSpPr>
          <p:nvPr/>
        </p:nvSpPr>
        <p:spPr bwMode="auto">
          <a:xfrm>
            <a:off x="228600" y="685800"/>
            <a:ext cx="3810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ОСО № 3 Богданова И.П.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228600" y="1295400"/>
            <a:ext cx="3886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521017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клиентов на дому с Днем защитника Отечества</a:t>
            </a:r>
            <a:endParaRPr lang="ru-RU" sz="1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521017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через СМИ клиентов с Днем защитника Отечества газета «Каменский рабочий».</a:t>
            </a:r>
            <a:endParaRPr lang="ru-RU" sz="1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521017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клиентов на дому с 8 марта.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521017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через СМИ клиентов с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8 марта газета «Каменский рабочий».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521017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Вручение поздравительных открыток. 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Рисунок 16" descr="DSCN490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228600"/>
            <a:ext cx="1981200" cy="15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228600" y="3048000"/>
            <a:ext cx="3886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помощью соц. работников было организовано праздничное поздравление клиентов отделения с праздником  всех клиентов с широкой Масленицей! 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 descr="DSCN4915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2057400"/>
            <a:ext cx="1905000" cy="13327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 descr="DSCN491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2057400"/>
            <a:ext cx="1981200" cy="1371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 descr="20200225_113555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00" y="304800"/>
            <a:ext cx="1905000" cy="1428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228600" y="3810000"/>
            <a:ext cx="3886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Участковыми специалистами Романовой М.В. и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Самигулиной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С.К. с волонтерами,  приняла участие в общероссийской акции помощи пожилым людям </a:t>
            </a: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«Мы вместе».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Были розданы бесплатные продуктовые наборы 124 клиентам отделения.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 descr="CKWW7747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19600" y="3733800"/>
            <a:ext cx="1981200" cy="1371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Рисунок 21" descr="GUJJ4166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00" y="5410200"/>
            <a:ext cx="1905000" cy="1295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Рисунок 22" descr="LUVN5788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19600" y="5410200"/>
            <a:ext cx="1981200" cy="1295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152400" y="4953000"/>
            <a:ext cx="3886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Взаимодействие и сотрудничество с  отделением участковой социальной службы.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Выявление граждан, нуждающихся в социальном обслуживании на дому.-10 человек.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Проведение совместных мероприятий для граждан пожилого возраста и инвалидов.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библиотека 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ул.Тевосяна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, 13. Д/с № 84. Поэтическая композиция. «Мы - наследники Победы.» Лекция, концерт, чаепитие.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Рисунок 24" descr="IMG_20200130_153410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58000" y="3733800"/>
            <a:ext cx="1905000" cy="1371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Идеи на тему «Шаблоны» (23) в 2021 г | шаблоны, ноты в искусстве,  рождественская музы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rot="20205962">
            <a:off x="-11869" y="3332550"/>
            <a:ext cx="8991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 smtClean="0">
                <a:solidFill>
                  <a:schemeClr val="accent2">
                    <a:lumMod val="75000"/>
                  </a:schemeClr>
                </a:solidFill>
              </a:rPr>
              <a:t>Фольклёрные</a:t>
            </a: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</a:rPr>
              <a:t> посиделки </a:t>
            </a:r>
          </a:p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«На горах покататься в блинах поваляться» </a:t>
            </a:r>
            <a:endParaRPr lang="ru-RU" sz="2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Рисунок 5" descr="IMG-20200407-WA000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905000"/>
            <a:ext cx="2438400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-20200407-WA000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762000"/>
            <a:ext cx="28194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-20200407-WA0009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152400"/>
            <a:ext cx="24384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MEFX083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4800600"/>
            <a:ext cx="19812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DSCN4925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5410200"/>
            <a:ext cx="22098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ori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00" y="3200400"/>
            <a:ext cx="2079392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52400" y="5686425"/>
            <a:ext cx="1047750" cy="1171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Идеи на тему «Шаблоны» (23) в 2021 г | шаблоны, ноты в искусстве,  рождественская музы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152400" y="898267"/>
            <a:ext cx="3962400" cy="533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900113" algn="l"/>
              </a:tabLst>
            </a:pPr>
            <a:endParaRPr lang="ru-RU" sz="1200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П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оздравление клиентов с Днем Победы через газету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«Каменский рабочий».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рамках фестиваля творчества пожилых людей и инвалидов, посвященного 75-ой годовщине Победы в ВОВ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«Салют, Победа!»,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проходившего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в период с 25.05. 2020 по 19.06.2020 г.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Номинация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«Вокальное творчество».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онкурс «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Я-профессионал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!»,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проходившего (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) в период с 01.06.2020. по 30.06.2020 г.,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Поздравление клиентов с «Единым днем пенсионера».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через СМИ газета «Каменский рабочий»№ 72 от 10 сентября 2020 года.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«Добрым словом друг друга согреем»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-Дети  подготовили видео поздравление  для клиентов отделения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Поздравление клиентов с «Единым днем пенсионера».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через СМИ газета «Каменский рабочий»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№ 72 от 10 сентября 2020 года.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Вручение открыток, изготовленных руками школьников школы № 19 и воспитанниками детского сада № 2, клиентам. С «Единым днем пенсионера».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900113" algn="l"/>
              </a:tabLst>
            </a:pPr>
            <a:r>
              <a:rPr lang="ru-RU" sz="1200" b="1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Акция «Марафон добрых дел»</a:t>
            </a:r>
            <a:endParaRPr lang="ru-RU" sz="1200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900113" algn="l"/>
              </a:tabLst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00113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WhatsApp Image 2020-09-26 at 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52400"/>
            <a:ext cx="1219200" cy="106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WhatsApp Image 2020-09-26 at 1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52400"/>
            <a:ext cx="1143000" cy="106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5791200"/>
            <a:ext cx="1143000" cy="91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5791200"/>
            <a:ext cx="1371600" cy="91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3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19400" y="5715000"/>
            <a:ext cx="1219200" cy="91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62400" y="3048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5686425"/>
            <a:ext cx="1047750" cy="11715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4953000" y="1600200"/>
            <a:ext cx="3239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Акция «Помоги себе сам»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953000" y="1981200"/>
            <a:ext cx="2973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Осенняя неделя добра</a:t>
            </a:r>
            <a:r>
              <a:rPr lang="ru-R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endParaRPr lang="ru-RU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953000" y="2362200"/>
            <a:ext cx="29574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Поздравление клиентов </a:t>
            </a:r>
          </a:p>
          <a:p>
            <a:r>
              <a:rPr lang="ru-R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с </a:t>
            </a:r>
            <a:r>
              <a:rPr lang="ru-RU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Днем Матери</a:t>
            </a:r>
            <a:r>
              <a:rPr lang="ru-R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endParaRPr lang="ru-RU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953000" y="2971800"/>
            <a:ext cx="3886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Мероприятия в </a:t>
            </a:r>
            <a:r>
              <a:rPr lang="ru-RU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Дни милосердия, 10000 добрых дел, день Добровольца</a:t>
            </a:r>
          </a:p>
        </p:txBody>
      </p:sp>
      <p:pic>
        <p:nvPicPr>
          <p:cNvPr id="20" name="Рисунок 19" descr="DSC02706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5800" y="152400"/>
            <a:ext cx="21336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29400" y="0"/>
            <a:ext cx="25146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Флягина Светлана Николаевна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01000" y="1905000"/>
            <a:ext cx="9906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Акулова Л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43800" y="3810000"/>
            <a:ext cx="12954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Тебенев В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71800" y="152400"/>
            <a:ext cx="1143000" cy="106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раздача кондитерских изделий малоимущим клиентам)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14800" y="3962400"/>
            <a:ext cx="16764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WhatsApp Image 2020-09-26 at 13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772400" y="5486400"/>
            <a:ext cx="11430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 descr="Бастракова Л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943600" y="4724400"/>
            <a:ext cx="14478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6" descr="Идеи на тему «Шаблоны» (23) в 2021 г | шаблоны, ноты в искусстве,  рождественская музы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9265" name="Rectangle 1"/>
          <p:cNvSpPr>
            <a:spLocks noChangeArrowheads="1"/>
          </p:cNvSpPr>
          <p:nvPr/>
        </p:nvSpPr>
        <p:spPr bwMode="auto">
          <a:xfrm>
            <a:off x="381000" y="334834"/>
            <a:ext cx="3657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ОСО № 2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Назаренко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Е.Г.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381000" y="1007730"/>
            <a:ext cx="4191000" cy="5124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мероприятиях к Дню Защитника Отечества.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Поздравление клиентов  с международным днем 8 марта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Социальные работники приняли участие к дню Победы -фестиваль «Салют Победа».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8 социальных работников подготовили к конкурсу работы на 9 клиентов по номинациям:</a:t>
            </a:r>
            <a:endParaRPr lang="ru-RU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US" altLang="zh-CN" sz="14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Декоративно</a:t>
            </a:r>
            <a:r>
              <a:rPr lang="ru-RU" altLang="zh-CN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lang="en-US" altLang="zh-CN" sz="14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прикладное</a:t>
            </a:r>
            <a:r>
              <a:rPr lang="en-US" altLang="zh-CN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altLang="zh-CN" sz="14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творчество</a:t>
            </a:r>
            <a:endParaRPr lang="ru-RU" altLang="zh-CN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altLang="zh-CN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Выпечка</a:t>
            </a:r>
            <a:endParaRPr lang="ru-RU" altLang="zh-CN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altLang="zh-CN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Художественное слово</a:t>
            </a:r>
            <a:endParaRPr lang="ru-RU" altLang="zh-CN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altLang="zh-CN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Вокальное творчество</a:t>
            </a:r>
            <a:endParaRPr lang="ru-RU" altLang="zh-CN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Социальные работники приняли участие в конкурсе «Профессионал». Ответили на тесты и подготовили небольшую статью о своей работе.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Подготовлена статья на сайт к дню Победы о Красиковой М.Е.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Заведующая и социальные работники разнесли клиентам 135 благотворительных наборов в период </a:t>
            </a:r>
            <a:r>
              <a:rPr lang="ru-RU" sz="14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короновирусной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инфекции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Изображение2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086600" y="381000"/>
            <a:ext cx="1752600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Изображение4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29200" y="381000"/>
            <a:ext cx="1676400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Изображение5"/>
          <p:cNvPicPr/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029200" y="2590800"/>
            <a:ext cx="1676400" cy="15811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Изображение6"/>
          <p:cNvPicPr/>
          <p:nvPr/>
        </p:nvPicPr>
        <p:blipFill>
          <a:blip r:embed="rId6" cstate="print"/>
          <a:stretch>
            <a:fillRect/>
          </a:stretch>
        </p:blipFill>
        <p:spPr bwMode="auto">
          <a:xfrm>
            <a:off x="7086600" y="2590800"/>
            <a:ext cx="1752600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Изображение18"/>
          <p:cNvPicPr/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953000" y="4495800"/>
            <a:ext cx="1828800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Изображение20"/>
          <p:cNvPicPr/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086600" y="4495800"/>
            <a:ext cx="1752600" cy="19335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Изображение23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52400" y="152400"/>
            <a:ext cx="1466850" cy="1952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Изображение24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543800" y="152400"/>
            <a:ext cx="1419225" cy="1895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Изображение31"/>
          <p:cNvPicPr/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2400" y="4572000"/>
            <a:ext cx="14478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Изображение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43800" y="2286000"/>
            <a:ext cx="1447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Изображение35"/>
          <p:cNvPicPr/>
          <p:nvPr/>
        </p:nvPicPr>
        <p:blipFill>
          <a:blip r:embed="rId7" cstate="print"/>
          <a:stretch>
            <a:fillRect/>
          </a:stretch>
        </p:blipFill>
        <p:spPr bwMode="auto">
          <a:xfrm>
            <a:off x="152400" y="2438400"/>
            <a:ext cx="14097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Изображение39"/>
          <p:cNvPicPr/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620001" y="4267200"/>
            <a:ext cx="1371600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Прямоугольник 23"/>
          <p:cNvSpPr/>
          <p:nvPr/>
        </p:nvSpPr>
        <p:spPr>
          <a:xfrm>
            <a:off x="1752600" y="304800"/>
            <a:ext cx="56388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Мероприятия посвященные Дню Пенсионера.</a:t>
            </a:r>
          </a:p>
          <a:p>
            <a:pPr lvl="0"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Поздравление 30 клиентов на дому открытками</a:t>
            </a:r>
          </a:p>
          <a:p>
            <a:pPr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Акция «</a:t>
            </a:r>
            <a:r>
              <a:rPr lang="ru-RU" sz="1400" b="1" dirty="0" err="1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Витаминки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из корзинки»  6 сотрудников вручили овощи и фрукты для 24 клиентов</a:t>
            </a:r>
          </a:p>
          <a:p>
            <a:pPr lvl="0"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Акция помоги себе сам. Информационно разъяснительная работа с клиентами, выдача буклетов  о профилактике </a:t>
            </a:r>
            <a:r>
              <a:rPr lang="ru-RU" sz="1400" b="1" dirty="0" err="1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сердечно-сосудистых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заболеваний. 8 сотрудников  - 24 клиента</a:t>
            </a:r>
          </a:p>
          <a:p>
            <a:pPr lvl="0"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Акция «Внимание мошенники» . Выдача буклетов. 8 сотрудников для 40 клиентов.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Поздравление клиентов в газете «Каменский рабочий»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Поздравление клиентов </a:t>
            </a:r>
            <a:r>
              <a:rPr lang="ru-RU" sz="1400" b="1" dirty="0" err="1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онлайн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воспитанниками садика №2. </a:t>
            </a:r>
            <a:r>
              <a:rPr lang="ru-RU" sz="1400" b="1" dirty="0" err="1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Онлайн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поздравление донесли 5 сотрудников для  26 клиентов.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Заведующая отделением разнесли клиентам 11 благотворительных наборов на территории ОСО№2 и 21 набор на территории ОСО №3  в период </a:t>
            </a:r>
            <a:r>
              <a:rPr lang="ru-RU" sz="1400" b="1" dirty="0" err="1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короновирусной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инфекции.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Осенняя неделя добра – октябрь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 посвященные Дню Матери- ноябрь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Мероприятия в Дни милосердия, 10000 добрых дел, день Добровольца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Изготовление ,развешивание кормушек для птиц и подкормка птиц и белок в лесопарковой зоне Ленинского</a:t>
            </a: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ru-RU" sz="14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5" name="Рисунок 24" descr="F:\Работа -фото\октябрь2020\популовских день матери.jpg"/>
          <p:cNvPicPr/>
          <p:nvPr/>
        </p:nvPicPr>
        <p:blipFill>
          <a:blip r:embed="rId9" cstate="print"/>
          <a:stretch>
            <a:fillRect/>
          </a:stretch>
        </p:blipFill>
        <p:spPr bwMode="auto">
          <a:xfrm>
            <a:off x="1752600" y="4876800"/>
            <a:ext cx="1447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F:\Работа -фото\октябрь2020\андреевских птицы.jpg"/>
          <p:cNvPicPr/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3276600" y="4876800"/>
            <a:ext cx="1447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 descr="F:\Работа -фото\декабрь 2020\полянская\щторы.jpg"/>
          <p:cNvPicPr/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4800600" y="4876800"/>
            <a:ext cx="13716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 descr="F:\Работа -фото\декабрь 2020\андреевских\13.jpg"/>
          <p:cNvPicPr/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6248400" y="4876800"/>
            <a:ext cx="1295400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4145" name="Rectangle 1"/>
          <p:cNvSpPr>
            <a:spLocks noChangeArrowheads="1"/>
          </p:cNvSpPr>
          <p:nvPr/>
        </p:nvSpPr>
        <p:spPr bwMode="auto">
          <a:xfrm>
            <a:off x="0" y="0"/>
            <a:ext cx="3352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ОСО № 1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Русинова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С.В.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228600" y="304800"/>
            <a:ext cx="3810000" cy="7402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«Месячник защиты Отечества» поздравили мужчин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поздравление клиентов на дому открытками, сделанными воспитанниками МБДОУ №2 с праздником 8 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Марта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поздравляли с Масленицей одиноких и малоимущих клиентов с 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помощью соц. работников было организовано праздничное поздравление клиентов отделения с праздником Пасхи.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Зав.отделением,  при участии волонтеров,  приняла участие в общероссийской акции помощи пожилым людям </a:t>
            </a:r>
            <a:r>
              <a:rPr lang="ru-RU" sz="1200" b="1" u="sng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«#Мы вместе».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 помощью соц. работников и сотрудников, родителей и воспитанников МДОУ №2  было организовано праздничное поздравление клиентов отделения - Участников трудового фронта, вдов участников ВОВ и  просто пенсионеров  с </a:t>
            </a:r>
            <a:r>
              <a:rPr lang="ru-RU" sz="1200" b="1" u="sng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75-летней годовщиной Победы в Великой Отечественной войне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09.05.2020 г. -   приняли участие в акции «Свеча памяти»  и «Окна Победы»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Заведующими ОСО </a:t>
            </a:r>
            <a:r>
              <a:rPr lang="ru-RU" sz="1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Синарского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района организовано поздравление клиентов с Днем Победы через газету  «Каменский рабочий».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рамках фестиваля творчества пожилых людей и инвалидов, посвященного 75-ой годовщине Победы в ВОВ «Салют, Победа!», проходившего </a:t>
            </a:r>
            <a:r>
              <a:rPr lang="ru-RU" sz="1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 период с 25.05. по 19.06.2020 г., отделения в номинации Декоративно-прикладное творчество, вокал, художественное слово</a:t>
            </a:r>
            <a:endParaRPr lang="ru-RU" sz="1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Rusinova_CV\Desktop\8 марта 2020 и масленица\8 марта и масленица 2020\праздник 1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152400"/>
            <a:ext cx="11430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Rusinova_CV\Desktop\23  февраля 2020 ОСО №1 Русинова\23 фев 35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152400"/>
            <a:ext cx="1133475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Rusinova_CV\Desktop\8 марта 2020 и масленица\8 марта и масленица 2020\праздник 14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152400"/>
            <a:ext cx="12192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685800" y="2408366"/>
            <a:ext cx="3886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C:\Users\Rusinova_CV\Desktop\8 марта 2020 и масленица\8 марта и масленица 2020\праздник 00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96200" y="152400"/>
            <a:ext cx="11430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C:\Users\Rusinova_CV\Desktop\ОСО №1 2020год\IMG-20200417-WA000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4800" y="1752600"/>
            <a:ext cx="1181099" cy="1685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Rusinova_CV\Desktop\ОСО №1 2020год\IMG-20200417-WA000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4000" y="1752600"/>
            <a:ext cx="1152525" cy="1695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C:\Users\plevko_nv\AppData\Local\Microsoft\Windows\INetCache\Content.Word\28.04.2020 (3)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77000" y="1828800"/>
            <a:ext cx="1143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C:\Users\Rusinova_CV\Desktop\ОСО №1 2020год\IMG-20200507-WA0025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96200" y="1828800"/>
            <a:ext cx="12192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C:\Users\Rusinova_CV\Desktop\ОСО №1 2020год\IMG-20200506-WA0005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96200" y="3429000"/>
            <a:ext cx="1181100" cy="1732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C:\Users\Rusinova_CV\Desktop\фестиваль 2020\ОСО №1 фестиваль Салют,Победа!\Бальчунайте\IMG-20200601-WA0011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91001" y="3505200"/>
            <a:ext cx="1066800" cy="1476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C:\Users\Rusinova_CV\Desktop\фестиваль 2020\ОСО №1 фестиваль Салют,Победа!\Носова Л.И\Носова Л.И. Подушка Сельские пейзажи( крестик)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34000" y="3505200"/>
            <a:ext cx="1107281" cy="147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C:\Users\Rusinova_CV\Desktop\фестиваль 2020\ОСО №1 фестиваль Салют,Победа!\Аксенова О.И\Алые маки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00800" y="3505200"/>
            <a:ext cx="1219200" cy="147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C:\Users\Rusinova_CV\Desktop\3 квартал 2020 830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648200" y="4953000"/>
            <a:ext cx="1352550" cy="1734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C:\Users\Rusinova_CV\Desktop\IMG_20200707_130523.jpg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5400000">
            <a:off x="6205308" y="5072292"/>
            <a:ext cx="1524001" cy="14378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2" descr="C:\Users\Rongina_SE\Downloads\23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666008" y="5410200"/>
            <a:ext cx="1325592" cy="12192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7217" name="Rectangle 1"/>
          <p:cNvSpPr>
            <a:spLocks noChangeArrowheads="1"/>
          </p:cNvSpPr>
          <p:nvPr/>
        </p:nvSpPr>
        <p:spPr bwMode="auto">
          <a:xfrm>
            <a:off x="1676400" y="254167"/>
            <a:ext cx="586740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К "Единому дню пенсионера" проведены акции отделения ОСО №1 совместно с МБДОУ №2: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 акция «Мои года - мое богатство!»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 акция «</a:t>
            </a:r>
            <a:r>
              <a:rPr lang="ru-RU" sz="16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Витаминки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 из корзинки»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акция «Дорогами добра»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-акции «Помоги себе сам» и «Внимание, мошенники!»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Заведующими ОСО </a:t>
            </a:r>
            <a:r>
              <a:rPr lang="ru-RU" sz="16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Синарского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района организовано поздравление клиентов с Днем пенсионера через газету  «Каменский рабочий».</a:t>
            </a:r>
            <a:endParaRPr lang="ru-RU" sz="16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Поздравление клиентов ОСО №1 к Дню матери открытками и номерами </a:t>
            </a:r>
            <a:r>
              <a:rPr lang="ru-RU" sz="16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онлайн-концерта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04.12.2020 г. – проведены мероприятия, посвященные «10 тысяч добрых дел в один день»: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Акция «Подарки долгожителям»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09.12.2020 г. - проведены мероприятия, посвященные «Декаде инвалидов»:</a:t>
            </a:r>
            <a:endParaRPr lang="ru-RU" sz="16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Акция «Урок здоровья» - раздача населению брошюрок с информацией о «ЗОЖ» о профилактике </a:t>
            </a:r>
            <a:r>
              <a:rPr lang="ru-RU" sz="16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короновируса</a:t>
            </a:r>
            <a:endParaRPr lang="ru-RU" sz="16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беседа с выдачей буклетов по здоровому питанию 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Поздравление клиентов ОСО №1 с Новым годом </a:t>
            </a:r>
          </a:p>
          <a:p>
            <a:pPr hangingPunct="0"/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6" name="Рисунок 5" descr="C:\Users\Rusinova_CV\Pictures\2020-10-29 октябрь 2020\октябрь 2020 0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657600"/>
            <a:ext cx="15240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Rusinova_CV\Pictures\2020-10-29 октябрь 2020\октябрь 2020 0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5410200"/>
            <a:ext cx="11811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Rusinova_CV\Desktop\2020-09-24 3 квартал 2020\3 квартал 2020 77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152400"/>
            <a:ext cx="15240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Rusinova_CV\Desktop\2020-09-24 3 квартал 2020\3 квартал 2020 80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0400" y="5486400"/>
            <a:ext cx="23622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Rusinova_CV\Desktop\2020-09-24 3 квартал 2020\3 квартал 2020 76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" y="5486400"/>
            <a:ext cx="21336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Rusinova_CV\Desktop\2020-09-24 3 квартал 2020\3 квартал 2020 79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67600" y="152400"/>
            <a:ext cx="12954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381000" y="1740932"/>
            <a:ext cx="3886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Рисунок 15" descr="C:\Users\Rusinova_CV\Pictures\2020-12-24 4 квартал 2020\4 квартал 2020 009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600" y="2133600"/>
            <a:ext cx="15240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C:\Users\Rusinova_CV\Pictures\2020-12-24 4 квартал 2020\4 квартал 2020 09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67600" y="5334000"/>
            <a:ext cx="146685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C:\Users\Rusinova_CV\Pictures\2020-12-24 4 квартал 2020\4 квартал 2020 033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67600" y="3505200"/>
            <a:ext cx="1371601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7220" name="Rectangle 4"/>
          <p:cNvSpPr>
            <a:spLocks noChangeArrowheads="1"/>
          </p:cNvSpPr>
          <p:nvPr/>
        </p:nvSpPr>
        <p:spPr bwMode="auto">
          <a:xfrm>
            <a:off x="762000" y="5576500"/>
            <a:ext cx="3886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Рисунок 22" descr="C:\Users\Rusinova_CV\Pictures\2020-12-24 4 квартал 2020\4 квартал 2020 038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67600" y="1905000"/>
            <a:ext cx="12954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5181600" y="0"/>
            <a:ext cx="3962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ОСО № 10 Чемезова Е.А.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1981200" y="517803"/>
            <a:ext cx="4724400" cy="634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День защитника Отечества: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помощью соц. работников было организовано праздничное поздравление клиентов - мужчин -  на дому с Днем защитника Отечества</a:t>
            </a:r>
            <a:endParaRPr lang="ru-RU" sz="1400" b="1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 помощью соц. работников было организовано праздничное поздравление клиентов отделения с праздником Пасхи. Все соц. работники приняли участие, было поздравлено 75 клиентов отделения пасхальными яйцами и куличами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Зав.отделением, соц.работники, при участии волонтеров  приняли участие в общероссийской акции помощи пожилым людям </a:t>
            </a:r>
            <a:r>
              <a:rPr lang="ru-RU" sz="14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«#Мы вместе».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Были розданы бесплатные продуктовые наборы 135 клиентам отделения.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 помощью соц. работников и благотворительной помощи ООО «Кристалл-Сервис» было организовано праздничное поздравление клиентов отделения - Участников ВОВ, Участников трудового фронта, вдов участников ВОВ - с </a:t>
            </a:r>
            <a:r>
              <a:rPr lang="ru-RU" sz="14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75-летней годовщиной Победы в Великой Отечественной войне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ООО «Кристалл-Сервис» выделило 33 букета из гвоздик в упаковке, перевязанных георгиевской лентой. Социальными работниками были вручены 33 поздравительные открытки, букеты и коробки конфет, зачитаны теплые поздравления.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plevko_nv\AppData\Local\Microsoft\Windows\INetCache\Content.Word\туринц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plevko_nv\AppData\Local\Microsoft\Windows\INetCache\Content.Word\Сотн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304800"/>
            <a:ext cx="2281555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plevko_nv\AppData\Local\Microsoft\Windows\INetCache\Content.Word\IMG-20200420-WA000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133600"/>
            <a:ext cx="14478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plevko_nv\AppData\Local\Microsoft\Windows\INetCache\Content.Word\IMG-20200420-WA001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2438400"/>
            <a:ext cx="1236094" cy="1670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plevko_nv\AppData\Local\Microsoft\Windows\INetCache\Content.Word\IMG-20200420-WA000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48600" y="1905000"/>
            <a:ext cx="1151546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plevko_nv\AppData\Local\Microsoft\Windows\INetCache\Content.Word\17.04 (1)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" y="3810000"/>
            <a:ext cx="15240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C:\Users\plevko_nv\AppData\Local\Microsoft\Windows\INetCache\Content.Word\25.04 (2)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77000" y="4419600"/>
            <a:ext cx="13716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C:\Users\plevko_nv\AppData\Local\Microsoft\Windows\INetCache\Content.Word\28.04.2020 (5)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48600" y="3657600"/>
            <a:ext cx="1151267" cy="1412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C:\Users\plevko_nv\AppData\Local\Microsoft\Windows\INetCache\Content.Word\Захарова 1 (4)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1000" y="5410200"/>
            <a:ext cx="13716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C:\Users\plevko_nv\AppData\Local\Microsoft\Windows\INetCache\Content.Word\Карпова (3)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72400" y="5257800"/>
            <a:ext cx="12192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2400" y="1676400"/>
            <a:ext cx="3810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поздравление клиентов с Днем Победы через газету  «Каменский рабочий».</a:t>
            </a:r>
          </a:p>
          <a:p>
            <a:pPr lvl="0"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 рамках фестиваля творчества пожилых людей и инвалидов, посвященного 75-ой годовщине Победы в ВОВ «Салют, Победа!»</a:t>
            </a:r>
            <a:endParaRPr lang="ru-RU" sz="1200" b="1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plevko_nv\AppData\Local\Microsoft\Windows\INetCache\Content.Word\Казмирук А.В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228600"/>
            <a:ext cx="1650725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plevko_nv\AppData\Local\Microsoft\Windows\INetCache\Content.Word\11.bm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0"/>
            <a:ext cx="1295400" cy="1737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plevko_nv\AppData\Local\Microsoft\Windows\INetCache\Content.Word\Мякишева И.Н (5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91000" y="1524000"/>
            <a:ext cx="11430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52400" y="2590800"/>
            <a:ext cx="3886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2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акция «От всей души»</a:t>
            </a: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- чествование юбиляров и именинников находящихся на обслуживании в ОСО №10</a:t>
            </a:r>
            <a:endParaRPr lang="ru-RU" sz="1200" b="1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C:\Users\plevko_nv\AppData\Local\Microsoft\Windows\INetCache\Content.Word\Сотникова (1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1" y="152400"/>
            <a:ext cx="12192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plevko_nv\AppData\Local\Microsoft\Windows\INetCache\Content.Word\Туринцева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0" y="152400"/>
            <a:ext cx="12954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52400" y="6172200"/>
            <a:ext cx="3886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праздник День  семьи, любви и верности  </a:t>
            </a:r>
            <a:endParaRPr lang="ru-RU" sz="1200" b="1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C:\Users\plevko_nv\AppData\Local\Microsoft\Windows\INetCache\Content.Word\Кобелевы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4000" y="1143000"/>
            <a:ext cx="12192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152400" y="3200400"/>
            <a:ext cx="4191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акции помощи пожилым людям </a:t>
            </a:r>
            <a:r>
              <a:rPr lang="ru-RU" sz="12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«#Мы вместе».</a:t>
            </a: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200" b="1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 descr="Коротких Людмила Владимировна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72400" y="2819400"/>
            <a:ext cx="1371600" cy="1793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228600" y="3429000"/>
            <a:ext cx="4038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период с 31.08.2020 и весь сентябрь в рамках ЕДП</a:t>
            </a: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отделение приняло участие в различных мероприятиях, были проведены следующие акции:</a:t>
            </a:r>
          </a:p>
          <a:p>
            <a:pPr lvl="0"/>
            <a:r>
              <a:rPr lang="ru-RU" sz="12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акция «</a:t>
            </a:r>
            <a:r>
              <a:rPr lang="ru-RU" sz="1200" b="1" u="sng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Витаминки</a:t>
            </a:r>
            <a:r>
              <a:rPr lang="ru-RU" sz="12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из корзинки».</a:t>
            </a: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 рамках акции силами социальных работников была оказана помощь 44 нуждающимся подопечным гражданам, в виде благотворительной раздачи овощей, фруктов и даже домашних консерваций</a:t>
            </a:r>
            <a:r>
              <a:rPr lang="ru-RU" sz="1100" dirty="0" smtClean="0">
                <a:solidFill>
                  <a:schemeClr val="accent3">
                    <a:lumMod val="50000"/>
                  </a:schemeClr>
                </a:solidFill>
              </a:rPr>
              <a:t>. </a:t>
            </a:r>
            <a:endParaRPr lang="ru-RU" sz="11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7" name="Рисунок 16" descr="C:\Users\plevko_nv\AppData\Local\Microsoft\Windows\INetCache\Content.Word\Белецкая (1)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77000" y="609600"/>
            <a:ext cx="10668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Прямоугольник 18"/>
          <p:cNvSpPr/>
          <p:nvPr/>
        </p:nvSpPr>
        <p:spPr>
          <a:xfrm>
            <a:off x="152400" y="5105400"/>
            <a:ext cx="30453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«Мои года - мое богатство!». </a:t>
            </a:r>
            <a:endParaRPr lang="ru-RU" sz="12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52400" y="5410200"/>
            <a:ext cx="27549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«Внимание, мошенники!»</a:t>
            </a:r>
            <a:endParaRPr lang="ru-RU" sz="1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52400" y="5715000"/>
            <a:ext cx="22658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2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«Помоги себе сам»</a:t>
            </a:r>
            <a:endParaRPr lang="ru-RU" sz="1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52400" y="5943600"/>
            <a:ext cx="20229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Акция «От всей души»</a:t>
            </a:r>
            <a:endParaRPr lang="ru-RU" sz="12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52400" y="6477000"/>
            <a:ext cx="14934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Акция «О ЗОЖ»</a:t>
            </a:r>
            <a:endParaRPr lang="ru-RU" sz="1200" dirty="0"/>
          </a:p>
        </p:txBody>
      </p:sp>
      <p:pic>
        <p:nvPicPr>
          <p:cNvPr id="24" name="Рисунок 23" descr="C:\Users\plevko_nv\AppData\Local\Microsoft\Windows\INetCache\Content.Word\IMG-20200924-WA0000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91000" y="2895600"/>
            <a:ext cx="1143000" cy="181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C:\Users\plevko_nv\AppData\Local\Microsoft\Windows\INetCache\Content.Word\Карпова (2)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86400" y="2895600"/>
            <a:ext cx="1146175" cy="1716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C:\Users\plevko_nv\AppData\Local\Microsoft\Windows\INetCache\Content.Word\IMG-20200803-WA0003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29400" y="2895600"/>
            <a:ext cx="1219200" cy="1606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14800" y="4876800"/>
            <a:ext cx="1295400" cy="181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10200" y="4876800"/>
            <a:ext cx="1213757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553200" y="4876800"/>
            <a:ext cx="13335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Рисунок 29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931150" y="4953000"/>
            <a:ext cx="1212850" cy="1631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371600" y="304800"/>
            <a:ext cx="7010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социального обслуживания на дому  </a:t>
            </a:r>
            <a:endParaRPr kumimoji="0" lang="ru-RU" sz="32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(Каменский район)</a:t>
            </a:r>
            <a:endParaRPr kumimoji="0" lang="ru-RU" sz="32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66800" y="1905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отделении социального обслуживания на дому Каменского района на 31.12.2020 года состояло на учете 246  человек.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66800" y="3048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Всего в отделениях социального обслуживания на дому Каменского района за 2020 года обслужено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265  человек.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66800" y="419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Бригадами социальных работников в течение  2020г  обслужено 48 чел., оказаны    услуги.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66800" y="5105400"/>
            <a:ext cx="5257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Тех. учеба с социальными работниками: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66800" y="5562600"/>
            <a:ext cx="4953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Тестирование "Я профессионал" по стандартам социальных услуг.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Рисунок 13" descr="IMG_969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2209800"/>
            <a:ext cx="2971800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2" descr="C:\Users\Rongina_SE\Downloads\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4648200"/>
            <a:ext cx="2895600" cy="188572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533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ОСО № 7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Плевко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Н.В.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Акции, посвященные Дню защитника отечества: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поздравления клиентов на дому с Днем</a:t>
            </a:r>
            <a:b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защитника отечества 23 Февраля</a:t>
            </a:r>
            <a:endParaRPr lang="ru-RU" sz="1200" i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Организация благотворительной акции </a:t>
            </a:r>
            <a:r>
              <a:rPr lang="ru-RU" sz="1200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«Доброе дело»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Акции, посвященные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Международному женскому дню 8 Марта</a:t>
            </a:r>
            <a:endParaRPr lang="ru-RU" sz="6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Акции, посвященные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Международному женскому дню 8 Марта</a:t>
            </a:r>
            <a:endParaRPr lang="ru-RU" sz="6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 благотворительной акции </a:t>
            </a:r>
            <a:r>
              <a:rPr lang="ru-RU" sz="1200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«Милым женщинам»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для клиентов (женщин)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</a:t>
            </a:r>
            <a:r>
              <a:rPr lang="ru-RU" sz="1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МыВместе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 в Каменском районе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Мероприятия, посвященные 75-летию со дня Победы в ВОВ в    мае 2020 г.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«Обелиск» по благоустройству памятников и мемориалов,      посвященных ВОВ </a:t>
            </a:r>
            <a:endParaRPr lang="ru-RU" sz="1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Доставка подарка (участникам трудового фронта) от РАЙПО</a:t>
            </a:r>
            <a:endParaRPr lang="ru-RU" sz="1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«Спасибо за победу!»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Акция к Дню семьи, любви и верности (8 июля)</a:t>
            </a:r>
            <a:endParaRPr lang="ru-RU" sz="12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Акция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«Осень жизни – время золотое»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для семейных пар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Акция «Здравствуй, школа!»</a:t>
            </a:r>
            <a:endParaRPr lang="ru-RU" sz="12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indent="2698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Приобретение к 1 сентября канцелярских принадлежностей, одежды для детей из малообеспеченных семей Каменского района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IMG-20191230-WA000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5334000"/>
            <a:ext cx="12954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-20191011-WA000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2400" y="4267200"/>
            <a:ext cx="13716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IMG-20191230-WA000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5257800"/>
            <a:ext cx="12192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IMG-741c985d9023f847d4e7b386851f4c74-V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4800600"/>
            <a:ext cx="1524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IMG-20190508-WA0010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67000" y="5410200"/>
            <a:ext cx="13716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C:\Users\Rongina_SE\Downloads\2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95600" y="4419600"/>
            <a:ext cx="1039213" cy="990600"/>
          </a:xfrm>
          <a:prstGeom prst="rect">
            <a:avLst/>
          </a:prstGeom>
          <a:noFill/>
        </p:spPr>
      </p:pic>
      <p:pic>
        <p:nvPicPr>
          <p:cNvPr id="16" name="Picture 2" descr="C:\Users\Rongina_SE\Downloads\2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1800" y="5486400"/>
            <a:ext cx="1039213" cy="1162050"/>
          </a:xfrm>
          <a:prstGeom prst="rect">
            <a:avLst/>
          </a:prstGeom>
          <a:noFill/>
        </p:spPr>
      </p:pic>
      <p:pic>
        <p:nvPicPr>
          <p:cNvPr id="19" name="Picture 2" descr="C:\Users\Rongina_SE\Downloads\2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8200" y="304800"/>
            <a:ext cx="1039213" cy="857250"/>
          </a:xfrm>
          <a:prstGeom prst="rect">
            <a:avLst/>
          </a:prstGeom>
          <a:noFill/>
        </p:spPr>
      </p:pic>
      <p:pic>
        <p:nvPicPr>
          <p:cNvPr id="21" name="Рисунок 20" descr="DSC03740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1828800"/>
            <a:ext cx="12954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9 Мая Беклен 3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94566" y="5334000"/>
            <a:ext cx="1349434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9 Мая 2020 гБолотова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43800" y="0"/>
            <a:ext cx="1600200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C:\Documents and Settings\Makienko_JV\Рабочий стол\Акция Мы Вместе (прод. набор)\Травянка.jpe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20000" y="2514600"/>
            <a:ext cx="1524000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Подарки Мартюш 1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24600" y="762000"/>
            <a:ext cx="12954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9 мая Беклен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24600" y="3657600"/>
            <a:ext cx="13716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4386" name="Rectangle 2"/>
          <p:cNvSpPr>
            <a:spLocks noChangeArrowheads="1"/>
          </p:cNvSpPr>
          <p:nvPr/>
        </p:nvSpPr>
        <p:spPr bwMode="auto">
          <a:xfrm>
            <a:off x="4572000" y="152400"/>
            <a:ext cx="4267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МыВместе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 в Каменском районе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 акции – помочь тем, кто из-за ситуации по COVID-19 в этом особо нуждается.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" name="Рисунок 6" descr="Акция Мы вместе Мозалев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1289602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Акция Прод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52400"/>
            <a:ext cx="1289602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4572000" y="762000"/>
            <a:ext cx="3886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 по проведению месячника,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посвященного Дню пенсионера с  30.08.2020 г.- 01.10.2020 г.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Организация поздравлений клиентов, находящихся на социальном обслуживании на дому в отделении с «Единым Днем пенсионера»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ЕДП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152400"/>
            <a:ext cx="1371600" cy="1629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ЕДП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1981200"/>
            <a:ext cx="1295400" cy="1627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4572000" y="1828800"/>
            <a:ext cx="42672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Акция "Берегите себя и свое жилище от огня»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«Территория добрых дел»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Психологическая беседа с клиентами «Формирование позитивного образа старости как времени для счастья, развития, внутреннего покоя»       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Акция «Мы вместе, мы рядом»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«Мы желаем счастья Вам»</a:t>
            </a:r>
            <a:r>
              <a:rPr lang="ru-RU" sz="8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«День Матери»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Мероприятия по проведению декады Инвалидов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«Будьте здоровы!»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Проведение оздоровительных упражнений для клиентов с инвалидностью. Выдача буклетов о здоровом питании.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Областная добровольческая акция 10 000 добрый день в один день</a:t>
            </a:r>
            <a:endParaRPr lang="ru-RU" sz="7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«Праздник урожая»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«Мир измеряется добротой»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по сбору вещей для малообеспеченных граждан.</a:t>
            </a:r>
            <a:endParaRPr lang="ru-RU" sz="7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Поздравление клиентов отделения с Новым годом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открытками и поделками, сделанными руками учащихся начальных классов СОШ №20.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457200" algn="l"/>
              </a:tabLst>
            </a:pP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IMG-20191217-WA000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76400" y="1981200"/>
            <a:ext cx="1295400" cy="1695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Вес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4201" y="1981200"/>
            <a:ext cx="13716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\\Server4\documents\КСОН\Заведующие Каменский район\Плевко Н.В\Мои документы\ОСО №7\ФОТО\2020\4 кв.2020\Акция Будьте здоровы\Бекленищева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2400" y="3733800"/>
            <a:ext cx="12954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\\Server4\documents\КСОН\Заведующие Каменский район\Плевко Н.В\Мои документы\ОСО №7\ФОТО\2020\4 кв.2020\Акция Будьте здоровы\Медведевских (1)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76400" y="3733800"/>
            <a:ext cx="12954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\\Server4\documents\КСОН\Заведующие Каменский район\Плевко Н.В\Мои документы\ОСО №7\ФОТО\2020\4 кв.2020\Акция Будьте здоровы\Болотова (2)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24200" y="3733800"/>
            <a:ext cx="13716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\\Server4\documents\КСОН\Заведующие Каменский район\Плевко Н.В\Мои документы\ОСО №7\ФОТО\2020\4 кв.2020\Акция Праздник урожая\Крохалева (2)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2400" y="5334000"/>
            <a:ext cx="13716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\\Server4\documents\КСОН\Заведующие Каменский район\Плевко Н.В\Мои документы\ОСО №7\ФОТО\2020\4 кв.2020\Акция Праздник урожая\Замятина1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00200" y="5334000"/>
            <a:ext cx="12954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IMG_0038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971800" y="5410200"/>
            <a:ext cx="15240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C:\Documents and Settings\Plevko_NV\Мои документы\Загрузки\20201224_121832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72000" y="5562600"/>
            <a:ext cx="13716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\\Server4\documents\КСОН\Заведующие Каменский район\Плевко Н.В\Мои документы\ОСО №7\ФОТО\2020\4 кв.2020\Акция Мир измеряется добротой\Крохалева (4).jpg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019800" y="5562600"/>
            <a:ext cx="10668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\\Server4\documents\КСОН\Заведующие Каменский район\Плевко Н.В\Мои документы\ОСО №7\ФОТО\2020\4 кв.2020\Акция Мир измеряется добротой\Галынина (5).jpg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162801" y="5562600"/>
            <a:ext cx="9906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\\Server4\documents\КСОН\Заведующие Каменский район\Плевко Н.В\Мои документы\ОСО №7\ФОТО\2020\4 кв.2020\Акция Мир измеряется добротой\Бекленищева 1.jpg"/>
          <p:cNvPicPr/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229600" y="5562600"/>
            <a:ext cx="9144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2" descr="C:\Users\Rongina_SE\Downloads\23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1705005">
            <a:off x="8502475" y="106303"/>
            <a:ext cx="564707" cy="46582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7460" name="AutoShape 4"/>
          <p:cNvSpPr>
            <a:spLocks noChangeAspect="1" noChangeArrowheads="1"/>
          </p:cNvSpPr>
          <p:nvPr/>
        </p:nvSpPr>
        <p:spPr bwMode="auto">
          <a:xfrm>
            <a:off x="0" y="4572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7459" name="Рисунок 5" descr="OP50PjRW6o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152400"/>
            <a:ext cx="1371600" cy="1524000"/>
          </a:xfrm>
          <a:prstGeom prst="rect">
            <a:avLst/>
          </a:prstGeom>
          <a:noFill/>
        </p:spPr>
      </p:pic>
      <p:pic>
        <p:nvPicPr>
          <p:cNvPr id="147458" name="Рисунок 6" descr="u3RX8qWHE_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152400"/>
            <a:ext cx="1295400" cy="1524000"/>
          </a:xfrm>
          <a:prstGeom prst="rect">
            <a:avLst/>
          </a:prstGeom>
          <a:noFill/>
        </p:spPr>
      </p:pic>
      <p:pic>
        <p:nvPicPr>
          <p:cNvPr id="147457" name="Рисунок 7" descr="LHWH2911"/>
          <p:cNvPicPr>
            <a:picLocks noChangeAspect="1" noChangeArrowheads="1"/>
          </p:cNvPicPr>
          <p:nvPr/>
        </p:nvPicPr>
        <p:blipFill>
          <a:blip r:embed="rId5" cstate="print"/>
          <a:srcRect l="11723" t="-2591"/>
          <a:stretch>
            <a:fillRect/>
          </a:stretch>
        </p:blipFill>
        <p:spPr bwMode="auto">
          <a:xfrm>
            <a:off x="6172200" y="152400"/>
            <a:ext cx="1238250" cy="1524000"/>
          </a:xfrm>
          <a:prstGeom prst="rect">
            <a:avLst/>
          </a:prstGeom>
          <a:noFill/>
        </p:spPr>
      </p:pic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0" y="228600"/>
            <a:ext cx="4267200" cy="757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оздравление клиентов на дому с Днем защитника Отечества открытками</a:t>
            </a:r>
          </a:p>
          <a:p>
            <a:pPr indent="44926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Организация и проведение праздничных мероприятий, посвященных  Дню 8 Марта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Поздравление клиентов, обслуживаемых  на дому с юбилейными датами, с вручением поздравительных открыток. Участие отделения в добровольческих акциях: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Работа в рамках акции #</a:t>
            </a:r>
            <a:r>
              <a:rPr lang="ru-RU" sz="12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МыВместе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-заполнение заявлений на обслуживаемых 65+ (150)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выезд на территорию (выдача заявлений на подпись, бор заявлений с подписями)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-формирование реестров и списков на продуктовые наборы.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-выдача наборов по территориям от администрации Каменского района.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Раздача наборов по клиентам с волонтерами  за   ОСО№ 3. </a:t>
            </a:r>
          </a:p>
          <a:p>
            <a:pPr lvl="0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Подготовка и проведение акций к 9 Мая:</a:t>
            </a:r>
          </a:p>
          <a:p>
            <a:pPr lvl="0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Акции по уборке обелисков</a:t>
            </a:r>
          </a:p>
          <a:p>
            <a:pPr lvl="0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-Поздравление ветеранов с вручением поздравительных открыток, посвященных Дню Победы </a:t>
            </a:r>
          </a:p>
          <a:p>
            <a:pPr lvl="0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- Доставка подарков из РАЙПО </a:t>
            </a:r>
          </a:p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Поздравление клиентов отделения и ветеранов  через газету «Пламя» с праздником «День Победы»</a:t>
            </a:r>
          </a:p>
          <a:p>
            <a:pPr lvl="0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Поздравление коллектива  с профессиональным праздником «День социального работника»</a:t>
            </a:r>
          </a:p>
          <a:p>
            <a:pPr lvl="0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Организация и проведение Всероссийского  Дня пожилого человека для клиентов Центра</a:t>
            </a:r>
          </a:p>
          <a:p>
            <a:pPr lvl="0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- Акция "Берегите себя и свое жилище от огня".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Акция  «Территория добрых дел» </a:t>
            </a: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Психологическая беседа</a:t>
            </a: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Рекламная акция «Мы вместе, мы рядом»</a:t>
            </a: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indent="44926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746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426720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ОСО № 8 </a:t>
            </a:r>
            <a:r>
              <a:rPr lang="ru-RU" sz="1600" b="1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Черноглазкина</a:t>
            </a:r>
            <a:r>
              <a:rPr lang="ru-RU" sz="16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Л.Г.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3" name="Рисунок 12" descr="HXSV625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1828801"/>
            <a:ext cx="1295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IMG_20160104_104457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0" y="1752600"/>
            <a:ext cx="1219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898eaDblge8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43800" y="1752600"/>
            <a:ext cx="1371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FURK6320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24400" y="3429000"/>
            <a:ext cx="12954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index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72201" y="3429000"/>
            <a:ext cx="12192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WhatsApp Image 2020-04-27 at 10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43800" y="3429000"/>
            <a:ext cx="1371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index1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24400" y="5257800"/>
            <a:ext cx="1295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IMG_0061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72200" y="5334000"/>
            <a:ext cx="1219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IMG_0040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43800" y="533400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Презентация к открытому уроку &amp;quot; Географическая карта и план местности&amp;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8481" name="Rectangle 1"/>
          <p:cNvSpPr>
            <a:spLocks noChangeArrowheads="1"/>
          </p:cNvSpPr>
          <p:nvPr/>
        </p:nvSpPr>
        <p:spPr bwMode="auto">
          <a:xfrm>
            <a:off x="2514600" y="838200"/>
            <a:ext cx="43434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проведение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Дня Пенсионера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Свердловской области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проведение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Всероссийского  Дня пожилого человека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для клиентов Центра: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-поздравление клиентов отделения на дому с вручением поздравительных открыток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  «День добра и уважения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мероприятиях, посвященных Дню матери: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поздравление клиентов отделения на дому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Декаде  инвалидов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акция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«Будьте здоровы!»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акции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«10 000 Добрых дел»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акция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«Добро по кругу»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акции     «Украшаем дом к Новому Году»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Рекламная акция «Мы вместе, мы рядом»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клиентов отделения на дому с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Новогодними праздниками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slfbKRdT5vw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752600"/>
            <a:ext cx="2362200" cy="33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WhatsApp Image 2020-12-09 at 1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1905000"/>
            <a:ext cx="23622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514600" y="5029200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Перекрестная проверка  заведующих отделениями социального обслуживания на дому на соответствие документации Государственным стандартам с заведующей ОСО№ 1 </a:t>
            </a:r>
            <a:r>
              <a:rPr lang="ru-RU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Русиновой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С.В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1981200" y="533400"/>
            <a:ext cx="589622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социальной службы города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9200" y="19050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2020 году было организованы и проведены мероприятия по информированию населения о работе учреждения, об оказании социальных услуг оказываемых ГАУ «КЦСОН города Каменска-Уральского» гражданам пожилого возраста, проживающим на территории г. Каменска – Уральского»  </a:t>
            </a:r>
            <a:endParaRPr lang="ru-RU" sz="2800" b="1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19200" y="3505200"/>
            <a:ext cx="7620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Осуществление патронажа обслуживаемых с целью контроля качества оказанных услуг -  540 человек.</a:t>
            </a:r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Было принято на консультативных пунктах  -  211 человек.</a:t>
            </a:r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Консультации по телефону граждан  обратившихся по социальным вопросам получили – 1302  человек.</a:t>
            </a:r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Содействие в получении материальной помощи в натуральном виде гражданам, попавшим в трудную жизненную ситуацию.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19200" y="5181600"/>
            <a:ext cx="7696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Всего за 2020 год отделением оказано  5898 услуг населению. Обслужено 2742 человек. Профилактические мероприятия -  обслужено  4188 человек.</a:t>
            </a:r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19200" y="5867400"/>
            <a:ext cx="7467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Специалисты участковой социальной службы приняли участие в зачетном итоговом мероприятии «Я профессионал» по проведенным занятиям технологической учебы для сотрудников учреждения.</a:t>
            </a:r>
            <a:endParaRPr lang="ru-RU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C:\Users\Maksunova_EV\Desktop\фото 2020\фото для дня соц. раб. УСС города\мероприятия\IMG-20200519-WA00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57800"/>
            <a:ext cx="19050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01" name="Rectangle 1"/>
          <p:cNvSpPr>
            <a:spLocks noChangeArrowheads="1"/>
          </p:cNvSpPr>
          <p:nvPr/>
        </p:nvSpPr>
        <p:spPr bwMode="auto">
          <a:xfrm>
            <a:off x="1905000" y="152400"/>
            <a:ext cx="54864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Была организована помощь продуктовыми наборами 804 гражданину пожилого возраста, отделения социального обслуживания на дому и нуждающимся гражданам.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связи с карантинными мероприятиями отделением было оказана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помощь 84 человека, 136 услуг.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Помощь в оформлении документов в дома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интернаты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для престарелых инвалидов одиноким гражданам.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Содействие в организации похорон одиноким гражданам.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Заключение договоров и получение технических средств реабилитации для инвалидов и нуждающихся граждан.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Взаимодействие с социально-реабилитационным отделением: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-оформлены документы в реабилитационный центр Свердловской области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-оформлены документы в социально-реабилитационное отделение.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2020 году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был контроль качества социальных услуг, оказываемых социальными работниками – проверен 92 социальных работника, посещено специалистами по социальной работе – 531 клиент.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05000" y="3810000"/>
            <a:ext cx="5562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Организована работа по добровольческому движению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 и проведение акции: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акция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«Праздник в доме»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акция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«Весенняя неделя добра 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Мероприятие «Мела, мела метель»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Мероприятие «Если Вы не бывали в Свердловске»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с Днем Защитника Отечества клиентов отделения:</a:t>
            </a:r>
            <a:endParaRPr lang="ru-RU" sz="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Организация и проведение акции:</a:t>
            </a:r>
            <a:endParaRPr lang="ru-RU" sz="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«Поздравительная открытка!»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Мероприятие «Масленица»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Поздравление с Днем 8 Марта клиентов отделения:</a:t>
            </a:r>
            <a:b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ru-RU" sz="12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«Поздравительная открытка</a:t>
            </a:r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2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Поздравления сотрудников отделения с Днем 8 Марта</a:t>
            </a:r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sz="12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Мероприятия в рамках празднования годовщины Великой ПОБЕДЫ:  -    Акция «Визит внимания»</a:t>
            </a: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endParaRPr lang="ru-RU" sz="1200" dirty="0"/>
          </a:p>
        </p:txBody>
      </p:sp>
      <p:pic>
        <p:nvPicPr>
          <p:cNvPr id="11" name="Рисунок 10" descr="C:\Users\Maksunova_EV\Desktop\фото 2020\IMG-20200519-WA004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00200"/>
            <a:ext cx="19050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Maksunova_EV\Desktop\фото 2020\IMG-20200519-WA004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0"/>
            <a:ext cx="16002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Maksunova_EV\Desktop\фото 2020\фото для дня соц. раб. УСС города\мероприятия\SAM_127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1905000"/>
            <a:ext cx="17526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C:\Users\Maksunova_EV\Desktop\фото 2020\фото для дня соц. раб. УСС города\мероприятия\23 февраля\20180222_11074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63460" y="3581400"/>
            <a:ext cx="178054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C:\Users\Maksunova_EV\Desktop\фото 2020\фото для дня соц. раб. УСС города\мероприятия\Масленица\20190306_16131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91400" y="5029200"/>
            <a:ext cx="17526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C:\Users\Maksunova_EV\Desktop\фото 2020\IMG-20200519-WA0024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505200"/>
            <a:ext cx="18288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C:\Users\Maksunova_EV\Desktop\фото 2020\IMG-20200519-WA002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5649" name="Rectangle 1"/>
          <p:cNvSpPr>
            <a:spLocks noChangeArrowheads="1"/>
          </p:cNvSpPr>
          <p:nvPr/>
        </p:nvSpPr>
        <p:spPr bwMode="auto">
          <a:xfrm>
            <a:off x="152400" y="0"/>
            <a:ext cx="876300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 профессионального праздника: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поздравила сотрудников с профессиональным праздником «День социального работника» (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 и проведение мероприятий, посвященных Дню пенсионера и «Дня пожилого человека»: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«Поздравительная открытка</a:t>
            </a:r>
            <a:endParaRPr kumimoji="0" lang="ru-RU" sz="6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Участие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фестивале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«Само Совершенство - 2020»,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посвященного Единому Дню пенсионера – 2020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граждан пожилого возраста с участков города  в номинации «Мисс элегантность»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Участие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конкурсе фотографий на тему «Осенний букет», который  направлен на поднятие жизненного тонуса и позитивного настроения людей «элегантного» возраста.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конкурсе, посвященного  Дню пожилого человека  – 2020, конкурс детских рисунков: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«Бабушка рядышком с дедушкой» - 2020.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областном конкурсе клубных объединений садоводов «Золотая осень» в номинациях: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«Удивительное рядом»,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«Мастер консервирования»,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«Мастер флористики».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Участие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в туристическом слёте граждан пожилого возраста с участков города в октябре 2020 года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 и проведение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Дня матери: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«Поздравительная открытка!»,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изготовление праздничных открыток школьниками для граждан пожилого возраста участка города.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Участие в акции «Осенняя неделя добра»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акция «Обелиск»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 благоустройству памятников и мемориалов, посвященных ВОВ в деревне Монастырка и деревня Новый Завод.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посещение одиноко проживающих пожилых граждан, с целью оказание различной помощи. 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Участие в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«10 000 добрых дел»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Предоставление информационных материалов -  по здоровому образу жизни пожилым гражданам на электронном или бумажном носителе ;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Акция «Тепло души». Посещение на дому граждан, имеющих группу инвалидности и пожилых граждан. Беседы, выявление проблем и оказание посильной помощи.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Maksunova_EV\Desktop\Участие в конкурсе Осенний букет УССгорода\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105400"/>
            <a:ext cx="16764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Maksunova_EV\Desktop\Участие в конкурсе Осенний букет УССгорода\3. Дементьева Марина Владимировна.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029200"/>
            <a:ext cx="17526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Maksunova_EV\Desktop\папка фото внуков\IMG-20201204-WA002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5105400"/>
            <a:ext cx="19050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Maksunova_EV\Desktop\папка фото внуков\IMG-20201204-WA000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0" y="5029200"/>
            <a:ext cx="2038306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7697" name="Rectangle 1"/>
          <p:cNvSpPr>
            <a:spLocks noChangeArrowheads="1"/>
          </p:cNvSpPr>
          <p:nvPr/>
        </p:nvSpPr>
        <p:spPr bwMode="auto">
          <a:xfrm>
            <a:off x="609600" y="104002"/>
            <a:ext cx="8382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участковой социальной </a:t>
            </a:r>
            <a:r>
              <a:rPr kumimoji="0" lang="ru-RU" sz="36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службы по </a:t>
            </a:r>
            <a:r>
              <a:rPr kumimoji="0" lang="ru-RU" sz="36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Каменскому району</a:t>
            </a:r>
            <a:endParaRPr kumimoji="0" lang="ru-RU" sz="36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95400" y="2590800"/>
            <a:ext cx="5257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Было принято на консультативных пунктах  - 2 602 человека.</a:t>
            </a:r>
            <a:endParaRPr lang="ru-RU" sz="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Консультации по телефону граждан  обратившихся по социальным вопросам получили – 1 472 человек.</a:t>
            </a:r>
            <a:endParaRPr lang="ru-RU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38600" y="42672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Всего за 2020г. отделением оказано 8 452 услуги населению, услуги получили 2 735 человек. Профилактические мероприятия -  предоставлено   4 232 единиц профилактических мероприятий.</a:t>
            </a:r>
            <a:endParaRPr lang="ru-RU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8722" name="Rectangle 2"/>
          <p:cNvSpPr>
            <a:spLocks noChangeArrowheads="1"/>
          </p:cNvSpPr>
          <p:nvPr/>
        </p:nvSpPr>
        <p:spPr bwMode="auto">
          <a:xfrm>
            <a:off x="4800600" y="3581400"/>
            <a:ext cx="4114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228600" algn="l"/>
                <a:tab pos="2171700" algn="l"/>
              </a:tabLst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реализации индивидуальных программ реабилитации семей с несовершеннолетними детьми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00600" y="4038600"/>
            <a:ext cx="4191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Участие в выездной мобильной бригаде совместно с отделением срочного социального обслуживания - за 2020 год: в 1 квартале 2020 года организовано 3 выезда  на  территории сельских администраций, обслужено 58 человек , в 2, 3.и 4 квартале не  организовано в связи с карантином по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коронавирусу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Содействие в организации работы филиалов социального пункта проката технических средств  ухода,  адаптации и реабилитации: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п.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Мартюш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- обратилось 31 человек, получили 31 средство;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Всего специалистами по социальной работе оказано содействие в оформлении и получении технических  средств ухода, адаптации и реабилитации – 78 средств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" y="1905000"/>
            <a:ext cx="4876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01 июня 2020года проведены мероприятия,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посвященные Международному дню защиты детей: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выставка детских рисунков «Счастливое детство» проведено через средства удаленной связи, рисунки детей были размещены на сайт нашего Центра – приняло участие 32 </a:t>
            </a:r>
            <a:endParaRPr lang="ru-RU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28600" y="28194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выдача листовок и памяток: « Памятка поведения в сети интернет», «как уберечься от недостоверной информации», «Ребенок и вредные привычки», «Профилактика вредных привычек» - информация выдана 48 семьям.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358140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Мероприятия, посвященные 75 </a:t>
            </a:r>
            <a:r>
              <a:rPr lang="ru-RU" sz="1200" b="1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летию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Победы.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52400" y="3810000"/>
            <a:ext cx="23928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Акция «Здравствуй школа».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2400" y="40386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Привлечение клиентов к участию в мероприятиях, организованных Центром: 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Конкурс «Само совершенство» - привлечено 2 клиента пожилого возраста (с. Сосновское, с. Колчедан).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Конкурс «Золотая осень» - привлечено 15 клиентов пожилого возраста.           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52400" y="5257800"/>
            <a:ext cx="4343400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- 07.10.2020 года Участковой социальной службой по городу Каменск-Уральскому и Каменскому району организовано и проведено </a:t>
            </a:r>
            <a:r>
              <a:rPr lang="ru-RU" sz="13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онлайн</a:t>
            </a:r>
            <a:r>
              <a:rPr lang="ru-RU" sz="13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туристическое мероприятие для пожилых граждан «Ветеранский привал»- на мероприятие приняло участие 19 граждан пожилого возраста ( из них 11 человек из Каменского района).</a:t>
            </a:r>
            <a:endParaRPr lang="ru-RU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Рисунок 16" descr="Веревкин Кирилл 5 лет, п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"/>
            <a:ext cx="2209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Попков Матвей, 8 лет, с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152400"/>
            <a:ext cx="20574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Букет Дары осени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91000" y="152400"/>
            <a:ext cx="1838325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Букет Очаровашка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67600" y="762000"/>
            <a:ext cx="1676400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фото к визитной карточке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905000"/>
            <a:ext cx="24384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IMG-20201015-WA0018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0" y="152400"/>
            <a:ext cx="1476375" cy="164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0769" name="Rectangle 1"/>
          <p:cNvSpPr>
            <a:spLocks noChangeArrowheads="1"/>
          </p:cNvSpPr>
          <p:nvPr/>
        </p:nvSpPr>
        <p:spPr bwMode="auto">
          <a:xfrm>
            <a:off x="152400" y="228600"/>
            <a:ext cx="44196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Мероприятия, посвященные Дню пожилого человека: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- 01.10.20г. – акция «Поздравим наших бабушек и дедушек»- с.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Новоисетское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поздравлено всего 89 человек.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-01.10.20г. – акция «Красота в подарок» - оказана бесплатная стрижка волос 2 пожилым гражданам с.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- 02.10.20г. и 07.10.20г.  – мероприятие «Проверь зрение» - присутствовало 20 пенсионеров п.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12пенсионеров с.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- 05.10.20г. – акция «Социальный погребок» - помощь овощами получили 2 пожилые одиноко проживающие граждане с.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- 14.10.20г. – праздник «Покрова» -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онлайин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Разработана электронная презентация и представлена детям из многодетных семей, пожилым гражданам – 20 человек.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152400" y="3886200"/>
            <a:ext cx="4495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Мероприятия, посвященные Дню матери: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«Букет для мам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«Рукодельница 65+»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Организация и проведение мероприятия к Дню матери </a:t>
            </a:r>
            <a:r>
              <a:rPr lang="ru-RU" sz="13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на дому матерей одиночек, многодетных мам, вдов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0771" name="Rectangle 3"/>
          <p:cNvSpPr>
            <a:spLocks noChangeArrowheads="1"/>
          </p:cNvSpPr>
          <p:nvPr/>
        </p:nvSpPr>
        <p:spPr bwMode="auto">
          <a:xfrm>
            <a:off x="4572000" y="228600"/>
            <a:ext cx="4343400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акции «10 000 добрых дел в один день».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организация волонтеров для оказания посильной помощи пожилым, одиноко проживающим гражданам – приняло участие 9 волонтеров, помощь получили 9 пожилых граждан.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акция 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«Добрые сердца»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материальная помощь в виде одежды, обуви, игрушек и канцелярских принадлежностей мало обеспеченным многодетным семьям  и малообеспеченным одиноко проживающим пожилым гражданам – помощь получили 34 человека.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Предоставление информационных материалов по здоровому образу жизни на электронном и бумажном носителе – получили 18 человек.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152400" y="5181600"/>
            <a:ext cx="4343400" cy="1492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 «Стань Дедом морозом».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Поздравление на дому детей из малообеспеченных многодетных семей с Новым годом с вручением новогодних подарков в костюме Деда Мороза и Снегурочки (совместно с благотворителями и волонтерами)  - вручено 70 подарков.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962400"/>
            <a:ext cx="2209800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3276600"/>
            <a:ext cx="2133600" cy="2352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C:\Users\Rongina_SE\Downloads\2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05800" y="6172200"/>
            <a:ext cx="685800" cy="56571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41" name="Rectangle 1"/>
          <p:cNvSpPr>
            <a:spLocks noChangeArrowheads="1"/>
          </p:cNvSpPr>
          <p:nvPr/>
        </p:nvSpPr>
        <p:spPr bwMode="auto">
          <a:xfrm>
            <a:off x="228600" y="304800"/>
            <a:ext cx="441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 единого комплекса системы социальной  политики «Автобус Надежды».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" y="914400"/>
            <a:ext cx="44196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12 марта 2020 года 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 территории </a:t>
            </a:r>
            <a:r>
              <a:rPr lang="ru-RU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Травянской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сельской администрации прошло мероприятие Единого комплекса системы социальной политики по городу Каменску-Уральскому и Каменскому району «Автобус Надежды». 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" y="1981200"/>
            <a:ext cx="43434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Так же специалисты  ГАУ СОН СО  «РЦ города Каменска-Уральского» организовали консилиум по обследованию детей с ограниченными возможностями здоровья в ОВП села </a:t>
            </a:r>
            <a:r>
              <a:rPr lang="ru-RU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Травянское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- на приеме присутствовало 3 семьи.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C:\Users\Shafikova_GA\Desktop\автобус надежды окуловское\п.Новый Быт\IMG_41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28600"/>
            <a:ext cx="1819275" cy="164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Shafikova_GA\AppData\Local\Microsoft\Windows\INetCache\Content.Word\IMG_20200312_10010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228600"/>
            <a:ext cx="20574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Shafikova_GA\AppData\Local\Microsoft\Windows\INetCache\Content.Word\IMG_20200312_09593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1905000"/>
            <a:ext cx="19050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42" name="Rectangle 2"/>
          <p:cNvSpPr>
            <a:spLocks noChangeArrowheads="1"/>
          </p:cNvSpPr>
          <p:nvPr/>
        </p:nvSpPr>
        <p:spPr bwMode="auto">
          <a:xfrm>
            <a:off x="228600" y="3124200"/>
            <a:ext cx="4343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2171700" algn="l"/>
              </a:tabLst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Работа по профилактике наркомании и алкоголизма. 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8600" y="3581400"/>
            <a:ext cx="4419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Работа по 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профилактике ВИЧ инфекции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43" name="Rectangle 3"/>
          <p:cNvSpPr>
            <a:spLocks noChangeArrowheads="1"/>
          </p:cNvSpPr>
          <p:nvPr/>
        </p:nvSpPr>
        <p:spPr bwMode="auto">
          <a:xfrm>
            <a:off x="228600" y="3763833"/>
            <a:ext cx="4495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по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социальной адаптации и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ресоциализации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лиц, отбывших уголовное наказание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виде лишения свободы.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600" y="4419600"/>
            <a:ext cx="4495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Ознакомление с перечнем  реабилитационных или </a:t>
            </a:r>
            <a:r>
              <a:rPr lang="ru-RU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абилитационных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мероприятий, предусмотренных ИПРА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8600" y="5105400"/>
            <a:ext cx="4495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Помощь в оформлении документов в дома интернаты 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228600" y="5562600"/>
            <a:ext cx="4495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Все занятия ШПВ и мини-клубов проведены  дистанционно, </a:t>
            </a:r>
            <a:r>
              <a:rPr kumimoji="0" lang="ru-RU" sz="14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онлайн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, электронные презентации и видеофильмы размещены на сайте Центра. </a:t>
            </a:r>
          </a:p>
        </p:txBody>
      </p:sp>
      <p:pic>
        <p:nvPicPr>
          <p:cNvPr id="17" name="Рисунок 16" descr="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3657600"/>
            <a:ext cx="2133600" cy="1343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3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34200" y="2286000"/>
            <a:ext cx="20574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4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34200" y="4343400"/>
            <a:ext cx="2057400" cy="2019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6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53000" y="5029200"/>
            <a:ext cx="19050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90600" y="609600"/>
            <a:ext cx="792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Отделение срочного социального обслуживания</a:t>
            </a:r>
            <a:endParaRPr lang="ru-RU" sz="4000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3000" y="2743200"/>
            <a:ext cx="5105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Всего за отчетный период отделение оказало услуг 1597 гражданам</a:t>
            </a:r>
            <a:endParaRPr lang="ru-RU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95600" y="4800600"/>
            <a:ext cx="6096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Всего за отчетный период специалистами отделения, было оказано    7589   услуги, поступило обращений – 1996.</a:t>
            </a:r>
            <a:endParaRPr lang="ru-RU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1793" name="Rectangle 1"/>
          <p:cNvSpPr>
            <a:spLocks noChangeArrowheads="1"/>
          </p:cNvSpPr>
          <p:nvPr/>
        </p:nvSpPr>
        <p:spPr bwMode="auto">
          <a:xfrm>
            <a:off x="1752600" y="990600"/>
            <a:ext cx="533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Обеспечение одеждой и обувью, бывшей в употреблении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q44_VYULY8s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95600"/>
            <a:ext cx="17526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1794" name="Rectangle 2"/>
          <p:cNvSpPr>
            <a:spLocks noChangeArrowheads="1"/>
          </p:cNvSpPr>
          <p:nvPr/>
        </p:nvSpPr>
        <p:spPr bwMode="auto">
          <a:xfrm>
            <a:off x="1752600" y="1538645"/>
            <a:ext cx="5029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Выезды мобильной бригады в Каменский район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eXJ9UzJQSJI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5181600"/>
            <a:ext cx="2286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PsLisxrrrNc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0400" y="609600"/>
            <a:ext cx="21336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2rTh1udYLc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86600" y="1752600"/>
            <a:ext cx="2057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3" name="Рисунок 12" descr="BjJqTFXPV6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990600"/>
            <a:ext cx="1752600" cy="1962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fJcbnj2u_gU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86600" y="3048000"/>
            <a:ext cx="20574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1795" name="Rectangle 3"/>
          <p:cNvSpPr>
            <a:spLocks noChangeArrowheads="1"/>
          </p:cNvSpPr>
          <p:nvPr/>
        </p:nvSpPr>
        <p:spPr bwMode="auto">
          <a:xfrm>
            <a:off x="1752600" y="2057400"/>
            <a:ext cx="377584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Бесплатная юридическая помощь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1752600" y="2286000"/>
            <a:ext cx="5105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Социальный пункт проката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1752600" y="2590800"/>
            <a:ext cx="5257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в период самоизоляции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 descr="IMG-20200521-WA0023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09800" y="4572000"/>
            <a:ext cx="1600200" cy="2124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1798" name="Rectangle 6"/>
          <p:cNvSpPr>
            <a:spLocks noChangeArrowheads="1"/>
          </p:cNvSpPr>
          <p:nvPr/>
        </p:nvSpPr>
        <p:spPr bwMode="auto">
          <a:xfrm>
            <a:off x="1752600" y="2895600"/>
            <a:ext cx="4495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Социальная гостиница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1799" name="Rectangle 7"/>
          <p:cNvSpPr>
            <a:spLocks noChangeArrowheads="1"/>
          </p:cNvSpPr>
          <p:nvPr/>
        </p:nvSpPr>
        <p:spPr bwMode="auto">
          <a:xfrm>
            <a:off x="1752600" y="3200400"/>
            <a:ext cx="3200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гражданами БОМЖ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6180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1800" name="Рисунок 3" descr="https://sun9-13.userapi.com/impg/dffRL_DKdSeAreINsuM6r_rsJO4HvvBHmQApQg/pjiTyKF01Ik.jpg?size=809x1080&amp;quality=96&amp;sign=3c3afea1b897260a1c7558fef718b567&amp;type=album"/>
          <p:cNvPicPr>
            <a:picLocks noChangeAspect="1" noChangeArrowheads="1"/>
          </p:cNvPicPr>
          <p:nvPr/>
        </p:nvPicPr>
        <p:blipFill>
          <a:blip r:embed="rId10" r:link="rId11" cstate="print"/>
          <a:srcRect/>
          <a:stretch>
            <a:fillRect/>
          </a:stretch>
        </p:blipFill>
        <p:spPr bwMode="auto">
          <a:xfrm>
            <a:off x="5867400" y="2209800"/>
            <a:ext cx="967154" cy="12954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61802" name="Rectangle 10"/>
          <p:cNvSpPr>
            <a:spLocks noChangeArrowheads="1"/>
          </p:cNvSpPr>
          <p:nvPr/>
        </p:nvSpPr>
        <p:spPr bwMode="auto">
          <a:xfrm>
            <a:off x="304800" y="228600"/>
            <a:ext cx="851239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Выезды по местам концентрации лиц БОМЖ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1803" name="Rectangle 11"/>
          <p:cNvSpPr>
            <a:spLocks noChangeArrowheads="1"/>
          </p:cNvSpPr>
          <p:nvPr/>
        </p:nvSpPr>
        <p:spPr bwMode="auto">
          <a:xfrm>
            <a:off x="1752600" y="3429000"/>
            <a:ext cx="533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гражданами, вышедшими из МЛС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52600" y="3733800"/>
            <a:ext cx="6248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23 декабря 2020 года в ДК «Металлург» проведено Новогоднее мероприятие </a:t>
            </a:r>
            <a:endParaRPr lang="ru-RU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Рисунок 25" descr="rQvURnkB3Vo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343400"/>
            <a:ext cx="2057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27" name="Picture 3" descr="C:\Users\Rongina_SE\Downloads\vetki-cvetov4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3794194">
            <a:off x="4510769" y="3468103"/>
            <a:ext cx="1887968" cy="375612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3657600"/>
            <a:ext cx="685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u="sng" dirty="0" smtClean="0">
                <a:solidFill>
                  <a:schemeClr val="bg1"/>
                </a:solidFill>
              </a:rPr>
              <a:t> За </a:t>
            </a:r>
            <a:r>
              <a:rPr lang="ru-RU" sz="3200" b="1" i="1" u="sng" dirty="0" smtClean="0">
                <a:solidFill>
                  <a:schemeClr val="bg1"/>
                </a:solidFill>
              </a:rPr>
              <a:t>2020 год </a:t>
            </a:r>
            <a:r>
              <a:rPr lang="ru-RU" sz="3200" b="1" dirty="0" smtClean="0">
                <a:solidFill>
                  <a:schemeClr val="bg1"/>
                </a:solidFill>
              </a:rPr>
              <a:t>было оказано:</a:t>
            </a:r>
          </a:p>
          <a:p>
            <a:r>
              <a:rPr lang="ru-RU" sz="3200" b="1" dirty="0" smtClean="0">
                <a:solidFill>
                  <a:schemeClr val="bg1"/>
                </a:solidFill>
              </a:rPr>
              <a:t>«Социальное такси» - 1 588 услуг, </a:t>
            </a:r>
            <a:r>
              <a:rPr lang="ru-RU" sz="3200" b="1" dirty="0" smtClean="0">
                <a:solidFill>
                  <a:schemeClr val="bg1"/>
                </a:solidFill>
              </a:rPr>
              <a:t>  обслужено </a:t>
            </a:r>
            <a:r>
              <a:rPr lang="ru-RU" sz="3200" b="1" dirty="0" smtClean="0">
                <a:solidFill>
                  <a:schemeClr val="bg1"/>
                </a:solidFill>
              </a:rPr>
              <a:t>162 человека.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64865" name="Rectangle 1"/>
          <p:cNvSpPr>
            <a:spLocks noChangeArrowheads="1"/>
          </p:cNvSpPr>
          <p:nvPr/>
        </p:nvSpPr>
        <p:spPr bwMode="auto">
          <a:xfrm>
            <a:off x="1622148" y="457200"/>
            <a:ext cx="651922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Социальное такси</a:t>
            </a:r>
            <a:endParaRPr kumimoji="0" lang="ru-RU" sz="4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6800" y="1905000"/>
            <a:ext cx="6705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За отчетный период было проведено </a:t>
            </a:r>
            <a:r>
              <a:rPr lang="ru-RU" sz="3200" b="1" dirty="0" smtClean="0">
                <a:solidFill>
                  <a:schemeClr val="bg1"/>
                </a:solidFill>
              </a:rPr>
              <a:t>12 </a:t>
            </a:r>
            <a:r>
              <a:rPr lang="ru-RU" sz="3200" b="1" dirty="0" smtClean="0">
                <a:solidFill>
                  <a:schemeClr val="bg1"/>
                </a:solidFill>
              </a:rPr>
              <a:t>оперативных совещаний. 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9" name="Picture 1" descr="C:\Users\Rongina_SE\Downloads\баба,дед\25959603-векторные-иллюстрации-старший-пар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029200"/>
            <a:ext cx="22098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0574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Консультативное</a:t>
            </a:r>
          </a:p>
          <a:p>
            <a:pPr algn="ctr"/>
            <a:r>
              <a:rPr lang="ru-RU" sz="4800" b="1" i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отделение</a:t>
            </a:r>
            <a:endParaRPr lang="ru-RU" sz="4800" i="1" u="sng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55626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029200"/>
            <a:ext cx="638872" cy="714375"/>
          </a:xfrm>
          <a:prstGeom prst="rect">
            <a:avLst/>
          </a:prstGeom>
          <a:noFill/>
        </p:spPr>
      </p:pic>
      <p:pic>
        <p:nvPicPr>
          <p:cNvPr id="8194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038600"/>
            <a:ext cx="2324100" cy="1110403"/>
          </a:xfrm>
          <a:prstGeom prst="rect">
            <a:avLst/>
          </a:prstGeom>
          <a:noFill/>
        </p:spPr>
      </p:pic>
      <p:pic>
        <p:nvPicPr>
          <p:cNvPr id="13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0386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5889" name="Rectangle 1"/>
          <p:cNvSpPr>
            <a:spLocks noChangeArrowheads="1"/>
          </p:cNvSpPr>
          <p:nvPr/>
        </p:nvSpPr>
        <p:spPr bwMode="auto">
          <a:xfrm>
            <a:off x="228600" y="743772"/>
            <a:ext cx="40386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занятия по программе «Ты не один» в Школе социального работника: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22.01.2020 г.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с социальными работниками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 «Школа пожилого возраста» - «Сказка терапия» (провела психолог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Жаркова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Ю.В.).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19.02.2020 г.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социальными работниками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 «Школа пожилого возраста» - «Вербальная самозащита» (провела психолог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Жаркова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Ю.В.).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 2-ом квартале 2020 года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были записаны два видео-урока на темы: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«Поговорим о стрессе» 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«Как достичь ощущения внутреннего покоя»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Видео-уроки подготовила психолог отделения дневного пребывания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Паюсова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Т.В.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Эти видео-уроки были размещены на сайте учреждения для свободного доступа с целью изучения сотрудникам.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 4-ом квартале 2020 года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были записаны два видео-урока на темы: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«Общение. Виды общения. Средства общения с клиентами;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«Трудные клиенты, как с ними работать?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Видео-уроки подготовила психолог отделения дневного пребывания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Паюсова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Т.В.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Эти видео-уроки были размещены на сайте учреждения для свободного доступа с целью изучения сотрудникам.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65890" name="Rectangle 2"/>
          <p:cNvSpPr>
            <a:spLocks noChangeArrowheads="1"/>
          </p:cNvSpPr>
          <p:nvPr/>
        </p:nvSpPr>
        <p:spPr bwMode="auto">
          <a:xfrm>
            <a:off x="4876800" y="978932"/>
            <a:ext cx="41148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итоговые мероприятия по тех.учебе с социальными работниками и специалистами по социальной работе «Профессионал»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Июль 2020 г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Итоговое мероприятие 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Я-профессионал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 состояло из двух частей: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тестирование по нормативно-правовым документам, регламентирующих работу сотрудников;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проблемная (рабочая) ситуация, которая была решена сотрудником из личного опыта и соответствует ли решение проблемы с клиентом НПА.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поучаствовало в мероприятии 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Я-профессионал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 - 101 сотрудников учреждения.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Тест состоял из 15 вопросов, которые содержали информацию об НПА: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Стандарты социальных услуг;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Основные законы ФЗ-442,ОЗ-108, ПП-1149 и др.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ПП-РЭК;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и др. НПА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Ноябрь 2020г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Итоговое мероприятие 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Я-профессионал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 состояло из тестирования по нормативно-правовым документам – Стандарты социальных услуг с учетом всех имеющихся изменений;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поучаствовало в мероприятии 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Я-профессионал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 - 105 сотрудников учреждения.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7937" name="Rectangle 1"/>
          <p:cNvSpPr>
            <a:spLocks noChangeArrowheads="1"/>
          </p:cNvSpPr>
          <p:nvPr/>
        </p:nvSpPr>
        <p:spPr bwMode="auto">
          <a:xfrm>
            <a:off x="381000" y="457200"/>
            <a:ext cx="3886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Диспетчерского центра связи с гражданами с нарушением слуха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7938" name="Rectangle 2"/>
          <p:cNvSpPr>
            <a:spLocks noChangeArrowheads="1"/>
          </p:cNvSpPr>
          <p:nvPr/>
        </p:nvSpPr>
        <p:spPr bwMode="auto">
          <a:xfrm>
            <a:off x="304800" y="1143000"/>
            <a:ext cx="3886200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году поступило 18 обращений специалисту по социальной работе Консультативного отделения, ответственного за работу с данной категорией граждан Воробьевой Е.В.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Способ обращения: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Специалист Воробьева Е.В. с января по март 2020 года еженедельно по средам посещала собрания местного ВОГ, общалась с ними на русском жестовом языке, консультировала по разным вопросам.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января по декабрь 2020 на телефон-смартфон на программу «ВАЦАП» с помощью переписки со специалистом.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Тематика обращений: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Содействие в оказании юридических услуг(разъяснения по различным юридическим вопросам)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Оказание материальной помощи нуждающимся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Vorobyeva_EV\Desktop\ФОТО Татьяне Ивановне\IMG-20200428-WA00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4495800"/>
            <a:ext cx="28956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04800" y="4876800"/>
            <a:ext cx="3886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Услуги сопровождения в различные инстанции, помощь в переводе с русского жестового языка(сопровождение в ПФР)</a:t>
            </a:r>
          </a:p>
          <a:p>
            <a:pPr lvl="0"/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Участие в мероприятиях Центра. В 2020 г граждане с нарушением слуха участвовали в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онлайн-фестивале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«Салют Победа!», посвященного 75-ой годовщине Победы, 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MG-20200723-WA000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381000"/>
            <a:ext cx="2209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4953000" y="1752600"/>
            <a:ext cx="3962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участвовали  в Конкурсе детских рисунков «Бабушка рядышком с дедушкой», посвященному Единому дню пенсионера. </a:t>
            </a:r>
          </a:p>
          <a:p>
            <a:pPr lvl="0"/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Помощь в проведении мероприятий в ВОГ специалистом Консультативного отделения Воробьевой Е.В. В 2020 году специалист помогла провести мероприятие, посвященное Дню защитника отечества и Международному женскому дню. </a:t>
            </a:r>
          </a:p>
          <a:p>
            <a:pPr lvl="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2020 году всего охвачено 56 граждан с нарушением слуха.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п.8. В 2020 году от учреждения обучены русскому жестовому языку 2 специалиста по социальной работе.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6913" name="Rectangle 1"/>
          <p:cNvSpPr>
            <a:spLocks noChangeArrowheads="1"/>
          </p:cNvSpPr>
          <p:nvPr/>
        </p:nvSpPr>
        <p:spPr bwMode="auto">
          <a:xfrm>
            <a:off x="304800" y="152400"/>
            <a:ext cx="4038600" cy="7049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Проведенные мероприятия с клиентами отделения: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28.01.2020 Концертная программа ансамбля «Надежда» в Отделении Дневного пребывания в рамках Всероссийской акции памяти «Блокадный хлеб».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31.01.2020 Ансамбль «Надежда» в санатории «Каменская здравница» в рамках Всероссийской акции памяти «Блокадный хлеб».                                 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07.02.2020 Концертная программа ансамбля «Надежда» в Отделении Дневного пребывания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13.02.2020 Концертная программа ансамбля «Надежда» в Обществе Слепых.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22.02.2020  Участие в фестивале-конкурсе «Солдатская песня» ансамбля «Надежда». Исполнение песни «Кино идёт».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28.02.2020 Выступление ансамбля «Надежда» с концертной программой «Помню, горжусь» в Педагогическом колледже.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03.03.2020 Концертная программа ансамбля «Надежда» в Отделении Дневного пребывания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04.03.2020 Выступление ансамбля «Надежда» с концертной программой 8 марта в Библиотеке им П.П. Бажова.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11.03.2020 Ансамбль «Надежда» в санатории «Каменская здравница» с концертной программой «8 марта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21.02.2020 Поздравительное мероприятие для мужчин к 23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февраля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27.02.2020 – туристический клуб «Друзья природы» в количестве 5 человек принял участие в зимнем слете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туристическмих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клубов, созданных при центрах социального обслуживания населения Южного управленческого округа, который проходил в городе Заречный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Payusova_TV\Desktop\22 февраля 2020г. Фестиваль-конкурс Солдатская песня-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667000"/>
            <a:ext cx="1828800" cy="10668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876800" y="609600"/>
            <a:ext cx="411480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28.02.2020 Информационная конференция консультативного отделения. Информировали население о социально-реабилитационном отделении в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п.Лебяжье.участвовало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9 пенсионеров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Организация и проведение фестиваля «Салют, Победа!» в дистанционном режиме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в номинации «Вокальное творчество»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победителями стали:</a:t>
            </a:r>
            <a:endParaRPr lang="ru-RU" sz="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1-ое место – Пирогова Ольга </a:t>
            </a:r>
            <a:r>
              <a:rPr lang="ru-RU" sz="1200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Витальевна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2-ое место – Епифанова Галина </a:t>
            </a:r>
            <a:r>
              <a:rPr lang="ru-RU" sz="1200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Александровна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3-е место – </a:t>
            </a:r>
            <a:r>
              <a:rPr lang="ru-RU" sz="1200" u="sng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Лизяев</a:t>
            </a:r>
            <a:r>
              <a:rPr lang="ru-RU" sz="1200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Владислав Васильевич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Font typeface="Arial" pitchFamily="34" charset="0"/>
              <a:buChar char="•"/>
            </a:pP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\\server4\Documents\КСОН\Консультативное - Андреева Т.И\Воробьева Е.В\4KwcOEpmHt8 - копия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267200"/>
            <a:ext cx="1905000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Payusova_TV\Desktop\27.02.2020г. Турслёт Южного Управленческого Округа в г. Заречный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105400"/>
            <a:ext cx="182880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Payusova_TV\Desktop\27.02.2020г. Турслёт Южного Управленческого Округа в г. Зар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733800"/>
            <a:ext cx="18288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D:\фото 2020\фото конференция 28.03.конс.отд\IMG_20200228_11102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2667000"/>
            <a:ext cx="990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zabota039.msp.midural.ru/upload/gallery/2020/07/27/5cZgnSWdOX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53000" y="5486400"/>
            <a:ext cx="1905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zabota039.msp.midural.ru/upload/gallery/2020/07/27/3bqJyZhkyZ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3600" y="2667000"/>
            <a:ext cx="914400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состаренная бума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5128" y="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2766444"/>
            <a:ext cx="76962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 smtClean="0"/>
          </a:p>
          <a:p>
            <a:endParaRPr lang="ru-RU" b="1" u="sng" dirty="0" smtClean="0"/>
          </a:p>
          <a:p>
            <a:endParaRPr lang="ru-RU" dirty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962400"/>
            <a:ext cx="1047750" cy="1171575"/>
          </a:xfrm>
          <a:prstGeom prst="rect">
            <a:avLst/>
          </a:prstGeom>
          <a:noFill/>
        </p:spPr>
      </p:pic>
      <p:sp>
        <p:nvSpPr>
          <p:cNvPr id="90113" name="Rectangle 1"/>
          <p:cNvSpPr>
            <a:spLocks noChangeArrowheads="1"/>
          </p:cNvSpPr>
          <p:nvPr/>
        </p:nvSpPr>
        <p:spPr bwMode="auto">
          <a:xfrm>
            <a:off x="762000" y="228600"/>
            <a:ext cx="4419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номинации художественное слово победители: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762000" y="533400"/>
            <a:ext cx="3810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1-е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место – Спицына  Галина Тимофеевна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 descr="https://zabota039.msp.midural.ru/upload/gallery/2020/07/27/uxdjGYkgQH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52400"/>
            <a:ext cx="13716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Прямоугольник 18"/>
          <p:cNvSpPr/>
          <p:nvPr/>
        </p:nvSpPr>
        <p:spPr>
          <a:xfrm>
            <a:off x="762000" y="762000"/>
            <a:ext cx="30739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2-е место – Пирогова Ольга Витальевна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 descr="https://zabota039.msp.midural.ru/upload/gallery/2020/07/27/YTjDz0XLhE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228600"/>
            <a:ext cx="12954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Прямоугольник 20"/>
          <p:cNvSpPr/>
          <p:nvPr/>
        </p:nvSpPr>
        <p:spPr>
          <a:xfrm>
            <a:off x="762000" y="990600"/>
            <a:ext cx="33136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3-е место – Ершова Валентина Аркадьевна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 descr="https://zabota039.msp.midural.ru/upload/gallery/2020/07/27/Y1vaC31eYf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152400"/>
            <a:ext cx="1295400" cy="144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762000" y="1219200"/>
            <a:ext cx="388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номинации декоративное творчество победители: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62000" y="1600200"/>
            <a:ext cx="32168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1-ое место – Ларина Марина Геннадьевна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62000" y="1828800"/>
            <a:ext cx="32739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2-е место -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Зарипова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Голсем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Анвершиевна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Рисунок 24" descr="https://zabota039.msp.midural.ru/upload/gallery/2020/07/27/avKSTkxGww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8200" y="1828800"/>
            <a:ext cx="14478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https://zabota039.msp.midural.ru/upload/gallery/2020/07/27/Ai6z08ZdrQ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9800" y="1676400"/>
            <a:ext cx="16002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Прямоугольник 26"/>
          <p:cNvSpPr/>
          <p:nvPr/>
        </p:nvSpPr>
        <p:spPr>
          <a:xfrm>
            <a:off x="762000" y="1981200"/>
            <a:ext cx="3291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3-е место -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Бальчунайте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Алдоне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Альбинос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81000" y="2302907"/>
            <a:ext cx="43434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В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се участники были отмечены дипломами за участие и сладкими призами. </a:t>
            </a:r>
            <a:endParaRPr lang="ru-RU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Сентябрь 2020 - Организация и проведение конкурса  «Само Совершенство - 2020 в </a:t>
            </a:r>
            <a:r>
              <a:rPr lang="ru-RU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онлайн-режиме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посвященный Единому дню пенсионера. </a:t>
            </a:r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Победительницей конкурса и обладательницей титула «Мисс Само Совершенство – 2020» стала Валентина 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Зырянова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сентябре проведен конкурс 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«Осенний букет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lang="ru-RU" sz="7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сентябре проведен конкурс 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«Бабушка рядышком с 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дедушкой»</a:t>
            </a:r>
            <a:endParaRPr lang="ru-RU" sz="7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августе выезд специалистов отделения в студию </a:t>
            </a:r>
            <a:r>
              <a:rPr lang="ru-RU" sz="14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РимТВ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для записи песни к празднику «Единый День пенсионеров» от КЦСОН совместно с ДКЦ. </a:t>
            </a:r>
            <a:endPara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30" name="Рисунок 29" descr="https://zabota039.msp.midural.ru/upload/gallery/2020/07/28/YRNK7wEgOH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3800" y="1752600"/>
            <a:ext cx="16002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Рисунок 32" descr="https://zabota039.msp.midural.ru/upload/gallery/2020/09/22/ntVXvViDEM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05400" y="5257800"/>
            <a:ext cx="16764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" name="Прямоугольник 33"/>
          <p:cNvSpPr/>
          <p:nvPr/>
        </p:nvSpPr>
        <p:spPr>
          <a:xfrm>
            <a:off x="6719297" y="5334000"/>
            <a:ext cx="24247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«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Мисс Шарм» – Нина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Машнина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" name="Рисунок 34" descr="https://zabota039.msp.midural.ru/upload/gallery/2020/09/22/JM3NOAUpY2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15200" y="5562600"/>
            <a:ext cx="18288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Прямоугольник 36"/>
          <p:cNvSpPr/>
          <p:nvPr/>
        </p:nvSpPr>
        <p:spPr>
          <a:xfrm>
            <a:off x="4724400" y="3276600"/>
            <a:ext cx="3810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«Мисс Элегантность» –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Сажида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Топорищева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Рисунок 37" descr="https://zabota039.msp.midural.ru/upload/gallery/2020/09/22/8TLj2IWdRI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00600" y="3505200"/>
            <a:ext cx="12192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Прямоугольник 38"/>
          <p:cNvSpPr/>
          <p:nvPr/>
        </p:nvSpPr>
        <p:spPr>
          <a:xfrm>
            <a:off x="6019800" y="3581400"/>
            <a:ext cx="312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«Мисс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Креативность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»–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Филарида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Саяфарова</a:t>
            </a:r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Рисунок 39" descr="https://zabota039.msp.midural.ru/upload/gallery/2020/09/22/ZbBMVDfZCq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86600" y="3810000"/>
            <a:ext cx="16764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TextBox 40"/>
          <p:cNvSpPr txBox="1"/>
          <p:nvPr/>
        </p:nvSpPr>
        <p:spPr>
          <a:xfrm>
            <a:off x="5105400" y="5029200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Дефиле Валентина Зырянова</a:t>
            </a:r>
          </a:p>
        </p:txBody>
      </p:sp>
      <p:pic>
        <p:nvPicPr>
          <p:cNvPr id="31" name="Picture 3" descr="C:\Users\Rongina_SE\Downloads\vetki-cvetov4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539478">
            <a:off x="474458" y="5204844"/>
            <a:ext cx="1066802" cy="2122407"/>
          </a:xfrm>
          <a:prstGeom prst="rect">
            <a:avLst/>
          </a:prstGeom>
          <a:noFill/>
        </p:spPr>
      </p:pic>
      <p:pic>
        <p:nvPicPr>
          <p:cNvPr id="42" name="Рисунок 41" descr="C:\Users\Vorobyeva_EV\Desktop\Фото2020 мое\IMG-20200626-WA0004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981200" y="5334000"/>
            <a:ext cx="25146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2819400"/>
            <a:ext cx="990600" cy="9906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5626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914400" y="762000"/>
            <a:ext cx="74676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b="1" dirty="0" smtClean="0"/>
          </a:p>
          <a:p>
            <a:pPr lvl="0"/>
            <a:endParaRPr lang="ru-RU" sz="2000" dirty="0" smtClean="0"/>
          </a:p>
          <a:p>
            <a:pPr lvl="0" indent="449263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3" name="AutoShape 7" descr="https://r.mtdata.ru/r320x200/u24/photo9F4C/20544354927-0/original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" name="Рисунок 19" descr="https://zabota039.msp.midural.ru/upload/gallery/2020/08/31/tcbgmfvoVr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7800"/>
            <a:ext cx="1447800" cy="1371600"/>
          </a:xfrm>
          <a:prstGeom prst="rect">
            <a:avLst/>
          </a:prstGeom>
          <a:noFill/>
          <a:ln>
            <a:noFill/>
          </a:ln>
        </p:spPr>
      </p:pic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381000" y="381000"/>
            <a:ext cx="4038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областных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мероприятиях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27.08.2020г – участие в турнире по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интелектуальной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игре среди граждан пожилого возраста ЮУО. Участник из туристической команды «друзья природы», получил диплом.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 descr="https://zabota039.msp.midural.ru/upload/gallery/2020/08/31/doOO16SCdz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447800"/>
            <a:ext cx="1828800" cy="1371600"/>
          </a:xfrm>
          <a:prstGeom prst="rect">
            <a:avLst/>
          </a:prstGeom>
          <a:noFill/>
          <a:ln>
            <a:noFill/>
          </a:ln>
        </p:spPr>
      </p:pic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457200" y="2895600"/>
            <a:ext cx="38100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11.11.2020г – участие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Паюсовой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Т.В. в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мероприятии по финансовой грамотности  (Банк России).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13.11.2020г – участие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Паюсовой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Т.В. в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мероприятии по финансовой грамотности  (Банк России)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24.11.2020г – подготовка и участие вместе с командой «Друзья природы» в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онлайн-семинаре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  Социальному туризму. Специалист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Паюсова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Т.В.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08.12.2020г - участие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Паюсовой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Т.В.в итоговом семинаре для организаторов и преподавателей Школ пожилого возраста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онлайн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 descr="C:\Users\Payusova_TV\Desktop\октябрь 2020\Паюсова Т.В.(1)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5334000"/>
            <a:ext cx="1457325" cy="10668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Прямоугольник 24"/>
          <p:cNvSpPr/>
          <p:nvPr/>
        </p:nvSpPr>
        <p:spPr>
          <a:xfrm>
            <a:off x="5105400" y="457200"/>
            <a:ext cx="3810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Всероссийская акция  «Мы вместе». </a:t>
            </a:r>
            <a:endParaRPr lang="ru-RU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Рисунок 25" descr="\\server4\Documents\КСОН\Консультативное - Андреева Т.И\Паюсова Т.В\АРХИВ\Фото Монастырка\Никуленко Александр Николаевич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0" y="838200"/>
            <a:ext cx="1371600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Рисунок 26" descr="\\server4\Documents\КСОН\Консультативное - Андреева Т.И\Воробьева Е.В\РАБОЧИЙ СТОЛ 2020\ПРОД.НАБОРЫ Консультативное 03.11.2020\Рудакова КТ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24600" y="8382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27" descr="C:\Users\Payusova_TV\Desktop\октябрь 2020\Рыбникова Людмила Александровна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838200"/>
            <a:ext cx="1219200" cy="12192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Прямоугольник 28"/>
          <p:cNvSpPr/>
          <p:nvPr/>
        </p:nvSpPr>
        <p:spPr>
          <a:xfrm>
            <a:off x="4876800" y="205740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Школа пожилого возраста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Специалист по социальной работе </a:t>
            </a:r>
            <a:r>
              <a:rPr lang="ru-RU" sz="1100" b="1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Паюсова</a:t>
            </a: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Т.В.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Проведение занятий по ШПВ с </a:t>
            </a: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ансамблем «Надежда</a:t>
            </a: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«Социальный туризм»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 социальной сети «Одноклассники»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11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876800" y="281940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Специалист по социальной работе Воробьева Е.В.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953000" y="3048000"/>
            <a:ext cx="44958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Творческая 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деятельность ансамбль «Вишенка» </a:t>
            </a:r>
            <a:endParaRPr lang="ru-RU" sz="12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953000" y="3276600"/>
            <a:ext cx="3962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 </a:t>
            </a: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мая по ноябрь засняты 6 видео уроков для </a:t>
            </a:r>
            <a:r>
              <a:rPr lang="ru-RU" sz="1100" b="1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онлайн-занятий</a:t>
            </a: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ансамбля «Вишенка</a:t>
            </a: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</a:p>
          <a:p>
            <a:pPr lvl="0">
              <a:buFont typeface="Arial" pitchFamily="34" charset="0"/>
              <a:buChar char="•"/>
            </a:pP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ШПВ </a:t>
            </a:r>
            <a:r>
              <a:rPr lang="ru-RU" sz="11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«Краеведение».</a:t>
            </a:r>
            <a:endParaRPr lang="ru-RU" sz="5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1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5029200" y="4572000"/>
            <a:ext cx="381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Всего консультативным отделением оказано -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2 436 услуг</a:t>
            </a:r>
            <a:endParaRPr lang="ru-RU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Обслужено – 1042 человека</a:t>
            </a:r>
            <a:r>
              <a:rPr lang="ru-RU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12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23" name="Содержимое 22"/>
          <p:cNvGraphicFramePr>
            <a:graphicFrameLocks noGrp="1"/>
          </p:cNvGraphicFramePr>
          <p:nvPr>
            <p:ph idx="1"/>
          </p:nvPr>
        </p:nvGraphicFramePr>
        <p:xfrm>
          <a:off x="1905000" y="1752600"/>
          <a:ext cx="6684010" cy="2313432"/>
        </p:xfrm>
        <a:graphic>
          <a:graphicData uri="http://schemas.openxmlformats.org/drawingml/2006/table">
            <a:tbl>
              <a:tblPr/>
              <a:tblGrid>
                <a:gridCol w="5554980"/>
                <a:gridCol w="1129030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Количество реабилитационных услуг, оказанных 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при проведении занятий и мероприятий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Социально-бытовые услуги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6353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Социально-медицинские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1839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Социально-психологические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663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Социально-педагогические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550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Социально-трудовые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115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Социально-правовые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80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Услуги оказываемые в целях повышения коммуникативного потенциала получателей социальных услуг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191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ИТОГО: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9791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8382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715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533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257800"/>
            <a:ext cx="990600" cy="1107671"/>
          </a:xfrm>
          <a:prstGeom prst="rect">
            <a:avLst/>
          </a:prstGeom>
          <a:noFill/>
        </p:spPr>
      </p:pic>
      <p:pic>
        <p:nvPicPr>
          <p:cNvPr id="3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685800"/>
            <a:ext cx="1447800" cy="1447800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1981200"/>
            <a:ext cx="1828800" cy="2044931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1219200" y="228600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chemeClr val="bg1"/>
                </a:solidFill>
              </a:rPr>
              <a:t>Социально-реабилитационное отделение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1752600" y="4191000"/>
            <a:ext cx="6858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1.Количество заключённых договоров  на социальные услуги –  81;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Количество  заключённых договоров на оказание дополнительных услуг – 57;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3.Количество клиентов, прошедших реабилитацию  в Центре – 49 человек ( из них инвалидов 36 чел.).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.Колличество курсов – 10 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.Количество проведенных заседаний экспертно-реабилитационной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комиссии–  10,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6.Мероприятия социальной реабилитации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3" descr="C:\Users\Rongina_SE\Downloads\vetki-cvetov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47719">
            <a:off x="7835394" y="5165985"/>
            <a:ext cx="832083" cy="165543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22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58200" y="152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54864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58674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8674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5943600"/>
            <a:ext cx="685800" cy="685800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352800"/>
            <a:ext cx="685800" cy="685800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0"/>
            <a:ext cx="638872" cy="714375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762000" y="304800"/>
            <a:ext cx="3301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Культурные  </a:t>
            </a:r>
            <a:r>
              <a:rPr lang="ru-RU" b="1" dirty="0" smtClean="0">
                <a:solidFill>
                  <a:schemeClr val="bg1"/>
                </a:solidFill>
              </a:rPr>
              <a:t>мероприятия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381000" y="762000"/>
            <a:ext cx="388620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24.01.2020 Торжественное открытие стационарного социально-реабилитационного отделения.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28.01.2020 Экскурсия по отделению с посещением  мастер-классов в творческих мастерских.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28.01.2020  Ознакомительное мероприятие «Будем знакомы !»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29.01.2020  Мероприятие ЗОЖ «О здоровом образе жизни и питании»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30.01.2020 Мастер-класс «Адаптивные и настольные игры»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31.01.2020  Развлекательная игровая программа «Крокодил»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03.02.2020 Творческий мастер – класс «Сказочная страна ЭБРУ»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04.02.2020  Мероприятие ЗОЖ «Турнир по адаптивным играм»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05.02.2020 , 06.02.2020 Мероприятие ЗОЖ «Профилактика остеохондроза шейного отдела позвоночника»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05.02.2020 , 06.02.2020 Экскурсия в Краеведческий музей г. Богданович.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07.02.2020 Выставка творческих работ мастерских и отдыхающих.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07.02.2020 ВЫСТУПЛЕНИЕ АНСАМБЛЯ «ВИШЕНКА»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07.02.2020 Заключительное мероприятие «До скорых встреч!»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12.02.2020 Экскурсия по отделению с посещением  мастер-классов в творческих мастерских.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12.02.2020  Ознакомительное мероприятие «Будем знакомы !»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876800" y="762000"/>
            <a:ext cx="3962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13.02.2020 Мастер-класс «Адаптивные и настольные игры»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14.02.2020 Праздничное мероприятие «День именинника»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17.02.2020 ВЫСТУПЛЕНИЕ АНСАМБЛЯ «ВИШЕНКА»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18.02.2020 Творческий мастер-класс «Рисование по воде»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19.02.2020 Мероприятие ЗОЖ «Турнир по адаптивным играм»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20.02.2020 Экскурсия в Краеведческий музей г. Богданович.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21.02.2020 Выставка творческих работ мастерских и отдыхающих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21.02.2020 Заключительное мероприятие «До скорых встреч!»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23.02.2020 Праздничное мероприятие «С 23 февраля!»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27.02.2020 Экскурсия по отделению с посещением  мастер-классов в творческих мастерских.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27.02.2020 Ознакомительное мероприятие «Будем знакомы !»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28.02.2020 Мастер-класс «Адаптивные и настольные игры»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02.03.2020 Мероприятие ЗОЖ «О здоровом образе жизни и питании»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Рисунок 25" descr="E:\РАБОТА ДОМА\ОТЧЁТЫ СРО 2020\ФОТО\DSC_409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5257800"/>
            <a:ext cx="26670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4953000" y="1800999"/>
            <a:ext cx="32004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8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276600"/>
            <a:ext cx="952500" cy="952500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2286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228600"/>
            <a:ext cx="638872" cy="714375"/>
          </a:xfrm>
          <a:prstGeom prst="rect">
            <a:avLst/>
          </a:prstGeom>
          <a:noFill/>
        </p:spPr>
      </p:pic>
      <p:pic>
        <p:nvPicPr>
          <p:cNvPr id="2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3505200"/>
            <a:ext cx="638872" cy="714375"/>
          </a:xfrm>
          <a:prstGeom prst="rect">
            <a:avLst/>
          </a:prstGeom>
          <a:noFill/>
        </p:spPr>
      </p:pic>
      <p:pic>
        <p:nvPicPr>
          <p:cNvPr id="2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6019800"/>
            <a:ext cx="638872" cy="714375"/>
          </a:xfrm>
          <a:prstGeom prst="rect">
            <a:avLst/>
          </a:prstGeom>
          <a:noFill/>
        </p:spPr>
      </p:pic>
      <p:pic>
        <p:nvPicPr>
          <p:cNvPr id="9218" name="Picture 2" descr="C:\Users\Rongina_SE\Downloads\animaciya2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6019800"/>
            <a:ext cx="1143000" cy="490660"/>
          </a:xfrm>
          <a:prstGeom prst="rect">
            <a:avLst/>
          </a:prstGeom>
          <a:noFill/>
        </p:spPr>
      </p:pic>
      <p:pic>
        <p:nvPicPr>
          <p:cNvPr id="9219" name="Picture 3" descr="C:\Users\Rongina_SE\Downloads\animaciya27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5943600"/>
            <a:ext cx="1181100" cy="564303"/>
          </a:xfrm>
          <a:prstGeom prst="rect">
            <a:avLst/>
          </a:prstGeom>
          <a:noFill/>
        </p:spPr>
      </p:pic>
      <p:pic>
        <p:nvPicPr>
          <p:cNvPr id="9220" name="Picture 4" descr="C:\Users\Rongina_SE\Downloads\mo3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40852">
            <a:off x="3734955" y="5822688"/>
            <a:ext cx="1676401" cy="844906"/>
          </a:xfrm>
          <a:prstGeom prst="rect">
            <a:avLst/>
          </a:prstGeom>
          <a:noFill/>
        </p:spPr>
      </p:pic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457200" y="304800"/>
            <a:ext cx="3962400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03.03.2020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Игротека «Счастливый случай»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04.03.2020 Экскурсия в Литературный  музей г. Богданович.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04.03.2020 Праздничное мероприятие «День именинника»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05.03.2020 Развлекательное мероприятие «Музыкальная гостиная»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06.03.2020 Творческий мастер-класс «Живая картина»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07.03.2020 Мероприятие ЗОЖ «Турнир по адаптивным играм»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08.03.2020 Праздничное мероприятие «Ах,  этот день 8 марта! 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10.03.2020 Выставка творческих работ мастерских и отдыхающих.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10.03.2020 Заключительное мероприятие «До скорых встреч!»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16.03.2020 Экскурсия по отделению с посещением  мастер-классов в творческих мастерских.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16.03.2020  Ознакомительное мероприятие «Будем знакомы !»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17.03.2020  Мастер-класс «Адаптивные и настольные игры»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18.03.2020  Культурно- патриотическое  мероприятие «Народный подвиг»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19.03.2020 Творческий мастер – класс «Сказочная страна ЭБРУ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20.03.2020 Мероприятие ЗОЖ «О здоровом образе жизни и питании»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23.03.2020 Культурное мероприятие «Международный день поэзии»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4953000" y="381000"/>
            <a:ext cx="3962400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24.03.2020 Праздничное мероприятие «День именинника»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25.03.2020 Творческий мастер-класс «Живая картина»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26.03.2020 Мероприятие ЗОЖ «Турнир по адаптивным играм»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27.03.2020 Заключительное мероприятие «До скорых встреч!».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8.05.2020г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Участие в конкурсе «Профессионал -2020» ЮУО (1 место) (Зав. отд.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Ковенко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М.С.)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28.05.2020г. Участие в Областном конкурсе «Профессионал -2020» (1 место) (Зав. отд.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Ковенко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М.С.)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1.10.2020г. Проведение мероприятия, посвящённого Дню пенсионера.   Разработка, распечатка и распространение рекламного листа об отделении и буклетов «Здоровое питание», «Чердачная игрушка», «Помидоры вкусно и полезно», «Огурцы на зиму», «Комплекс для людей среднего и старшего возраста»– 250 шт.,  охват 150 человек.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06.10.2020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Ознакомительное  мероприятие «Будем знакомы». Экскурсия по отделению. Беседа по профилактике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COVID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-2019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07.10.2020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Беседа о ЗОЖ. Мастер-класс «Адаптивные игры»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08.10.2020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Музыкальная гостиная «Музыка в моей душе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09.10.2020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Экскурсия «Окрестности п.Лебяжье»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23.10.2020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Экскурсия «Окрестности п.Лебяжье»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30.10.2020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Экскурсия «Окрестности п.Лебяжье»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381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960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2286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3505200"/>
            <a:ext cx="638872" cy="714375"/>
          </a:xfrm>
          <a:prstGeom prst="rect">
            <a:avLst/>
          </a:prstGeom>
          <a:noFill/>
        </p:spPr>
      </p:pic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381000" y="394692"/>
            <a:ext cx="3886200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28.10.2020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Музыкальная гостиная «Музыка в моей душе»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12.10.2020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Турнир по Адаптивным играм.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12.10.2020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День караоке «А песня нам жить помогает»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13.10.2020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Развлекательное мероприятие  «День именинника»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14.10.2020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Спортивное мероприятие «Осенняя спартакиада»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15.10.2020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Театральная мастерская «Наше кино»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16.10.2020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Развлекательная игровая программа «Счастливый случай»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16.10.2020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Конкурс живописи  «Минуты творчества»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19.10.2020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Заключительное мероприятие «До скорых встреч!»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21.10.2020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Ознакомительное  мероприятие «Будем знакомы». Экскурсия по отделению. Беседа по профилактике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COVID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-2019.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22.10.2020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Беседа о ЗОЖ. Мастер-класс «Адаптивные игры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23.10.2020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Развлекательная игровая программа «Счастливый случай»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26.10.2020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Беседа «Основы здорового образа жизни»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27.10.2020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Культурно-музыкальное мероприятие «Ах, судьба, моя судьба!»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29.10.2020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Беседа «Профилактика остеохондроза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30.10.2020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Мастер-класс «Чердачная игрушка»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02.11.2020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Турнир по Адаптивным играм.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03.11.2020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Заключительное мероприятие «До скорых встреч!»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4876800" y="381000"/>
            <a:ext cx="403860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25.11.2020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Беседа «Правила здорового питания»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26.11.2020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Культурное мероприятие «Поэтическая гостиная»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27.11.2020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Музыкальная гостиная «Музыка в моей душе»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27.11.2020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Развлекательная программа «Короли пародии»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30.11.2020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Творческий мастер-класс «Сказочная страна </a:t>
            </a:r>
            <a:r>
              <a:rPr lang="ru-RU" sz="1200" dirty="0" err="1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Эбру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01.12.2020 Турнир по «Адаптивным играм»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01.12.2020 Показ </a:t>
            </a:r>
            <a:r>
              <a:rPr lang="ru-RU" sz="12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слайд-фильма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«</a:t>
            </a:r>
            <a:r>
              <a:rPr lang="ru-RU" sz="12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Антикоррупция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».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02.12.2020 Культурное мероприятие «До новых встреч!»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03.12.2020 Ознакомительное  мероприятие «Будем знакомы». Экскурсия по отделению. Беседа по профилактике </a:t>
            </a:r>
            <a:r>
              <a:rPr lang="en-US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COVID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-2019.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4.12.2020 Беседа:  Основы здорового образа жизни: «Правильное питание»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04.12.2020 Экскурсия «Окрестности п.Лебяжье»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7.12.2020 Мастер-классы «Адаптивные игры», «Уличные тренажёры»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08.12.2020 Проведение форума в поддержку людей с инвалидностью «МЫ вместе!»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09.12.2020 Показ </a:t>
            </a:r>
            <a:r>
              <a:rPr lang="ru-RU" sz="12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слайд-фильма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«</a:t>
            </a:r>
            <a:r>
              <a:rPr lang="ru-RU" sz="12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Антикоррупция</a:t>
            </a: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».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09.12.2020  Мастер-класс «Увлекательный мир творчества»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10.12.2020 Мастер-класс «Мир в цвете»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11.12.2020 Беседа: «Правила здорового питания»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14.12.2020 Мастер-класс «Рисуем на песке»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15.12.2020 Мастер-класс «Пицца»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16.12.2020 Заключительное мероприятие «До новых встреч!»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ВСЕГО 113 мероприятий.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8862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8382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2667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5915347" y="2029148"/>
            <a:ext cx="1066800" cy="1066800"/>
          </a:xfrm>
          <a:prstGeom prst="rect">
            <a:avLst/>
          </a:prstGeom>
          <a:noFill/>
        </p:spPr>
      </p:pic>
      <p:pic>
        <p:nvPicPr>
          <p:cNvPr id="118788" name="Picture 4" descr="C:\Users\Rongina_SE\Downloads\1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9697">
            <a:off x="1066800" y="4800600"/>
            <a:ext cx="2895600" cy="1459384"/>
          </a:xfrm>
          <a:prstGeom prst="rect">
            <a:avLst/>
          </a:prstGeom>
          <a:noFill/>
        </p:spPr>
      </p:pic>
      <p:pic>
        <p:nvPicPr>
          <p:cNvPr id="118789" name="Picture 5" descr="C:\Users\Rongina_SE\Downloads\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-152400"/>
            <a:ext cx="1905000" cy="2381250"/>
          </a:xfrm>
          <a:prstGeom prst="rect">
            <a:avLst/>
          </a:prstGeom>
          <a:noFill/>
        </p:spPr>
      </p:pic>
      <p:pic>
        <p:nvPicPr>
          <p:cNvPr id="26" name="Picture 5" descr="C:\Users\Rongina_SE\Downloads\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369642">
            <a:off x="7168462" y="4637036"/>
            <a:ext cx="1676762" cy="2095952"/>
          </a:xfrm>
          <a:prstGeom prst="rect">
            <a:avLst/>
          </a:prstGeom>
          <a:noFill/>
        </p:spPr>
      </p:pic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528372" y="990600"/>
            <a:ext cx="86156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6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дневного пребывания</a:t>
            </a:r>
            <a:endParaRPr kumimoji="0" lang="ru-RU" sz="36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3000" y="2514600"/>
            <a:ext cx="5638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отделение работает 8 специалистов. 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 2020  год обслужено  специалистами  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506  человек: 117 чел.  получили социально-реабилитационные услуги и       389 человекам оказаны  срочные услуги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4114800" y="5410200"/>
            <a:ext cx="4876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платном обслуживании – 78 человек, на бесплатном обслуживании 39 человек.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8862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2667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5915347" y="2029148"/>
            <a:ext cx="1066800" cy="1066800"/>
          </a:xfrm>
          <a:prstGeom prst="rect">
            <a:avLst/>
          </a:prstGeom>
          <a:noFill/>
        </p:spPr>
      </p:pic>
      <p:pic>
        <p:nvPicPr>
          <p:cNvPr id="119810" name="Picture 2" descr="C:\Users\Rongina_SE\Downloads\1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246181">
            <a:off x="8001000" y="1371600"/>
            <a:ext cx="698157" cy="516636"/>
          </a:xfrm>
          <a:prstGeom prst="rect">
            <a:avLst/>
          </a:prstGeom>
          <a:noFill/>
        </p:spPr>
      </p:pic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304800" y="533400"/>
            <a:ext cx="3810000" cy="219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1.За год  прошли курс реабилитации 117  человек: заключены договора, с последующей постановкой на учет и с занесением данных в журнал регистрации, компьютерную базу.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2.За данный период времени специалисты отделения  консультировали  граждан, нуждающихся социальной реабилитации, 389 человек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получили срочные социальные услуги.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Так же проведена работа по распространение буклетов, памяток с информацией о работе    ОДП и СРО в аптеках города, поликлиниках, ЖЭУ, в общественных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организациях и в общественных местах города и Городской больнице (реклама в  отделения  больниц).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762000" y="304800"/>
            <a:ext cx="8229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мероприятия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 2020 год: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304800" y="2590800"/>
            <a:ext cx="38862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 течение года отделение   взаимодействовало с отделением «Социальное такси», 12 человек  воспользовались социальным такси.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Заведующий  отделением и специалисты  взаимодействовали   в течение года  с  УСС  города (совместно принимали заявки на бесплатную доставку продуктов питания во время карантина, консультировала население по телефону по вопросам социального обслуживания на дому и передавала  заявки заведующей УСС,  во время б/листа  участкового  специалиста  выходила к юбиляру), с ОСО города (для социальных работников: распечатка дневников, заявлений на продуктовые наборы, перечень услуг,  помощь в занесении в базу услуг), с Консультативным отделением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6. 23.01.2020 года на базе отделения прошла встреча  общественной организации «Бюро помощи гражданам» с   жителями дома по ул. Лермонтова. 133а.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7. На базе отделения была организована акция  «Бесплатная стрижка» для клиентов отделения и жителей дома, акция проходила  четыре раза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8. В связи с новой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короновирусной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инфекцией  специалисты отделения проконсультировали 2012  </a:t>
            </a: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граждан 65+ и выдали  памятки с телефонами горячей линии.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4953000" y="381000"/>
            <a:ext cx="3886200" cy="62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9.В </a:t>
            </a: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течение года  были сняты   и размещены  на сайт центра и в группе одноклассники  для дистанционных занятий  видео ролики: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в связи с новой </a:t>
            </a:r>
            <a:r>
              <a:rPr lang="ru-RU" sz="105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коронавирусной</a:t>
            </a: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инфекцией   снято  обращение фельдшера к гражданам  и даны рекомендации по профилактике инфекции;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оздоровительная зарядка;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ru-RU" sz="105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самомассаж</a:t>
            </a: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- 3   занятия  «Йога рук - мудры»;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- 4 видео  зарядка для пальцев (развития памяти и для  полушарий мозга ),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- 3 видео гимнастика  для пожилых людей, 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 4 занятия для  инвалидов  клуба «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Домовенок</a:t>
            </a: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»;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обращение психолога « Поговорим о </a:t>
            </a:r>
            <a:r>
              <a:rPr lang="ru-RU" sz="105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стресе</a:t>
            </a: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».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-сцены для фестиваля театральной студии  «Скарабей»;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- 2 видео   для  специалиста 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Харчекно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Е.В.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 2 видео  для специалиста 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Хюбнер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Н.А.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поздравления с днем социального работника;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поздравление  с единым днем пенсионера;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поздравление ветеранов ВОВ и тружеников тыла в связи с  праздником Победы.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ко дню социального работника 8 поздравлений, 1 песню и смонтировала 3 фильма по фото.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снято и смонтировано 3 песни для конкурса (Консультативное отделение);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обзор книги (Консультативное отделение);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обучение специалиста (Консультативное отделение). 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 видео - съемка для ШСР   - 3 раза;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работа  для конкурса  ЮЖ туристический слет;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-видео – урок (съемка в лесу  и монтирование), презентация, плакат;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поздравление ко Дню Матери  исполнила  песню  психолог 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Паюсаова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Т.В.  и  прочитал стих 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культорганизатор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Белоусов Е.В.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- 9 роликов  поздравления  на новый год;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снято и монтирование  ролик для СМИ   СРО ( форум для людей с ограниченными возможностями).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Рисунок 24" descr="\\server4\Documents\КСОН\ОДП\Фото заезды\0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4800" y="5715000"/>
            <a:ext cx="10668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2667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9" name="Рисунок 18" descr="C:\Users\Mazhirina_EV\Desktop\статьи на сайт\САМОМАССАЖ\DSC0529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457200"/>
            <a:ext cx="13716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C:\Users\Mazhirina_EV\Desktop\статьи на сайт\ДЫХАТЕЛЬНЫЕ УПРАЖНЕНИЯ\DSC0531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457200"/>
            <a:ext cx="12954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304800" y="1600200"/>
            <a:ext cx="3886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10.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Специалист по социальной работе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Ваисова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взаимодействовала с социально реабилитационным отделением, проводила видео съемку, по фотографиям смонтировала фильм и сняла видео-обращение, для конкурса «Профессионал – 2020»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11.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Специалисты отделения сшили для центра  93 маски.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12.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приняло участие в раздачи продуктовых наборов  для нуждающихся граждан, выдано 49 наборов.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Рисунок 26" descr="C:\Users\Mazhirina_EV\Desktop\фото псолсед\IMG_20200428_11371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95600" y="457200"/>
            <a:ext cx="12954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 descr="C:\Users\Mazhirina_EV\Desktop\фото псолсед\IMG_20200508_09300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457200"/>
            <a:ext cx="15240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304800" y="2895600"/>
            <a:ext cx="3886200" cy="380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13.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всего периода на сайт центра были размещены 24 статьи.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14.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Заведующий  и  специалисты отделения  выходили   на адреса жителей города, которые были на самоизоляции  (9  человек).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15.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.Заведующий  отделения взаимодействовала  в течение квартала с  УСС  города (совместно принимали заявки на бесплатную доставку продуктов питания во время карантина, консультировала население по телефону по вопросам социального обслуживания на дому и передавала  заявки заведующей УСС,  во время б/листа  участкового  специалиста  выходила к юбиляру), с ОСО города (для социальных работников: распечатка дневников, заявлений на продуктовые наборы, перечень услуг,  помощь в занесении в базу услуг).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16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.Работа со спонсорами: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ИП «Партнер передали в отделение  теннисный стол на сумму 10295 рублей;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-ДК «Современник ( бесплатный показа новогоднего представления).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17.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честь праздника Победы  8 мая специалисты  отделения   возложили цветы   к памятнику  погибшим  ВОВ.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876800" y="1752600"/>
            <a:ext cx="39624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18. 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года поздравляли с Днем Рождения и юбилейной датой работников отделения.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19. 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Организованы и проведены культурно - </a:t>
            </a:r>
            <a:r>
              <a:rPr lang="ru-RU" sz="11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досуговые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мероприятия: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15 января -  Концерт  вокального ансамбля «Созвучие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22января – «Тренируем  нашу  память!» - мастер класс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29 января - Музыкальная  гостиная с  Галиной  </a:t>
            </a:r>
            <a:r>
              <a:rPr lang="ru-RU" sz="11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Восьмушиной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«А где  мне  взять  такую песню?!»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17 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февраля - Развлекательная программа «Чтобы огонь жизни не погас!» 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 февраля - Концертная программа «Все начинается с любви!»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20 февраля - Развлекательная программа «Танцуют все!»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20 февраля – Праздничная программа  посвященная  Дню защитника.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26 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февраля - Праздничная программа «Будем знакомы!»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28 февраля - Развлекательная программа «широкая Масленица!»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 марта - Концертная программа Вокального Ансамбля «Надежда»  «Берегите своих матерей!»                                                    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6 марта - Концертная программа «Весны аромат» А. </a:t>
            </a:r>
            <a:r>
              <a:rPr lang="ru-RU" sz="11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Клинов</a:t>
            </a: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10 марта - Литературно-музыкальная программа «Творчество Е. Родыгина»                                                                 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11 марта - Спортивный праздник «на старте – улыбка!»   </a:t>
            </a:r>
            <a:endParaRPr lang="ru-RU" sz="11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 descr="D:\отчет 2020 год\20 год\DSC0541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24600" y="533400"/>
            <a:ext cx="14478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D:\отчет 2020 год\20 год\01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96200" y="533400"/>
            <a:ext cx="1217459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403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6858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54864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457200" y="457200"/>
            <a:ext cx="3886200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13 марта - Концертная программа «Давайте говорить друг другу  Комплименты!» Исполнитель А. Иванова                        </a:t>
            </a:r>
          </a:p>
          <a:p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17 марта - Развлекательная программа с песней по жизни!»     </a:t>
            </a:r>
          </a:p>
          <a:p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18 марта - Концертная программа «До новых встреч!»  </a:t>
            </a:r>
          </a:p>
          <a:p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25 марта - Концертная программа  для клиентов ОДП « На волне позитива» -  присутствовало 20 человек.</a:t>
            </a:r>
            <a:endParaRPr lang="ru-RU" sz="105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 descr="C:\Users\Mazhirina_EV\Desktop\фотоотчет\DSC0213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1600200"/>
            <a:ext cx="12954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304800" y="2726100"/>
            <a:ext cx="3962400" cy="41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клубов по интересам: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ПРАВОСЛАВНЫЙ  КЛУБ «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ВЕРА»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16 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января – «Рождество Христово. Крещение Господне»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ПОЭТИЧЕСКИЙ  КЛУБ «СТИХИЯ  СТИХА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 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января -  Поэтическая  гостиная «Какое  блаженство,  что  блещут снега»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марта Поэтическая встреча 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ТУРИСТИЧЕСКИЙ  КЛУБ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28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января  -  «Как прекрасен  этот  мир!»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КЛУБ «Это  интересно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 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января «Как  встречают Новый  год  люди  всех  земных широт»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12 марта  «Ах! Частушка – русская душа!»                            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КЛУБ «ХОРОШЕЕ  НАСТРОЕНИЕ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30 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января – Музыкальная  программа  «Ах,  снег,  снежок!»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Развлекательная программа «От улыбки станет мир светлей!»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КЛУБ 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«ЗДОРОВЬЕ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14  января  -  10 продуктов, которые  помогут  пережить  зиму  без простуд»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16 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марта Беседа «Жизнь без стресса»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Терапевтический  театр   «СКАРАБЕЙ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5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 descr="D:\отчет 2020 год\20 год\DSC0539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1600200"/>
            <a:ext cx="15240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\\server4\Documents\КСОН\ОДП\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71800" y="1676400"/>
            <a:ext cx="1371600" cy="106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Прямоугольник 20"/>
          <p:cNvSpPr/>
          <p:nvPr/>
        </p:nvSpPr>
        <p:spPr>
          <a:xfrm>
            <a:off x="4876800" y="457200"/>
            <a:ext cx="17861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Клуб «ДОМОВЕНОК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lang="ru-RU" sz="1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876800" y="685800"/>
            <a:ext cx="1357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Клуб  «ТОНУС» </a:t>
            </a:r>
            <a:endParaRPr lang="ru-RU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Рисунок 22" descr="C:\Users\Mazhirina_EV\Desktop\фотоотчет\DSC0272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81600" y="1219200"/>
            <a:ext cx="3276600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C:\Users\Mazhirina_EV\Desktop\фото для отчета\DSC02028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3886200"/>
            <a:ext cx="3352800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8" descr="Фон для презентации - Лист из блокнота | Школьные темы, Старая бумага,  Презент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334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800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8100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152400"/>
            <a:ext cx="762000" cy="762000"/>
          </a:xfrm>
          <a:prstGeom prst="rect">
            <a:avLst/>
          </a:prstGeom>
          <a:noFill/>
        </p:spPr>
      </p:pic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685800" y="2133600"/>
            <a:ext cx="8153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временного пребывания</a:t>
            </a:r>
            <a:endParaRPr kumimoji="0" lang="ru-RU" sz="4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7" descr="http://magnitiza.ru/wp-content/uploads/2014/09/animaciya_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13028" y="4724400"/>
            <a:ext cx="2330972" cy="19812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История Древнего Рима - Шаблон для презентаций PowerPoint № 75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28956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2667000"/>
            <a:ext cx="638872" cy="71437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5715000"/>
            <a:ext cx="638872" cy="714375"/>
          </a:xfrm>
          <a:prstGeom prst="rect">
            <a:avLst/>
          </a:prstGeom>
          <a:noFill/>
        </p:spPr>
      </p:pic>
      <p:pic>
        <p:nvPicPr>
          <p:cNvPr id="2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5791200"/>
            <a:ext cx="638872" cy="714375"/>
          </a:xfrm>
          <a:prstGeom prst="rect">
            <a:avLst/>
          </a:prstGeom>
          <a:noFill/>
        </p:spPr>
      </p:pic>
      <p:pic>
        <p:nvPicPr>
          <p:cNvPr id="3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581400"/>
            <a:ext cx="638872" cy="714375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304800" y="838200"/>
            <a:ext cx="3886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Заведующий ОВП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Таскаева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О.И. предоставила информацию об Отделении временного пребывания и 5 статей  на сайт Учреждения.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 2020 год специалистами по социальной работе проведены 11 мероприятий, среди них: 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праздничный молебен и таинство  освящения воды на «Крещение Господне» священнослужителем Покровской церкви отцом Михаилом, угощение пирогами. (Ивакина Т.А.)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Лекция и просмотр фильма о блокаде Ленинграда» (Кузнецова Т.Е.)</a:t>
            </a:r>
          </a:p>
          <a:p>
            <a:pPr>
              <a:buFontTx/>
              <a:buChar char="-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лекция 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 тему: «День вывода войск из Афганистана. День памяти воинов интернационалистов России»  + показ худ. фильма «9 рота»; (Кузнецова Т.Е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.)</a:t>
            </a:r>
          </a:p>
          <a:p>
            <a:pPr>
              <a:buFontTx/>
              <a:buChar char="-"/>
            </a:pP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Праздничный концерт, посвященный Дню защитника Отечества. Вручение праздничных продуктовых наборов от спонсора «Каменское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райпо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» и чаепитие за счет спонсорских средств, посвященное Дню Защитника Отечества.</a:t>
            </a:r>
          </a:p>
          <a:p>
            <a:endParaRPr lang="ru-RU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62000" y="381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Проведены мероприятия: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2" name="Рисунок 31" descr="N:\5 Зав.отделением\ФОТО\2020 год\Праздн. концерт к 23 февраля\20200221_12193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7199" y="4572000"/>
            <a:ext cx="3491445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Рисунок 33" descr="\\SRV01\Docs\5 Зав.отделением\ФОТО\2020 год\Праздн. концерт к 23 февраля\20200221_12285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457200"/>
            <a:ext cx="3348717" cy="1882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Рисунок 34" descr="C:\Users\motiponenkoS.AD\Desktop\Статьи\День Победы. Таскаева\IMG_20200509_11104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4876800"/>
            <a:ext cx="1447800" cy="1733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C:\Users\motiponenkoS.AD\Desktop\статья Кузнецовой Ю.И. (ОВП)\IMG_332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1800" y="5105400"/>
            <a:ext cx="14478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Прямоугольник 36"/>
          <p:cNvSpPr/>
          <p:nvPr/>
        </p:nvSpPr>
        <p:spPr>
          <a:xfrm>
            <a:off x="4953000" y="3352800"/>
            <a:ext cx="388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«Оперативная информация по пандемии. Меры профилактики 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коронавируса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Методические рекомендации» (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Таскаева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О.И.)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«Оперативная информация по пандемии. Меры профилактики» (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Дурыманова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З.А.)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«Туберкулёз – социальная болезнь. Причины, лечение, последствия» (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Таскаева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О.И.)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мае  проведен субботник сотрудниками, находящимися на превентивной изоляции</a:t>
            </a:r>
            <a:r>
              <a:rPr lang="ru-RU" sz="1200" dirty="0" smtClean="0">
                <a:solidFill>
                  <a:schemeClr val="bg1"/>
                </a:solidFill>
              </a:rPr>
              <a:t>.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953000" y="2286000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Беседы «Виды пенсий. Право на пенсию» (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Таскаева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О.И.), «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Раздрожительность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Как от неё избавиться»» (Ивакина Т.А.), «День России. История праздника» (</a:t>
            </a:r>
            <a:r>
              <a:rPr lang="ru-RU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Дурыманова</a:t>
            </a:r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З.А.)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Проведены 24 лекции и беседы по здоровому образу жизни</a:t>
            </a:r>
            <a:endParaRPr lang="ru-RU" sz="12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Vorobyeva_EV\Desktop\1616523848_25-p-fon-dlya-prezentatsii-po-literature-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28600" y="1676400"/>
            <a:ext cx="8382000" cy="3811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Сотрудниками </a:t>
            </a:r>
            <a:r>
              <a:rPr lang="ru-RU" sz="2000" b="1" dirty="0" smtClean="0">
                <a:solidFill>
                  <a:schemeClr val="bg1"/>
                </a:solidFill>
                <a:latin typeface="Arial Black" pitchFamily="34" charset="0"/>
                <a:cs typeface="Times New Roman" pitchFamily="18" charset="0"/>
              </a:rPr>
              <a:t>государственного автономного учреждения социального обслуживания населения Свердловской области "Комплексного центра социального обслуживания наделения города </a:t>
            </a:r>
            <a:endParaRPr lang="ru-RU" sz="2000" b="1" dirty="0" smtClean="0">
              <a:solidFill>
                <a:schemeClr val="bg1"/>
              </a:solidFill>
              <a:latin typeface="Arial Black" pitchFamily="34" charset="0"/>
              <a:cs typeface="Times New Roman" pitchFamily="18" charset="0"/>
            </a:endParaRP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Arial Black" pitchFamily="34" charset="0"/>
                <a:cs typeface="Times New Roman" pitchFamily="18" charset="0"/>
              </a:rPr>
              <a:t>Каменска-Уральского</a:t>
            </a:r>
            <a:r>
              <a:rPr lang="ru-RU" sz="2000" b="1" dirty="0" smtClean="0">
                <a:solidFill>
                  <a:schemeClr val="bg1"/>
                </a:solidFill>
                <a:latin typeface="Arial Black" pitchFamily="34" charset="0"/>
                <a:cs typeface="Times New Roman" pitchFamily="18" charset="0"/>
              </a:rPr>
              <a:t>"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за  2020год 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2000" b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2000" b="1" u="sng" dirty="0" smtClean="0">
                <a:solidFill>
                  <a:schemeClr val="bg1"/>
                </a:solidFill>
                <a:latin typeface="Arial Black" pitchFamily="34" charset="0"/>
              </a:rPr>
              <a:t>8 663 человека, </a:t>
            </a:r>
            <a:endParaRPr lang="ru-RU" sz="2000" b="1" u="sng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solidFill>
                  <a:schemeClr val="bg1"/>
                </a:solidFill>
                <a:latin typeface="Arial Black" pitchFamily="34" charset="0"/>
              </a:rPr>
              <a:t>оказано </a:t>
            </a:r>
            <a:r>
              <a:rPr lang="ru-RU" sz="2000" b="1" u="sng" dirty="0" smtClean="0">
                <a:solidFill>
                  <a:schemeClr val="bg1"/>
                </a:solidFill>
                <a:latin typeface="Arial Black" pitchFamily="34" charset="0"/>
              </a:rPr>
              <a:t>– 403 577 услуг</a:t>
            </a:r>
            <a:r>
              <a:rPr lang="ru-RU" sz="2000" b="1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ru-RU" sz="20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718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59436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2286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7620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0"/>
            <a:ext cx="1524000" cy="15240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9624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6576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689234">
            <a:off x="7485723" y="5053489"/>
            <a:ext cx="1711647" cy="1805787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5257800"/>
            <a:ext cx="1447800" cy="1447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59436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52400"/>
            <a:ext cx="685800" cy="685800"/>
          </a:xfrm>
          <a:prstGeom prst="rect">
            <a:avLst/>
          </a:prstGeom>
          <a:noFill/>
        </p:spPr>
      </p:pic>
      <p:sp>
        <p:nvSpPr>
          <p:cNvPr id="1026" name="AutoShape 2" descr="https://oir.mobi/uploads/posts/2021-03/1616523848_25-p-fon-dlya-prezentatsii-po-literature-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18678</TotalTime>
  <Words>8192</Words>
  <Application>Microsoft Office PowerPoint</Application>
  <PresentationFormat>Экран (4:3)</PresentationFormat>
  <Paragraphs>774</Paragraphs>
  <Slides>52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3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Vorobyeva_EV</cp:lastModifiedBy>
  <cp:revision>2216</cp:revision>
  <dcterms:created xsi:type="dcterms:W3CDTF">2016-07-05T05:21:18Z</dcterms:created>
  <dcterms:modified xsi:type="dcterms:W3CDTF">2021-09-03T10:57:24Z</dcterms:modified>
</cp:coreProperties>
</file>