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96" r:id="rId1"/>
  </p:sldMasterIdLst>
  <p:sldIdLst>
    <p:sldId id="256" r:id="rId2"/>
    <p:sldId id="258" r:id="rId3"/>
    <p:sldId id="257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8B25A7"/>
    <a:srgbClr val="2E8E4C"/>
    <a:srgbClr val="FFC611"/>
    <a:srgbClr val="204898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932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0630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801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635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91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254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550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712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856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1702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0727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97722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6171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5943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1718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5552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058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A4C14E8-3AF0-4649-B312-390A54380662}" type="datetimeFigureOut">
              <a:rPr lang="ru-RU" smtClean="0"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97B93-B31C-44F3-B598-24FC520AB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7782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97" r:id="rId1"/>
    <p:sldLayoutId id="2147484598" r:id="rId2"/>
    <p:sldLayoutId id="2147484599" r:id="rId3"/>
    <p:sldLayoutId id="2147484600" r:id="rId4"/>
    <p:sldLayoutId id="2147484601" r:id="rId5"/>
    <p:sldLayoutId id="2147484602" r:id="rId6"/>
    <p:sldLayoutId id="2147484603" r:id="rId7"/>
    <p:sldLayoutId id="2147484604" r:id="rId8"/>
    <p:sldLayoutId id="2147484605" r:id="rId9"/>
    <p:sldLayoutId id="2147484606" r:id="rId10"/>
    <p:sldLayoutId id="2147484607" r:id="rId11"/>
    <p:sldLayoutId id="2147484608" r:id="rId12"/>
    <p:sldLayoutId id="2147484609" r:id="rId13"/>
    <p:sldLayoutId id="2147484610" r:id="rId14"/>
    <p:sldLayoutId id="2147484611" r:id="rId15"/>
    <p:sldLayoutId id="2147484612" r:id="rId16"/>
    <p:sldLayoutId id="2147484613" r:id="rId17"/>
  </p:sldLayoutIdLst>
  <mc:AlternateContent xmlns:mc="http://schemas.openxmlformats.org/markup-compatibility/2006" xmlns:p15="http://schemas.microsoft.com/office/powerpoint/2012/main">
    <mc:Choice Requires="p15">
      <p:transition spd="slow">
        <p15:prstTrans prst="pageCurlDouble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6.jpe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30.jp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6.png"/><Relationship Id="rId4" Type="http://schemas.openxmlformats.org/officeDocument/2006/relationships/oleObject" Target="../embeddings/oleObject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59523" y="390829"/>
            <a:ext cx="8949847" cy="159884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1800" dirty="0"/>
              <a:t>Государственное автономное учреждение социального </a:t>
            </a:r>
            <a:r>
              <a:rPr lang="ru-RU" sz="1800" dirty="0" smtClean="0"/>
              <a:t>обслуживания Свердловской </a:t>
            </a:r>
            <a:r>
              <a:rPr lang="ru-RU" sz="1800" dirty="0"/>
              <a:t>области </a:t>
            </a:r>
            <a:r>
              <a:rPr lang="ru-RU" sz="1800" dirty="0" smtClean="0"/>
              <a:t>«</a:t>
            </a:r>
            <a:r>
              <a:rPr lang="ru-RU" sz="1800" dirty="0"/>
              <a:t>Комплексный центр социального обслуживания населения «Золотая осень» </a:t>
            </a:r>
            <a:r>
              <a:rPr lang="ru-RU" sz="1800" dirty="0" smtClean="0"/>
              <a:t>города </a:t>
            </a:r>
            <a:r>
              <a:rPr lang="ru-RU" sz="1800" dirty="0"/>
              <a:t>Нижний Тагил»</a:t>
            </a:r>
            <a:br>
              <a:rPr lang="ru-RU" sz="1800" dirty="0"/>
            </a:br>
            <a:endParaRPr lang="ru-RU" sz="20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91069" y="1501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2869858"/>
              </p:ext>
            </p:extLst>
          </p:nvPr>
        </p:nvGraphicFramePr>
        <p:xfrm>
          <a:off x="191069" y="243635"/>
          <a:ext cx="1171739" cy="9098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Точечный рисунок" r:id="rId4" imgW="1314381" imgH="876289" progId="Paint.Picture">
                  <p:embed/>
                </p:oleObj>
              </mc:Choice>
              <mc:Fallback>
                <p:oleObj name="Точечный рисунок" r:id="rId4" imgW="1314381" imgH="876289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069" y="243635"/>
                        <a:ext cx="1171739" cy="9098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949472" y="2052189"/>
            <a:ext cx="10263116" cy="13840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i="0" kern="1200" cap="all">
                <a:solidFill>
                  <a:schemeClr val="tx1"/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ru-RU" sz="3200" i="1" dirty="0" smtClean="0"/>
              <a:t>Консультативное отделение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11479" y="2992999"/>
            <a:ext cx="11357951" cy="3416320"/>
          </a:xfrm>
          <a:prstGeom prst="rect">
            <a:avLst/>
          </a:prstGeom>
          <a:gradFill flip="none" rotWithShape="0">
            <a:gsLst>
              <a:gs pos="51000">
                <a:srgbClr val="E2EEE6">
                  <a:lumMod val="0"/>
                  <a:lumOff val="100000"/>
                </a:srgbClr>
              </a:gs>
              <a:gs pos="17000">
                <a:schemeClr val="bg2">
                  <a:lumMod val="60000"/>
                  <a:lumOff val="40000"/>
                </a:schemeClr>
              </a:gs>
              <a:gs pos="96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2235200" dir="5400000" algn="ctr" rotWithShape="0">
              <a:schemeClr val="bg1">
                <a:lumMod val="95000"/>
                <a:lumOff val="5000"/>
                <a:alpha val="5000"/>
              </a:schemeClr>
            </a:outerShdw>
            <a:reflection stA="45000" endPos="0" dist="127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 wrap="square" lIns="91440" tIns="45720" rIns="91440" bIns="45720">
            <a:spAutoFit/>
            <a:sp3d extrusionH="57150">
              <a:bevelT w="38100" h="38100"/>
            </a:sp3d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</a:rPr>
              <a:t>О деятельности клубов взаимопомощи для семей, находящихся в трудной жизненной ситуации</a:t>
            </a:r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46166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3266">
        <p15:prstTrans prst="pageCurlDouble"/>
      </p:transition>
    </mc:Choice>
    <mc:Fallback xmlns="">
      <p:transition spd="slow" advTm="32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11" y="208543"/>
            <a:ext cx="2006802" cy="13525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3241" y="4922299"/>
            <a:ext cx="1524919" cy="173780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89073" y="884835"/>
            <a:ext cx="5107208" cy="195211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FFC00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Семейный клуб «Доверие»</a:t>
            </a:r>
            <a:endParaRPr lang="ru-RU" sz="4000" b="1" dirty="0">
              <a:solidFill>
                <a:srgbClr val="FFC000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41412" y="2778369"/>
            <a:ext cx="4396339" cy="3741738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solidFill>
                  <a:srgbClr val="FFC611"/>
                </a:solidFill>
                <a:latin typeface="Comic Sans MS" panose="030F0702030302020204" pitchFamily="66" charset="0"/>
              </a:rPr>
              <a:t>Цель - </a:t>
            </a:r>
            <a:r>
              <a:rPr lang="ru-RU" sz="2400" b="1" dirty="0">
                <a:solidFill>
                  <a:srgbClr val="FFC611"/>
                </a:solidFill>
                <a:effectLst/>
                <a:latin typeface="Comic Sans MS" panose="030F0702030302020204" pitchFamily="66" charset="0"/>
              </a:rPr>
              <a:t>создание условий для повышения компетентности в области воспитания детей и умения справляться с жизненными трудностями, повышение психологической культуры родителей.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199" y="2088320"/>
            <a:ext cx="5095358" cy="82391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Клуб для детей и подростков «Контакт»</a:t>
            </a:r>
            <a:endParaRPr lang="ru-RU" sz="40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5777548" cy="2547937"/>
          </a:xfrm>
        </p:spPr>
        <p:txBody>
          <a:bodyPr>
            <a:noAutofit/>
          </a:bodyPr>
          <a:lstStyle/>
          <a:p>
            <a:r>
              <a:rPr lang="ru-RU" sz="2200" b="1" dirty="0" smtClean="0">
                <a:solidFill>
                  <a:srgbClr val="00B050"/>
                </a:solidFill>
                <a:effectLst/>
                <a:latin typeface="Comic Sans MS" panose="030F0702030302020204" pitchFamily="66" charset="0"/>
              </a:rPr>
              <a:t>Цель – формирование </a:t>
            </a:r>
            <a:r>
              <a:rPr lang="ru-RU" sz="2200" b="1" dirty="0">
                <a:solidFill>
                  <a:srgbClr val="00B050"/>
                </a:solidFill>
                <a:effectLst/>
                <a:latin typeface="Comic Sans MS" panose="030F0702030302020204" pitchFamily="66" charset="0"/>
              </a:rPr>
              <a:t>у подростков навыков здорового образа жизни, </a:t>
            </a:r>
            <a:r>
              <a:rPr lang="ru-RU" sz="2200" b="1" dirty="0" smtClean="0">
                <a:solidFill>
                  <a:srgbClr val="00B050"/>
                </a:solidFill>
                <a:effectLst/>
                <a:latin typeface="Comic Sans MS" panose="030F0702030302020204" pitchFamily="66" charset="0"/>
              </a:rPr>
              <a:t>воспитание </a:t>
            </a:r>
            <a:r>
              <a:rPr lang="ru-RU" sz="2200" b="1" dirty="0">
                <a:solidFill>
                  <a:srgbClr val="00B050"/>
                </a:solidFill>
                <a:effectLst/>
                <a:latin typeface="Comic Sans MS" panose="030F0702030302020204" pitchFamily="66" charset="0"/>
              </a:rPr>
              <a:t>чувства долга и ответственности, </a:t>
            </a:r>
            <a:r>
              <a:rPr lang="ru-RU" sz="2200" b="1" dirty="0" smtClean="0">
                <a:solidFill>
                  <a:srgbClr val="00B050"/>
                </a:solidFill>
                <a:effectLst/>
                <a:latin typeface="Comic Sans MS" panose="030F0702030302020204" pitchFamily="66" charset="0"/>
              </a:rPr>
              <a:t>развитие </a:t>
            </a:r>
            <a:r>
              <a:rPr lang="ru-RU" sz="2200" b="1" dirty="0">
                <a:solidFill>
                  <a:srgbClr val="00B050"/>
                </a:solidFill>
                <a:effectLst/>
                <a:latin typeface="Comic Sans MS" panose="030F0702030302020204" pitchFamily="66" charset="0"/>
              </a:rPr>
              <a:t>познавательных интересов и творческих </a:t>
            </a:r>
            <a:r>
              <a:rPr lang="ru-RU" sz="2200" b="1" dirty="0" smtClean="0">
                <a:solidFill>
                  <a:srgbClr val="00B050"/>
                </a:solidFill>
                <a:effectLst/>
                <a:latin typeface="Comic Sans MS" panose="030F0702030302020204" pitchFamily="66" charset="0"/>
              </a:rPr>
              <a:t>способностей, психологическая поддержка.</a:t>
            </a:r>
            <a:endParaRPr lang="ru-RU" sz="2200" b="1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0797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9633">
        <p15:prstTrans prst="pageCurlDouble"/>
      </p:transition>
    </mc:Choice>
    <mc:Fallback xmlns="">
      <p:transition spd="slow" advTm="96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2619" y="98305"/>
            <a:ext cx="10058400" cy="16619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Формы работы клубов</a:t>
            </a:r>
            <a:endParaRPr lang="ru-RU" sz="4800" b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43347" y="4989034"/>
            <a:ext cx="2534026" cy="1734700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glow rad="127000">
              <a:srgbClr val="2E8E4C"/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Мини-лекции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4137803" y="1122391"/>
            <a:ext cx="2287697" cy="1615221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glow rad="127000">
              <a:srgbClr val="002060"/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Тренинги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692299" y="3268935"/>
            <a:ext cx="2377440" cy="1627359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Социальные акции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1616944" y="3000621"/>
            <a:ext cx="2520859" cy="1615440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glow rad="127000">
              <a:srgbClr val="00B0F0"/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Круглые столы</a:t>
            </a:r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5851819" y="3000887"/>
            <a:ext cx="2517115" cy="1698949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glow rad="127000">
              <a:srgbClr val="FF0000"/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К</a:t>
            </a:r>
            <a:r>
              <a:rPr lang="ru-RU" dirty="0" smtClean="0"/>
              <a:t>онкурсы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3870960" y="4967365"/>
            <a:ext cx="2283139" cy="1470698"/>
          </a:xfrm>
          <a:prstGeom prst="ellipse">
            <a:avLst/>
          </a:prstGeom>
          <a:solidFill>
            <a:srgbClr val="FFFF00"/>
          </a:solidFill>
          <a:ln>
            <a:noFill/>
          </a:ln>
          <a:effectLst>
            <a:glow rad="127000">
              <a:srgbClr val="FFC000"/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Праздники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24251" y="1087944"/>
            <a:ext cx="2653123" cy="164966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glow rad="127000">
              <a:schemeClr val="accent6">
                <a:lumMod val="60000"/>
                <a:lumOff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Консультации для детей и родителей</a:t>
            </a:r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7807036" y="5123300"/>
            <a:ext cx="2297084" cy="1535488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glow rad="127000">
              <a:srgbClr val="8B25A7"/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Экскурсии</a:t>
            </a: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7991716" y="1151839"/>
            <a:ext cx="2436111" cy="1585773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  <a:reflection endPos="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Эстафеты, спортивные мероприятия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9038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11634">
        <p15:prstTrans prst="pageCurlDouble"/>
      </p:transition>
    </mc:Choice>
    <mc:Fallback xmlns="">
      <p:transition spd="slow" advTm="116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955767" y="228600"/>
            <a:ext cx="5335587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5400" b="1" dirty="0" smtClean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Конкурсы</a:t>
            </a:r>
            <a:br>
              <a:rPr lang="ru-RU" sz="5400" b="1" dirty="0" smtClean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3100" b="1" dirty="0" smtClean="0">
                <a:solidFill>
                  <a:schemeClr val="tx1">
                    <a:lumMod val="95000"/>
                  </a:schemeClr>
                </a:solidFill>
                <a:latin typeface="Bahnschrift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«Семья года»</a:t>
            </a:r>
            <a:endParaRPr lang="ru-RU" sz="3100" b="1" dirty="0">
              <a:solidFill>
                <a:schemeClr val="tx1">
                  <a:lumMod val="95000"/>
                </a:schemeClr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302476">
            <a:off x="-142037" y="1670719"/>
            <a:ext cx="5196336" cy="3696226"/>
          </a:xfrm>
          <a:prstGeom prst="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perspectiveRigh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05752">
            <a:off x="6248850" y="1478243"/>
            <a:ext cx="5441926" cy="3724955"/>
          </a:xfrm>
          <a:prstGeom prst="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perspectiveRight"/>
            <a:lightRig rig="soft" dir="t">
              <a:rot lat="0" lon="0" rev="1200000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72242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6943">
        <p15:prstTrans prst="pageCurlDouble"/>
      </p:transition>
    </mc:Choice>
    <mc:Fallback xmlns="">
      <p:transition spd="slow" advTm="69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55767" y="228600"/>
            <a:ext cx="5335587" cy="1905000"/>
          </a:xfrm>
        </p:spPr>
        <p:txBody>
          <a:bodyPr>
            <a:normAutofit fontScale="900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/>
          <a:p>
            <a:pPr algn="ctr"/>
            <a:r>
              <a:rPr lang="ru-RU" sz="5400" b="1" dirty="0" smtClean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Конкурсы</a:t>
            </a:r>
            <a:br>
              <a:rPr lang="ru-RU" sz="5400" b="1" dirty="0" smtClean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3100" b="1" dirty="0" smtClean="0">
                <a:solidFill>
                  <a:schemeClr val="tx1">
                    <a:lumMod val="95000"/>
                  </a:schemeClr>
                </a:solidFill>
                <a:latin typeface="Bahnschrift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Фотоконкурс </a:t>
            </a:r>
            <a:r>
              <a:rPr lang="ru-RU" sz="3100" b="1" dirty="0">
                <a:solidFill>
                  <a:schemeClr val="tx1">
                    <a:lumMod val="95000"/>
                  </a:schemeClr>
                </a:solidFill>
                <a:latin typeface="Bahnschrift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«Счастливый солнечный денек»</a:t>
            </a:r>
            <a:br>
              <a:rPr lang="ru-RU" sz="3100" b="1" dirty="0">
                <a:solidFill>
                  <a:schemeClr val="tx1">
                    <a:lumMod val="95000"/>
                  </a:schemeClr>
                </a:solidFill>
                <a:latin typeface="Bahnschrift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</a:br>
            <a:endParaRPr lang="ru-RU" sz="3100" b="1" dirty="0">
              <a:solidFill>
                <a:schemeClr val="tx1">
                  <a:lumMod val="95000"/>
                </a:schemeClr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07" y="1798320"/>
            <a:ext cx="5208158" cy="44195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561" y="1781375"/>
            <a:ext cx="5601704" cy="443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4728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7772">
        <p15:prstTrans prst="pageCurlDouble"/>
      </p:transition>
    </mc:Choice>
    <mc:Fallback xmlns="">
      <p:transition spd="slow" advTm="77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955767" y="228600"/>
            <a:ext cx="5335587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5400" b="1" dirty="0" smtClean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Конкурсы</a:t>
            </a:r>
            <a:br>
              <a:rPr lang="ru-RU" sz="5400" b="1" dirty="0" smtClean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3100" b="1" dirty="0" smtClean="0">
                <a:solidFill>
                  <a:schemeClr val="tx1">
                    <a:lumMod val="95000"/>
                  </a:schemeClr>
                </a:solidFill>
                <a:latin typeface="Bahnschrift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всероссийский конкурс «Здоровье нации»</a:t>
            </a:r>
            <a:endParaRPr lang="ru-RU" sz="3100" b="1" dirty="0">
              <a:solidFill>
                <a:schemeClr val="tx1">
                  <a:lumMod val="95000"/>
                </a:schemeClr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" y="2011680"/>
            <a:ext cx="3749040" cy="374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6136254"/>
              </p:ext>
            </p:extLst>
          </p:nvPr>
        </p:nvGraphicFramePr>
        <p:xfrm>
          <a:off x="8291354" y="348436"/>
          <a:ext cx="3608070" cy="49855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Acrobat Document" r:id="rId5" imgW="5667149" imgH="7829490" progId="AcroExch.Document.7">
                  <p:embed/>
                </p:oleObj>
              </mc:Choice>
              <mc:Fallback>
                <p:oleObj name="Acrobat Document" r:id="rId5" imgW="5667149" imgH="7829490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91354" y="348436"/>
                        <a:ext cx="3608070" cy="49855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Скругленный прямоугольник 7"/>
          <p:cNvSpPr/>
          <p:nvPr/>
        </p:nvSpPr>
        <p:spPr>
          <a:xfrm>
            <a:off x="3992880" y="2606040"/>
            <a:ext cx="4175760" cy="3870960"/>
          </a:xfrm>
          <a:prstGeom prst="roundRect">
            <a:avLst/>
          </a:prstGeom>
          <a:solidFill>
            <a:srgbClr val="204898"/>
          </a:soli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Семья Ермаковых оригинально подошла к конкурсу. Они в стихотворной форме отправили рецепт вкусного, а главное полезного семейного блюда - борща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4181684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8959">
        <p15:prstTrans prst="pageCurlDouble"/>
      </p:transition>
    </mc:Choice>
    <mc:Fallback xmlns="">
      <p:transition spd="slow" advTm="89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14" y="609600"/>
            <a:ext cx="2702306" cy="41555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461" y="2561204"/>
            <a:ext cx="5882719" cy="392181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Заголовок 1"/>
          <p:cNvSpPr txBox="1">
            <a:spLocks noGrp="1"/>
          </p:cNvSpPr>
          <p:nvPr>
            <p:ph type="title"/>
          </p:nvPr>
        </p:nvSpPr>
        <p:spPr>
          <a:xfrm>
            <a:off x="1141413" y="609600"/>
            <a:ext cx="9450387" cy="960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4800" b="1" dirty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Конкурсы</a:t>
            </a:r>
            <a:br>
              <a:rPr lang="ru-RU" sz="4800" b="1" dirty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4800" b="1" dirty="0" smtClean="0">
                <a:solidFill>
                  <a:schemeClr val="tx1">
                    <a:lumMod val="95000"/>
                  </a:schemeClr>
                </a:solidFill>
                <a:latin typeface="Bahnschrift" panose="020B0502040204020203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творческие</a:t>
            </a:r>
            <a:endParaRPr lang="ru-RU" sz="4800" b="1" dirty="0">
              <a:solidFill>
                <a:schemeClr val="tx1">
                  <a:lumMod val="95000"/>
                </a:schemeClr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1059" y="3502966"/>
            <a:ext cx="2032839" cy="27104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" t="11354" r="3335" b="31877"/>
          <a:stretch/>
        </p:blipFill>
        <p:spPr>
          <a:xfrm>
            <a:off x="360512" y="4765100"/>
            <a:ext cx="2423509" cy="1981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1329" y="153213"/>
            <a:ext cx="2240941" cy="28330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244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14102">
        <p15:prstTrans prst="pageCurlDouble"/>
      </p:transition>
    </mc:Choice>
    <mc:Fallback xmlns="">
      <p:transition spd="slow" advTm="141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2955767" y="228600"/>
            <a:ext cx="5335587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5400" b="1" dirty="0" smtClean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Социальные акции</a:t>
            </a:r>
            <a:br>
              <a:rPr lang="ru-RU" sz="5400" b="1" dirty="0" smtClean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ru-RU" sz="3100" b="1" dirty="0">
              <a:solidFill>
                <a:schemeClr val="tx1">
                  <a:lumMod val="95000"/>
                </a:schemeClr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77" y="1590534"/>
            <a:ext cx="2487377" cy="40787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-171649" y="5760720"/>
            <a:ext cx="3826827" cy="1097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2500" lnSpcReduction="200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5400" b="1" dirty="0" smtClean="0">
                <a:solidFill>
                  <a:srgbClr val="FFC611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«Окна победы»</a:t>
            </a:r>
            <a:br>
              <a:rPr lang="ru-RU" sz="5400" b="1" dirty="0" smtClean="0">
                <a:solidFill>
                  <a:srgbClr val="FFC611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ru-RU" sz="3100" b="1" dirty="0">
              <a:solidFill>
                <a:srgbClr val="FFC611"/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938" y="2441186"/>
            <a:ext cx="3040380" cy="4053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3318311" y="1770626"/>
            <a:ext cx="3826827" cy="1097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5400" b="1" dirty="0" smtClean="0">
                <a:solidFill>
                  <a:srgbClr val="FFC611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«Семья-семье»</a:t>
            </a:r>
            <a:br>
              <a:rPr lang="ru-RU" sz="5400" b="1" dirty="0" smtClean="0">
                <a:solidFill>
                  <a:srgbClr val="FFC611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ru-RU" sz="3100" b="1" dirty="0">
              <a:solidFill>
                <a:srgbClr val="FFC611"/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138" y="1341120"/>
            <a:ext cx="4673600" cy="3505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7466765" y="4864345"/>
            <a:ext cx="3826827" cy="1097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5400" b="1" dirty="0" smtClean="0">
                <a:solidFill>
                  <a:srgbClr val="FFC611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«добрая </a:t>
            </a:r>
            <a:r>
              <a:rPr lang="ru-RU" sz="5400" b="1" dirty="0">
                <a:solidFill>
                  <a:srgbClr val="FFC611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в</a:t>
            </a:r>
            <a:r>
              <a:rPr lang="ru-RU" sz="5400" b="1" dirty="0" smtClean="0">
                <a:solidFill>
                  <a:srgbClr val="FFC611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ещь»</a:t>
            </a:r>
            <a:br>
              <a:rPr lang="ru-RU" sz="5400" b="1" dirty="0" smtClean="0">
                <a:solidFill>
                  <a:srgbClr val="FFC611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ru-RU" sz="3100" b="1" dirty="0">
              <a:solidFill>
                <a:srgbClr val="FFC611"/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5031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13429">
        <p15:prstTrans prst="pageCurlDouble"/>
      </p:transition>
    </mc:Choice>
    <mc:Fallback xmlns="">
      <p:transition spd="slow" advTm="134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3853562" y="246153"/>
            <a:ext cx="5456713" cy="1280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4000" b="1" dirty="0" smtClean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Досуговые мероприятия</a:t>
            </a:r>
            <a:endParaRPr lang="ru-RU" sz="4000" b="1" dirty="0">
              <a:solidFill>
                <a:schemeClr val="tx1">
                  <a:lumMod val="95000"/>
                </a:schemeClr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3" y="303030"/>
            <a:ext cx="3765972" cy="21183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9489" y="5657970"/>
            <a:ext cx="3826827" cy="1097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«день семьи»</a:t>
            </a:r>
            <a:br>
              <a:rPr lang="ru-RU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ru-RU" b="1" dirty="0">
              <a:solidFill>
                <a:srgbClr val="FFFF00"/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85"/>
          <a:stretch/>
        </p:blipFill>
        <p:spPr>
          <a:xfrm>
            <a:off x="9310275" y="228600"/>
            <a:ext cx="2366958" cy="2552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580340" y="2583490"/>
            <a:ext cx="3826827" cy="11086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«8 марта»</a:t>
            </a:r>
            <a:br>
              <a:rPr lang="ru-RU" sz="3600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ru-RU" sz="3600" b="1" dirty="0">
              <a:solidFill>
                <a:srgbClr val="FFFF00"/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844"/>
          <a:stretch/>
        </p:blipFill>
        <p:spPr>
          <a:xfrm>
            <a:off x="8629466" y="3276600"/>
            <a:ext cx="3113657" cy="30901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8272880" y="6004014"/>
            <a:ext cx="3826827" cy="11086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3600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«Экскурсии»</a:t>
            </a:r>
            <a:br>
              <a:rPr lang="ru-RU" sz="3600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ru-RU" sz="3600" b="1" dirty="0">
              <a:solidFill>
                <a:srgbClr val="FFFF00"/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2" t="11543" r="11338" b="20413"/>
          <a:stretch/>
        </p:blipFill>
        <p:spPr>
          <a:xfrm>
            <a:off x="4243006" y="2085223"/>
            <a:ext cx="4058363" cy="2193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4197176" y="4283016"/>
            <a:ext cx="3826827" cy="12262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«День защиты детей»</a:t>
            </a:r>
            <a:br>
              <a:rPr lang="ru-RU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ru-RU" b="1" dirty="0">
              <a:solidFill>
                <a:srgbClr val="FFFF00"/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" y="3295375"/>
            <a:ext cx="3043073" cy="2362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Заголовок 1"/>
          <p:cNvSpPr txBox="1">
            <a:spLocks/>
          </p:cNvSpPr>
          <p:nvPr/>
        </p:nvSpPr>
        <p:spPr>
          <a:xfrm>
            <a:off x="215866" y="2573789"/>
            <a:ext cx="3826827" cy="1097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«масленица»</a:t>
            </a:r>
            <a:br>
              <a:rPr lang="ru-RU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</a:br>
            <a:endParaRPr lang="ru-RU" b="1" dirty="0">
              <a:solidFill>
                <a:srgbClr val="FFFF00"/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3832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13124">
        <p15:prstTrans prst="pageCurlDouble"/>
      </p:transition>
    </mc:Choice>
    <mc:Fallback xmlns="">
      <p:transition spd="slow" advTm="131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3853562" y="246153"/>
            <a:ext cx="5456713" cy="1280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4000" b="1" dirty="0" smtClean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Тренинги, круглые столы</a:t>
            </a:r>
            <a:endParaRPr lang="ru-RU" sz="4000" b="1" dirty="0">
              <a:solidFill>
                <a:schemeClr val="tx1">
                  <a:lumMod val="95000"/>
                </a:schemeClr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844" y="1942164"/>
            <a:ext cx="2217420" cy="2956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08" y="763805"/>
            <a:ext cx="3017520" cy="226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6735" y="3264392"/>
            <a:ext cx="3826827" cy="1097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Тренинг «Детско-родительские отношения»</a:t>
            </a:r>
            <a:endParaRPr lang="ru-RU" b="1" dirty="0">
              <a:solidFill>
                <a:srgbClr val="FFFF00"/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155140" y="4836567"/>
            <a:ext cx="3826827" cy="1097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Тренинг «конфликты»</a:t>
            </a:r>
            <a:endParaRPr lang="ru-RU" sz="2400" b="1" dirty="0">
              <a:solidFill>
                <a:srgbClr val="FFFF00"/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967" y="2434135"/>
            <a:ext cx="3920801" cy="29406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7075941" y="5385207"/>
            <a:ext cx="3826827" cy="1097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b="1" dirty="0" smtClean="0">
                <a:solidFill>
                  <a:srgbClr val="FFFF0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Круглый стол «правовая грамотность»</a:t>
            </a:r>
            <a:endParaRPr lang="ru-RU" sz="2400" b="1" dirty="0">
              <a:solidFill>
                <a:srgbClr val="FFFF00"/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64657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12150">
        <p15:prstTrans prst="pageCurlDouble"/>
      </p:transition>
    </mc:Choice>
    <mc:Fallback xmlns="">
      <p:transition spd="slow" advTm="121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944880" y="1005840"/>
            <a:ext cx="10088880" cy="3718559"/>
          </a:xfrm>
          <a:prstGeom prst="rect">
            <a:avLst/>
          </a:prstGeom>
          <a:scene3d>
            <a:camera prst="perspectiveRelaxedModerately"/>
            <a:lightRig rig="threePt" dir="t"/>
          </a:scene3d>
        </p:spPr>
        <p:txBody>
          <a:bodyPr vert="horz" lIns="91440" tIns="45720" rIns="91440" bIns="45720" rtlCol="0" anchor="ctr">
            <a:normAutofit fontScale="97500"/>
            <a:scene3d>
              <a:camera prst="orthographicFront"/>
              <a:lightRig rig="threePt" dir="t"/>
            </a:scene3d>
            <a:sp3d prstMaterial="translucentPowder">
              <a:bevelB w="38100" h="38100"/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5400" b="1" dirty="0" smtClean="0">
                <a:solidFill>
                  <a:srgbClr val="00B0F0"/>
                </a:solidFill>
                <a:effectLst>
                  <a:glow rad="38100">
                    <a:schemeClr val="bg1">
                      <a:lumMod val="65000"/>
                      <a:lumOff val="35000"/>
                      <a:alpha val="41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Comic Sans MS" panose="030F0702030302020204" pitchFamily="66" charset="0"/>
              </a:rPr>
              <a:t>Спасибо за внимание!</a:t>
            </a:r>
            <a:endParaRPr lang="ru-RU" sz="5400" b="1" dirty="0">
              <a:solidFill>
                <a:schemeClr val="tx1">
                  <a:lumMod val="95000"/>
                </a:schemeClr>
              </a:solidFill>
              <a:effectLst>
                <a:glow rad="38100">
                  <a:schemeClr val="bg1">
                    <a:lumMod val="65000"/>
                    <a:lumOff val="35000"/>
                    <a:alpha val="41000"/>
                  </a:schemeClr>
                </a:glow>
                <a:outerShdw blurRad="28575" dist="38100" dir="14040000" algn="tl" rotWithShape="0">
                  <a:srgbClr val="000000">
                    <a:alpha val="25000"/>
                  </a:srgbClr>
                </a:outerShdw>
              </a:effectLst>
              <a:latin typeface="Bahnschrift" panose="020B0502040204020203" pitchFamily="34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5751882"/>
              </p:ext>
            </p:extLst>
          </p:nvPr>
        </p:nvGraphicFramePr>
        <p:xfrm>
          <a:off x="186477" y="234082"/>
          <a:ext cx="1516806" cy="1177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Точечный рисунок" r:id="rId4" imgW="1314381" imgH="876289" progId="Paint.Picture">
                  <p:embed/>
                </p:oleObj>
              </mc:Choice>
              <mc:Fallback>
                <p:oleObj name="Точечный рисунок" r:id="rId4" imgW="1314381" imgH="87628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6477" y="234082"/>
                        <a:ext cx="1516806" cy="11777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902291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4921">
        <p15:prstTrans prst="pageCurlDouble"/>
      </p:transition>
    </mc:Choice>
    <mc:Fallback xmlns="">
      <p:transition spd="slow" advTm="49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2|1|0.8|0.8|0.9|0.8|0.8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4|2.5|2|1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|3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2|1.9|1.8|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5|2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556</TotalTime>
  <Words>234</Words>
  <Application>Microsoft Office PowerPoint</Application>
  <PresentationFormat>Широкоэкранный</PresentationFormat>
  <Paragraphs>37</Paragraphs>
  <Slides>11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21" baseType="lpstr">
      <vt:lpstr>Arial Unicode MS</vt:lpstr>
      <vt:lpstr>Arial</vt:lpstr>
      <vt:lpstr>Bahnschrift</vt:lpstr>
      <vt:lpstr>Calibri</vt:lpstr>
      <vt:lpstr>Century Gothic</vt:lpstr>
      <vt:lpstr>Comic Sans MS</vt:lpstr>
      <vt:lpstr>Wingdings 3</vt:lpstr>
      <vt:lpstr>Ион</vt:lpstr>
      <vt:lpstr>Точечный рисунок</vt:lpstr>
      <vt:lpstr>Acrobat Document</vt:lpstr>
      <vt:lpstr>Государственное автономное учреждение социального обслуживания Свердловской области «Комплексный центр социального обслуживания населения «Золотая осень» города Нижний Тагил» </vt:lpstr>
      <vt:lpstr>Презентация PowerPoint</vt:lpstr>
      <vt:lpstr>Презентация PowerPoint</vt:lpstr>
      <vt:lpstr>Презентация PowerPoint</vt:lpstr>
      <vt:lpstr>Конкурсы Фотоконкурс «Счастливый солнечный денек» </vt:lpstr>
      <vt:lpstr>Презентация PowerPoint</vt:lpstr>
      <vt:lpstr>Конкурсы творческие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 Свердловской области  «Комплексный центр социального обслуживания населения «Золотая осень»  города Нижний Тагил» Консультативное отделение О деятельности клубов взаимопомощи для семей, находящихся в трудной жизненной ситуации </dc:title>
  <dc:creator>RePack by Diakov</dc:creator>
  <cp:lastModifiedBy>Пользователь</cp:lastModifiedBy>
  <cp:revision>37</cp:revision>
  <dcterms:created xsi:type="dcterms:W3CDTF">2021-07-28T09:33:52Z</dcterms:created>
  <dcterms:modified xsi:type="dcterms:W3CDTF">2021-08-26T08:45:17Z</dcterms:modified>
</cp:coreProperties>
</file>