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84" r:id="rId2"/>
    <p:sldMasterId id="2147484512" r:id="rId3"/>
  </p:sldMasterIdLst>
  <p:notesMasterIdLst>
    <p:notesMasterId r:id="rId16"/>
  </p:notesMasterIdLst>
  <p:handoutMasterIdLst>
    <p:handoutMasterId r:id="rId17"/>
  </p:handoutMasterIdLst>
  <p:sldIdLst>
    <p:sldId id="256" r:id="rId4"/>
    <p:sldId id="320" r:id="rId5"/>
    <p:sldId id="326" r:id="rId6"/>
    <p:sldId id="295" r:id="rId7"/>
    <p:sldId id="321" r:id="rId8"/>
    <p:sldId id="318" r:id="rId9"/>
    <p:sldId id="323" r:id="rId10"/>
    <p:sldId id="324" r:id="rId11"/>
    <p:sldId id="325" r:id="rId12"/>
    <p:sldId id="319" r:id="rId13"/>
    <p:sldId id="307" r:id="rId14"/>
    <p:sldId id="290" r:id="rId15"/>
  </p:sldIdLst>
  <p:sldSz cx="9144000" cy="5143500" type="screen16x9"/>
  <p:notesSz cx="6858000" cy="9947275"/>
  <p:defaultTextStyle>
    <a:defPPr>
      <a:defRPr lang="de-DE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54" userDrawn="1">
          <p15:clr>
            <a:srgbClr val="A4A3A4"/>
          </p15:clr>
        </p15:guide>
        <p15:guide id="2" pos="3143" userDrawn="1">
          <p15:clr>
            <a:srgbClr val="A4A3A4"/>
          </p15:clr>
        </p15:guide>
        <p15:guide id="3" orient="horz" pos="3134" userDrawn="1">
          <p15:clr>
            <a:srgbClr val="A4A3A4"/>
          </p15:clr>
        </p15:guide>
        <p15:guide id="4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66FF99"/>
    <a:srgbClr val="FF7C80"/>
    <a:srgbClr val="9999FF"/>
    <a:srgbClr val="CC99FF"/>
    <a:srgbClr val="FF5050"/>
    <a:srgbClr val="969696"/>
    <a:srgbClr val="FFFFFF"/>
    <a:srgbClr val="66CCFF"/>
    <a:srgbClr val="E1E0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82" autoAdjust="0"/>
    <p:restoredTop sz="86471" autoAdjust="0"/>
  </p:normalViewPr>
  <p:slideViewPr>
    <p:cSldViewPr snapToGrid="0" snapToObjects="1">
      <p:cViewPr varScale="1">
        <p:scale>
          <a:sx n="103" d="100"/>
          <a:sy n="103" d="100"/>
        </p:scale>
        <p:origin x="600" y="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4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47" d="100"/>
          <a:sy n="47" d="100"/>
        </p:scale>
        <p:origin x="-2682" y="-114"/>
      </p:cViewPr>
      <p:guideLst>
        <p:guide orient="horz" pos="2154"/>
        <p:guide pos="3143"/>
        <p:guide orient="horz" pos="3134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431" cy="497994"/>
          </a:xfrm>
          <a:prstGeom prst="rect">
            <a:avLst/>
          </a:prstGeom>
        </p:spPr>
        <p:txBody>
          <a:bodyPr vert="horz" lIns="90873" tIns="45437" rIns="90873" bIns="45437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988" y="1"/>
            <a:ext cx="2971431" cy="497994"/>
          </a:xfrm>
          <a:prstGeom prst="rect">
            <a:avLst/>
          </a:prstGeom>
        </p:spPr>
        <p:txBody>
          <a:bodyPr vert="horz" lIns="90873" tIns="45437" rIns="90873" bIns="45437" rtlCol="0"/>
          <a:lstStyle>
            <a:lvl1pPr algn="r">
              <a:defRPr sz="1200"/>
            </a:lvl1pPr>
          </a:lstStyle>
          <a:p>
            <a:fld id="{76A567DE-29A4-42A8-9261-83365A6DAFF5}" type="datetimeFigureOut">
              <a:rPr lang="ru-RU" smtClean="0"/>
              <a:pPr/>
              <a:t>03.05.2017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7706"/>
            <a:ext cx="2971431" cy="497994"/>
          </a:xfrm>
          <a:prstGeom prst="rect">
            <a:avLst/>
          </a:prstGeom>
        </p:spPr>
        <p:txBody>
          <a:bodyPr vert="horz" lIns="90873" tIns="45437" rIns="90873" bIns="45437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988" y="9447706"/>
            <a:ext cx="2971431" cy="497994"/>
          </a:xfrm>
          <a:prstGeom prst="rect">
            <a:avLst/>
          </a:prstGeom>
        </p:spPr>
        <p:txBody>
          <a:bodyPr vert="horz" lIns="90873" tIns="45437" rIns="90873" bIns="45437" rtlCol="0" anchor="b"/>
          <a:lstStyle>
            <a:lvl1pPr algn="r">
              <a:defRPr sz="1200"/>
            </a:lvl1pPr>
          </a:lstStyle>
          <a:p>
            <a:fld id="{7C465515-3FB3-4B7B-B735-29BF5B60A64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002960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71800" cy="497364"/>
          </a:xfrm>
          <a:prstGeom prst="rect">
            <a:avLst/>
          </a:prstGeom>
        </p:spPr>
        <p:txBody>
          <a:bodyPr vert="horz" lIns="96017" tIns="48008" rIns="96017" bIns="4800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7364"/>
          </a:xfrm>
          <a:prstGeom prst="rect">
            <a:avLst/>
          </a:prstGeom>
        </p:spPr>
        <p:txBody>
          <a:bodyPr vert="horz" wrap="square" lIns="96017" tIns="48008" rIns="96017" bIns="4800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pPr>
              <a:defRPr/>
            </a:pPr>
            <a:fld id="{71E252B6-7999-4F32-B481-0AA7C983BE62}" type="datetimeFigureOut">
              <a:rPr lang="de-DE" altLang="ru-RU"/>
              <a:pPr>
                <a:defRPr/>
              </a:pPr>
              <a:t>03.05.2017</a:t>
            </a:fld>
            <a:endParaRPr lang="ru-RU" altLang="ru-RU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017" tIns="48008" rIns="96017" bIns="48008" rtlCol="0" anchor="ctr"/>
          <a:lstStyle/>
          <a:p>
            <a:pPr lvl="0"/>
            <a:endParaRPr lang="de-DE" noProof="0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724957"/>
            <a:ext cx="5486400" cy="4476273"/>
          </a:xfrm>
          <a:prstGeom prst="rect">
            <a:avLst/>
          </a:prstGeom>
        </p:spPr>
        <p:txBody>
          <a:bodyPr vert="horz" wrap="square" lIns="96017" tIns="48008" rIns="96017" bIns="4800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ru-RU" noProof="0" smtClean="0"/>
              <a:t>Mastertextformat bearbeiten</a:t>
            </a:r>
          </a:p>
          <a:p>
            <a:pPr lvl="1"/>
            <a:r>
              <a:rPr lang="de-DE" altLang="ru-RU" noProof="0" smtClean="0"/>
              <a:t>Zweite Ebene</a:t>
            </a:r>
          </a:p>
          <a:p>
            <a:pPr lvl="2"/>
            <a:r>
              <a:rPr lang="de-DE" altLang="ru-RU" noProof="0" smtClean="0"/>
              <a:t>Dritte Ebene</a:t>
            </a:r>
          </a:p>
          <a:p>
            <a:pPr lvl="3"/>
            <a:r>
              <a:rPr lang="de-DE" altLang="ru-RU" noProof="0" smtClean="0"/>
              <a:t>Vierte Ebene</a:t>
            </a:r>
          </a:p>
          <a:p>
            <a:pPr lvl="4"/>
            <a:r>
              <a:rPr lang="de-DE" altLang="ru-RU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2" y="9448186"/>
            <a:ext cx="2971800" cy="497364"/>
          </a:xfrm>
          <a:prstGeom prst="rect">
            <a:avLst/>
          </a:prstGeom>
        </p:spPr>
        <p:txBody>
          <a:bodyPr vert="horz" lIns="96017" tIns="48008" rIns="96017" bIns="4800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4" y="9448186"/>
            <a:ext cx="2971800" cy="497364"/>
          </a:xfrm>
          <a:prstGeom prst="rect">
            <a:avLst/>
          </a:prstGeom>
        </p:spPr>
        <p:txBody>
          <a:bodyPr vert="horz" wrap="square" lIns="96017" tIns="48008" rIns="96017" bIns="4800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pPr>
              <a:defRPr/>
            </a:pPr>
            <a:fld id="{241C25F9-A0F2-4D5D-8609-4D3A819EC623}" type="slidenum">
              <a:rPr lang="de-DE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34260079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1C25F9-A0F2-4D5D-8609-4D3A819EC623}" type="slidenum">
              <a:rPr lang="de-DE" altLang="ru-RU" smtClean="0"/>
              <a:pPr>
                <a:defRPr/>
              </a:pPr>
              <a:t>1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695432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  <a:prstGeom prst="rect">
            <a:avLst/>
          </a:prstGeom>
        </p:spPr>
        <p:txBody>
          <a:bodyPr/>
          <a:lstStyle>
            <a:lvl1pPr>
              <a:defRPr>
                <a:latin typeface="Sansation"/>
                <a:cs typeface="Sansation"/>
              </a:defRPr>
            </a:lvl1pPr>
          </a:lstStyle>
          <a:p>
            <a:r>
              <a:rPr lang="de-DE" dirty="0" smtClean="0"/>
              <a:t>Mastertitelformat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315E2756-B921-494E-B7B4-E687875EAC51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8AD3F89F-7FD3-4A62-B51F-AD364A63CD3A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E37F7B9C-69D6-48CD-8365-42632279F575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A4149CED-9D40-4EC6-9DD6-B63958567F0E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9D0A1766-13CD-4E65-A78E-D3BEE7F42098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86B077F9-CE0F-4A55-9575-3D7216D0A1ED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9CB1E1A4-AD04-4A1B-BC69-BA6C25A1F134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A8222A53-A838-41BB-9006-DEE565545A46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BA360EAB-CFBC-4178-A3D1-75A16A293213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CBEFC1EC-B48F-419A-9B35-5E0059D9BFFC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68E8AFA0-C822-4201-B509-EAC7A11E9982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398187EB-F6D3-4B2F-BD31-560A90B68F3F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42FEAD1B-0093-4B1C-8455-C3092556F162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01AB191D-90CA-43EE-BAD7-1C7445F3D8B4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7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91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7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612B5AF1-1B68-4B63-A1D6-FE07034AA710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AFA642EA-A04A-444F-8D87-FC4F9FFCAEB1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6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7E88BD21-2AB0-4239-89B6-5EB674D43C0F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0179DF0B-DE31-4389-BA4A-8299D40057D5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24BFB218-AC88-4212-A5B3-6BD4D7E79347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0A2F2C0E-7EBE-4FF0-8862-0D4CD667DF07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F54F22B0-798E-419F-9DC5-7810D69E4BF7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F519A309-9F9E-4721-86CC-227E9BE473CD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  <a:prstGeom prst="rect">
            <a:avLst/>
          </a:prstGeom>
        </p:spPr>
        <p:txBody>
          <a:bodyPr/>
          <a:lstStyle>
            <a:lvl1pPr>
              <a:defRPr>
                <a:latin typeface="Sansation"/>
                <a:cs typeface="Sansation"/>
              </a:defRPr>
            </a:lvl1pPr>
          </a:lstStyle>
          <a:p>
            <a:r>
              <a:rPr lang="de-DE" dirty="0" smtClean="0"/>
              <a:t>Mastertitelformat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EF321346-4EBF-44AE-A770-797C81F4027C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EEA67FDE-BD9C-4146-9F56-700C285538EF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FAE6B88B-482D-4B0A-BE09-F0236841A187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FF5243F2-16FA-4400-A1B4-3A47BB4AE00F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B4398329-136F-4296-8F55-5D4F2DD0BF95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4BA8FAAE-5E00-4E3E-90C1-0A42B8C845BC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A2A14AA3-CF6F-4E23-94D3-594193306357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29404400-7B39-415B-8AA6-20CF2DB75026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7B945005-C805-4149-A160-23CBEE287A19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63F4CAF3-2965-48B1-A10F-8A3CE2324039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C87D5F8C-BFF3-4772-BA58-F8C2E3DEEFF0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DBD171DC-4394-4F92-928A-465AFA557609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7EFB615A-4B4A-4889-829F-4684456EAD5E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572FCB79-7756-48C2-8B89-3F37363B1681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7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91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7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C6D58304-3CE2-4BD6-BDBC-7267ECF90C69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441A1413-42C6-426F-BF47-D424151E109B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6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74458319-7B58-4873-B4CD-1913CD86D0B0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0267CD8B-CDCD-4259-9D0C-46C6B9A4ACA5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1D272FA7-DE80-4EB7-82B0-D09F8BF5DBDA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F55C33A0-CA17-46EF-889B-B539C7773D15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4B395EA2-2736-4A07-BB0F-6FF07035801B}" type="datetimeFigureOut">
              <a:rPr lang="de-DE" altLang="ru-RU"/>
              <a:pPr>
                <a:defRPr/>
              </a:pPr>
              <a:t>03.05.2017</a:t>
            </a:fld>
            <a:endParaRPr lang="de-DE" altLang="ru-RU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111AE899-FF72-4317-8CC9-5663CB7B22B2}" type="slidenum">
              <a:rPr lang="de-DE" altLang="ru-RU"/>
              <a:pPr>
                <a:defRPr/>
              </a:pPr>
              <a:t>‹#›</a:t>
            </a:fld>
            <a:endParaRPr lang="de-DE" altLang="ru-RU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6334D-C7CA-4D9F-8452-7E94D4AF0E91}" type="datetimeFigureOut">
              <a:rPr lang="ru-RU" smtClean="0"/>
              <a:pPr/>
              <a:t>03.05.2017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52E6-10BE-49C7-A3AC-3A368B8CF8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6334D-C7CA-4D9F-8452-7E94D4AF0E91}" type="datetimeFigureOut">
              <a:rPr lang="ru-RU" smtClean="0"/>
              <a:pPr/>
              <a:t>03.05.2017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52E6-10BE-49C7-A3AC-3A368B8CF8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6334D-C7CA-4D9F-8452-7E94D4AF0E91}" type="datetimeFigureOut">
              <a:rPr lang="ru-RU" smtClean="0"/>
              <a:pPr/>
              <a:t>03.05.2017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52E6-10BE-49C7-A3AC-3A368B8CF8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6334D-C7CA-4D9F-8452-7E94D4AF0E91}" type="datetimeFigureOut">
              <a:rPr lang="ru-RU" smtClean="0"/>
              <a:pPr/>
              <a:t>03.05.2017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52E6-10BE-49C7-A3AC-3A368B8CF8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6334D-C7CA-4D9F-8452-7E94D4AF0E91}" type="datetimeFigureOut">
              <a:rPr lang="ru-RU" smtClean="0"/>
              <a:pPr/>
              <a:t>03.05.2017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52E6-10BE-49C7-A3AC-3A368B8CF8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6334D-C7CA-4D9F-8452-7E94D4AF0E91}" type="datetimeFigureOut">
              <a:rPr lang="ru-RU" smtClean="0"/>
              <a:pPr/>
              <a:t>03.05.2017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52E6-10BE-49C7-A3AC-3A368B8CF8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6334D-C7CA-4D9F-8452-7E94D4AF0E91}" type="datetimeFigureOut">
              <a:rPr lang="ru-RU" smtClean="0"/>
              <a:pPr/>
              <a:t>03.05.2017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52E6-10BE-49C7-A3AC-3A368B8CF8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6334D-C7CA-4D9F-8452-7E94D4AF0E91}" type="datetimeFigureOut">
              <a:rPr lang="ru-RU" smtClean="0"/>
              <a:pPr/>
              <a:t>03.05.2017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52E6-10BE-49C7-A3AC-3A368B8CF8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6334D-C7CA-4D9F-8452-7E94D4AF0E91}" type="datetimeFigureOut">
              <a:rPr lang="ru-RU" smtClean="0"/>
              <a:pPr/>
              <a:t>03.05.2017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52E6-10BE-49C7-A3AC-3A368B8CF8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6334D-C7CA-4D9F-8452-7E94D4AF0E91}" type="datetimeFigureOut">
              <a:rPr lang="ru-RU" smtClean="0"/>
              <a:pPr/>
              <a:t>03.05.2017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52E6-10BE-49C7-A3AC-3A368B8CF8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6334D-C7CA-4D9F-8452-7E94D4AF0E91}" type="datetimeFigureOut">
              <a:rPr lang="ru-RU" smtClean="0"/>
              <a:pPr/>
              <a:t>03.05.2017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652E6-10BE-49C7-A3AC-3A368B8CF8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://www.companypage.com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hyperlink" Target="http://www.companypage.com" TargetMode="Externa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0" y="4746627"/>
            <a:ext cx="9144000" cy="396875"/>
          </a:xfrm>
          <a:prstGeom prst="rect">
            <a:avLst/>
          </a:prstGeom>
          <a:blipFill rotWithShape="1">
            <a:blip r:embed="rId14"/>
            <a:tile tx="0" ty="0" sx="100000" sy="100000" flip="none" algn="tl"/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 dirty="0"/>
          </a:p>
        </p:txBody>
      </p:sp>
      <p:sp>
        <p:nvSpPr>
          <p:cNvPr id="2051" name="Textfeld 7"/>
          <p:cNvSpPr txBox="1">
            <a:spLocks noChangeArrowheads="1"/>
          </p:cNvSpPr>
          <p:nvPr userDrawn="1"/>
        </p:nvSpPr>
        <p:spPr bwMode="auto">
          <a:xfrm>
            <a:off x="79377" y="4805363"/>
            <a:ext cx="3649663" cy="29238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n-GB" sz="1300" b="1" dirty="0" smtClean="0">
                <a:latin typeface="Sansation" charset="0"/>
              </a:rPr>
              <a:t>Название компании</a:t>
            </a:r>
            <a:r>
              <a:rPr dirty="0" smtClean="0"/>
              <a:t> </a:t>
            </a:r>
            <a:r>
              <a:rPr lang="en-GB" sz="1300" dirty="0" smtClean="0">
                <a:latin typeface="Sansation Light" charset="0"/>
              </a:rPr>
              <a:t>-</a:t>
            </a:r>
            <a:r>
              <a:rPr dirty="0" smtClean="0"/>
              <a:t>  Информация о компании</a:t>
            </a:r>
          </a:p>
        </p:txBody>
      </p:sp>
      <p:sp>
        <p:nvSpPr>
          <p:cNvPr id="2052" name="Textfeld 8"/>
          <p:cNvSpPr txBox="1">
            <a:spLocks noChangeArrowheads="1"/>
          </p:cNvSpPr>
          <p:nvPr userDrawn="1"/>
        </p:nvSpPr>
        <p:spPr bwMode="auto">
          <a:xfrm>
            <a:off x="4919667" y="4805363"/>
            <a:ext cx="4137025" cy="29238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r" eaLnBrk="1" hangingPunct="1">
              <a:defRPr/>
            </a:pPr>
            <a:r>
              <a:rPr lang="en-GB" sz="1300" dirty="0" smtClean="0">
                <a:latin typeface="Sansation Light" charset="0"/>
                <a:hlinkClick r:id="rId15"/>
              </a:rPr>
              <a:t>www.companypage.com</a:t>
            </a:r>
            <a:r>
              <a:rPr lang="en-GB" sz="1300" dirty="0" smtClean="0">
                <a:latin typeface="Sansation Light" charset="0"/>
              </a:rPr>
              <a:t>, name@company.com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66" r:id="rId1"/>
    <p:sldLayoutId id="2147484467" r:id="rId2"/>
    <p:sldLayoutId id="2147484468" r:id="rId3"/>
    <p:sldLayoutId id="2147484469" r:id="rId4"/>
    <p:sldLayoutId id="2147484470" r:id="rId5"/>
    <p:sldLayoutId id="2147484471" r:id="rId6"/>
    <p:sldLayoutId id="2147484472" r:id="rId7"/>
    <p:sldLayoutId id="2147484473" r:id="rId8"/>
    <p:sldLayoutId id="2147484474" r:id="rId9"/>
    <p:sldLayoutId id="2147484475" r:id="rId10"/>
    <p:sldLayoutId id="2147484476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0" y="4746627"/>
            <a:ext cx="9144000" cy="396875"/>
          </a:xfrm>
          <a:prstGeom prst="rect">
            <a:avLst/>
          </a:prstGeom>
          <a:blipFill rotWithShape="1">
            <a:blip r:embed="rId14"/>
            <a:tile tx="0" ty="0" sx="100000" sy="100000" flip="none" algn="tl"/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 dirty="0"/>
          </a:p>
        </p:txBody>
      </p:sp>
      <p:sp>
        <p:nvSpPr>
          <p:cNvPr id="3075" name="Textfeld 7"/>
          <p:cNvSpPr txBox="1">
            <a:spLocks noChangeArrowheads="1"/>
          </p:cNvSpPr>
          <p:nvPr userDrawn="1"/>
        </p:nvSpPr>
        <p:spPr bwMode="auto">
          <a:xfrm>
            <a:off x="79377" y="4805363"/>
            <a:ext cx="3649663" cy="29238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n-GB" sz="1300" b="1" dirty="0" smtClean="0">
                <a:latin typeface="Sansation" charset="0"/>
              </a:rPr>
              <a:t>Название компании</a:t>
            </a:r>
            <a:r>
              <a:rPr dirty="0" smtClean="0"/>
              <a:t> </a:t>
            </a:r>
            <a:r>
              <a:rPr lang="en-GB" sz="1300" dirty="0" smtClean="0">
                <a:latin typeface="Sansation Light" charset="0"/>
              </a:rPr>
              <a:t>-</a:t>
            </a:r>
            <a:r>
              <a:rPr dirty="0" smtClean="0"/>
              <a:t>  Информация о компании</a:t>
            </a:r>
          </a:p>
        </p:txBody>
      </p:sp>
      <p:sp>
        <p:nvSpPr>
          <p:cNvPr id="3076" name="Textfeld 8"/>
          <p:cNvSpPr txBox="1">
            <a:spLocks noChangeArrowheads="1"/>
          </p:cNvSpPr>
          <p:nvPr userDrawn="1"/>
        </p:nvSpPr>
        <p:spPr bwMode="auto">
          <a:xfrm>
            <a:off x="4919667" y="4805363"/>
            <a:ext cx="4137025" cy="29238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r" eaLnBrk="1" hangingPunct="1">
              <a:defRPr/>
            </a:pPr>
            <a:r>
              <a:rPr lang="en-GB" sz="1300" dirty="0" smtClean="0">
                <a:latin typeface="Sansation Light" charset="0"/>
                <a:hlinkClick r:id="rId15"/>
              </a:rPr>
              <a:t>www.companypage.com</a:t>
            </a:r>
            <a:r>
              <a:rPr lang="en-GB" sz="1300" dirty="0" smtClean="0">
                <a:latin typeface="Sansation Light" charset="0"/>
              </a:rPr>
              <a:t>, name@company.com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77" r:id="rId1"/>
    <p:sldLayoutId id="2147484478" r:id="rId2"/>
    <p:sldLayoutId id="2147484479" r:id="rId3"/>
    <p:sldLayoutId id="2147484480" r:id="rId4"/>
    <p:sldLayoutId id="2147484481" r:id="rId5"/>
    <p:sldLayoutId id="2147484482" r:id="rId6"/>
    <p:sldLayoutId id="2147484483" r:id="rId7"/>
    <p:sldLayoutId id="2147484484" r:id="rId8"/>
    <p:sldLayoutId id="2147484485" r:id="rId9"/>
    <p:sldLayoutId id="2147484486" r:id="rId10"/>
    <p:sldLayoutId id="2147484487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6334D-C7CA-4D9F-8452-7E94D4AF0E91}" type="datetimeFigureOut">
              <a:rPr lang="ru-RU" smtClean="0"/>
              <a:pPr/>
              <a:t>03.05.2017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652E6-10BE-49C7-A3AC-3A368B8CF89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13" r:id="rId1"/>
    <p:sldLayoutId id="2147484514" r:id="rId2"/>
    <p:sldLayoutId id="2147484515" r:id="rId3"/>
    <p:sldLayoutId id="2147484516" r:id="rId4"/>
    <p:sldLayoutId id="2147484517" r:id="rId5"/>
    <p:sldLayoutId id="2147484518" r:id="rId6"/>
    <p:sldLayoutId id="2147484519" r:id="rId7"/>
    <p:sldLayoutId id="2147484520" r:id="rId8"/>
    <p:sldLayoutId id="2147484521" r:id="rId9"/>
    <p:sldLayoutId id="2147484522" r:id="rId10"/>
    <p:sldLayoutId id="214748452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12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2.png"/><Relationship Id="rId11" Type="http://schemas.openxmlformats.org/officeDocument/2006/relationships/image" Target="../media/image17.jpe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jpe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фет\Desktop\image008.jpg"/>
          <p:cNvPicPr>
            <a:picLocks noChangeAspect="1" noChangeArrowheads="1"/>
          </p:cNvPicPr>
          <p:nvPr/>
        </p:nvPicPr>
        <p:blipFill>
          <a:blip r:embed="rId3"/>
          <a:srcRect t="5836" r="33" b="4696"/>
          <a:stretch>
            <a:fillRect/>
          </a:stretch>
        </p:blipFill>
        <p:spPr bwMode="auto">
          <a:xfrm>
            <a:off x="-2" y="17378"/>
            <a:ext cx="9144001" cy="5143500"/>
          </a:xfrm>
          <a:prstGeom prst="rect">
            <a:avLst/>
          </a:prstGeom>
          <a:noFill/>
        </p:spPr>
      </p:pic>
      <p:sp>
        <p:nvSpPr>
          <p:cNvPr id="37891" name="Textfeld 6"/>
          <p:cNvSpPr txBox="1">
            <a:spLocks noChangeArrowheads="1"/>
          </p:cNvSpPr>
          <p:nvPr/>
        </p:nvSpPr>
        <p:spPr bwMode="auto">
          <a:xfrm>
            <a:off x="-1" y="1358021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altLang="ru-RU" sz="2400" b="1" dirty="0" smtClean="0">
                <a:solidFill>
                  <a:schemeClr val="tx2">
                    <a:lumMod val="75000"/>
                  </a:schemeClr>
                </a:solidFill>
                <a:latin typeface="Sansation"/>
                <a:cs typeface="Arabic Typesetting" pitchFamily="66" charset="-78"/>
              </a:rPr>
              <a:t>ПЕРВЫЙ ВСЕМИРНЫЙ КОНГРЕСС </a:t>
            </a:r>
          </a:p>
          <a:p>
            <a:pPr algn="ctr" eaLnBrk="1" hangingPunct="1"/>
            <a:r>
              <a:rPr lang="ru-RU" altLang="ru-RU" sz="2400" b="1" dirty="0" smtClean="0">
                <a:solidFill>
                  <a:schemeClr val="tx2">
                    <a:lumMod val="75000"/>
                  </a:schemeClr>
                </a:solidFill>
                <a:latin typeface="Sansation"/>
                <a:cs typeface="Arabic Typesetting" pitchFamily="66" charset="-78"/>
              </a:rPr>
              <a:t>ДЛЯ ЛЮДЕЙ С ИНВАЛИДНОСТЬЮ</a:t>
            </a:r>
            <a:endParaRPr lang="ru-RU" altLang="ru-RU" sz="2400" b="1" dirty="0">
              <a:solidFill>
                <a:schemeClr val="tx2">
                  <a:lumMod val="75000"/>
                </a:schemeClr>
              </a:solidFill>
              <a:latin typeface="Sansation"/>
              <a:cs typeface="Arabic Typesetting" pitchFamily="66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2189018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Sansation"/>
              </a:rPr>
              <a:t>УВИДЕТЬ ЦЕННОСТЬ КАЖДОГО</a:t>
            </a:r>
            <a:endParaRPr lang="ru-RU" sz="2000" b="1" dirty="0">
              <a:solidFill>
                <a:schemeClr val="accent4">
                  <a:lumMod val="75000"/>
                </a:schemeClr>
              </a:solidFill>
              <a:latin typeface="Sansation"/>
            </a:endParaRPr>
          </a:p>
        </p:txBody>
      </p:sp>
      <p:pic>
        <p:nvPicPr>
          <p:cNvPr id="1027" name="Picture 3" descr="C:\Users\фет\Desktop\logocongres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24973" y="284062"/>
            <a:ext cx="3026445" cy="81108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659565" y="4601562"/>
            <a:ext cx="5353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7-10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СЕНТЯБРЯ 2017, ЕКАТЕРИНБУРГ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 flipH="1">
            <a:off x="4748840" y="3458067"/>
            <a:ext cx="4527551" cy="116955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Вера Игоревна Симакова</a:t>
            </a:r>
            <a:endParaRPr lang="ru-RU" sz="14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4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руководитель автономной некоммерческой организации научно-практического социально-педагогического объединения «Благое дело»</a:t>
            </a:r>
            <a:endParaRPr lang="ru-RU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0"/>
                <a:lumOff val="10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tx2">
                <a:lumMod val="20000"/>
                <a:lumOff val="80000"/>
              </a:schemeClr>
            </a:gs>
            <a:gs pos="0">
              <a:schemeClr val="accent1">
                <a:lumMod val="17000"/>
                <a:lumOff val="83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45084" y="311150"/>
            <a:ext cx="740725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/>
              <a:t>На </a:t>
            </a:r>
            <a:r>
              <a:rPr lang="en-US" sz="1600" u="sng" dirty="0" smtClean="0"/>
              <a:t>18</a:t>
            </a:r>
            <a:r>
              <a:rPr lang="ru-RU" sz="1600" u="sng" dirty="0" smtClean="0"/>
              <a:t>.04.2017 г. </a:t>
            </a:r>
          </a:p>
          <a:p>
            <a:endParaRPr lang="en-US" sz="1600" b="1" dirty="0" smtClean="0"/>
          </a:p>
          <a:p>
            <a:endParaRPr lang="en-US" sz="1600" b="1" dirty="0" smtClean="0"/>
          </a:p>
          <a:p>
            <a:r>
              <a:rPr lang="ru-RU" sz="1600" b="1" dirty="0" smtClean="0"/>
              <a:t>Зарегистрировались – 346 человек</a:t>
            </a:r>
            <a:r>
              <a:rPr lang="ru-RU" sz="1600" dirty="0" smtClean="0"/>
              <a:t>, из них </a:t>
            </a:r>
            <a:r>
              <a:rPr lang="ru-RU" sz="1600" b="1" dirty="0" smtClean="0"/>
              <a:t>с ОВЗ - 221 человек</a:t>
            </a:r>
            <a:endParaRPr lang="ru-RU" sz="1600" dirty="0" smtClean="0"/>
          </a:p>
          <a:p>
            <a:r>
              <a:rPr lang="ru-RU" sz="1600" b="1" dirty="0" smtClean="0"/>
              <a:t>Иностранные участники – 276</a:t>
            </a:r>
            <a:r>
              <a:rPr lang="ru-RU" sz="1600" dirty="0" smtClean="0"/>
              <a:t> чел.</a:t>
            </a:r>
          </a:p>
          <a:p>
            <a:r>
              <a:rPr lang="ru-RU" sz="1600" b="1" dirty="0" smtClean="0"/>
              <a:t>Российские участники</a:t>
            </a:r>
            <a:r>
              <a:rPr lang="ru-RU" sz="1600" dirty="0" smtClean="0"/>
              <a:t> </a:t>
            </a:r>
            <a:r>
              <a:rPr lang="ru-RU" sz="1600" b="1" dirty="0" smtClean="0"/>
              <a:t>– 70 </a:t>
            </a:r>
            <a:r>
              <a:rPr lang="ru-RU" sz="1600" dirty="0" smtClean="0"/>
              <a:t>чел.</a:t>
            </a:r>
          </a:p>
          <a:p>
            <a:endParaRPr lang="en-US" sz="1600" dirty="0" smtClean="0"/>
          </a:p>
          <a:p>
            <a:r>
              <a:rPr lang="ru-RU" sz="1600" dirty="0" smtClean="0"/>
              <a:t>Колясочники – 14</a:t>
            </a:r>
          </a:p>
          <a:p>
            <a:r>
              <a:rPr lang="ru-RU" sz="1600" dirty="0" smtClean="0"/>
              <a:t>Опорники – 6 чел. (из них передвигаются на костылях - 2, ДЦП и пр. – 4)</a:t>
            </a:r>
          </a:p>
          <a:p>
            <a:r>
              <a:rPr lang="ru-RU" sz="1600" dirty="0" smtClean="0"/>
              <a:t>Слепые и слабовидящие – 10 (из них  у 6 слепота)</a:t>
            </a:r>
          </a:p>
          <a:p>
            <a:r>
              <a:rPr lang="ru-RU" sz="1600" dirty="0" smtClean="0"/>
              <a:t>Со слуховым аппаратом и слабослышащие – 4</a:t>
            </a:r>
          </a:p>
          <a:p>
            <a:r>
              <a:rPr lang="ru-RU" sz="1600" dirty="0" smtClean="0"/>
              <a:t>С ампутацией рук – 2 </a:t>
            </a:r>
          </a:p>
          <a:p>
            <a:r>
              <a:rPr lang="ru-RU" sz="1600" dirty="0" smtClean="0"/>
              <a:t>Эпилепсия – 1</a:t>
            </a:r>
            <a:r>
              <a:rPr lang="en-US" sz="1600" dirty="0" smtClean="0"/>
              <a:t>          </a:t>
            </a:r>
          </a:p>
          <a:p>
            <a:r>
              <a:rPr lang="ru-RU" sz="1600" dirty="0" smtClean="0"/>
              <a:t>Диабет - 1</a:t>
            </a:r>
          </a:p>
          <a:p>
            <a:endParaRPr lang="en-US" sz="1600" dirty="0" smtClean="0"/>
          </a:p>
          <a:p>
            <a:r>
              <a:rPr lang="ru-RU" sz="1600" dirty="0" smtClean="0"/>
              <a:t>Количество заявившихся стран – </a:t>
            </a:r>
            <a:r>
              <a:rPr lang="ru-RU" sz="1600" b="1" dirty="0" smtClean="0"/>
              <a:t>18 </a:t>
            </a:r>
            <a:endParaRPr lang="ru-RU" sz="1600" dirty="0" smtClean="0"/>
          </a:p>
          <a:p>
            <a:pPr algn="ctr"/>
            <a:r>
              <a:rPr lang="ru-RU" sz="2400" dirty="0" smtClean="0"/>
              <a:t> </a:t>
            </a:r>
            <a:endParaRPr lang="ru-RU" sz="2400" dirty="0"/>
          </a:p>
        </p:txBody>
      </p:sp>
      <p:pic>
        <p:nvPicPr>
          <p:cNvPr id="5" name="Picture 2" descr="C:\Users\фет\Desktop\logocongres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9492" y="144780"/>
            <a:ext cx="1864425" cy="4996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4566202"/>
              </p:ext>
            </p:extLst>
          </p:nvPr>
        </p:nvGraphicFramePr>
        <p:xfrm>
          <a:off x="386626" y="312983"/>
          <a:ext cx="8321653" cy="4596556"/>
        </p:xfrm>
        <a:graphic>
          <a:graphicData uri="http://schemas.openxmlformats.org/drawingml/2006/table">
            <a:tbl>
              <a:tblPr/>
              <a:tblGrid>
                <a:gridCol w="464295"/>
                <a:gridCol w="4873353"/>
                <a:gridCol w="2984005"/>
              </a:tblGrid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Страна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Количество человек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Австрия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7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Аргентина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Армения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Великобритания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Германия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151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Индия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mtClean="0">
                          <a:latin typeface="Times New Roman"/>
                          <a:ea typeface="Calibri"/>
                          <a:cs typeface="Times New Roman"/>
                        </a:rPr>
                        <a:t>Киргизия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Латвия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Нидерланды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Новая Зеландия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Норвегия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США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Украина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Финляндия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Франция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Швейцария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Швеция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Россия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70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784" marR="597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0"/>
                <a:lumOff val="10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tx2">
                <a:lumMod val="20000"/>
                <a:lumOff val="80000"/>
              </a:schemeClr>
            </a:gs>
            <a:gs pos="0">
              <a:schemeClr val="accent1">
                <a:lumMod val="17000"/>
                <a:lumOff val="83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498468"/>
              </p:ext>
            </p:extLst>
          </p:nvPr>
        </p:nvGraphicFramePr>
        <p:xfrm>
          <a:off x="209550" y="431800"/>
          <a:ext cx="8743952" cy="4553001"/>
        </p:xfrm>
        <a:graphic>
          <a:graphicData uri="http://schemas.openxmlformats.org/drawingml/2006/table">
            <a:tbl>
              <a:tblPr/>
              <a:tblGrid>
                <a:gridCol w="2185988"/>
                <a:gridCol w="2185988"/>
                <a:gridCol w="2185988"/>
                <a:gridCol w="2185988"/>
              </a:tblGrid>
              <a:tr h="13430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dirty="0">
                          <a:latin typeface="Arial"/>
                        </a:rPr>
                        <a:t>7 сентября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dirty="0">
                          <a:latin typeface="Arial"/>
                        </a:rPr>
                        <a:t>8 сентября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dirty="0">
                          <a:latin typeface="Arial"/>
                        </a:rPr>
                        <a:t>9 сентября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dirty="0">
                          <a:latin typeface="Arial"/>
                        </a:rPr>
                        <a:t>10 сентября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13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До 13:00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08:30 - 09:30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755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Встреча участников Конгресса (аэропорт, ж/</a:t>
                      </a:r>
                      <a:r>
                        <a:rPr lang="ru-RU" sz="850" b="0" dirty="0" err="1"/>
                        <a:t>д</a:t>
                      </a:r>
                      <a:r>
                        <a:rPr lang="ru-RU" sz="850" b="0" dirty="0"/>
                        <a:t> вокзал, гостиницы), расселение, регистрация 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/>
                        <a:t>Трансфер в ККТ "Космос" и музыкальное приветствие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/>
                        <a:t>Трансфер в ККТ "Космос" и музыкальное приветствие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 err="1"/>
                        <a:t>Трансфер</a:t>
                      </a:r>
                      <a:r>
                        <a:rPr lang="ru-RU" sz="850" b="0" dirty="0"/>
                        <a:t> в ККТ "Космос" и музыкальное приветствие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13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13:00 - 14:00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09:30 - 11:00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10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Обед в гостиницах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 err="1"/>
                        <a:t>Подиумная</a:t>
                      </a:r>
                      <a:r>
                        <a:rPr lang="ru-RU" sz="850" b="0" dirty="0"/>
                        <a:t> дискуссия на тему "Увидим ценность каждого через размышления, идеи и рассуждения" 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C5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 err="1"/>
                        <a:t>Подиумная</a:t>
                      </a:r>
                      <a:r>
                        <a:rPr lang="ru-RU" sz="850" b="0" dirty="0"/>
                        <a:t> дискуссия "Увидим ценность каждого через творчество" 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C5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 err="1"/>
                        <a:t>Подиумная</a:t>
                      </a:r>
                      <a:r>
                        <a:rPr lang="ru-RU" sz="850" b="0" dirty="0"/>
                        <a:t> дискуссия практических инициатив "Увидим ценность каждого через обмен опытом и реальные действия" 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C5E8"/>
                    </a:solidFill>
                  </a:tcPr>
                </a:tc>
              </a:tr>
              <a:tr h="11013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14:00 - 14:30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11:00 - 12:00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430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 err="1"/>
                        <a:t>Трансфер</a:t>
                      </a:r>
                      <a:r>
                        <a:rPr lang="ru-RU" sz="850" b="0" dirty="0"/>
                        <a:t> на выставку ТСР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Кофе-брейк 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Кофе-брейк 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Кофе-брейк 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13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14:30 - 16:00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12:00 - 13:30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6025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Открытие выставки ТСР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Мастер-классы в литературном квартале, ДИВС. 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Мастер-классы в литературном квартале, ДИВС. 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Представление итогов мастер-классов и официальное закрытие Конгресса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177958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16:00 - 17:00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13:30 - 15:00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5516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/>
                        <a:t>Трансфер в ККТ "Космос" и встреча участников в русских традиция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Обед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/>
                        <a:t>Обед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/>
                        <a:t>Обед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13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17:00 - 19:00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15:00 - 18:00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15:00 - 19:30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15:00 - 15:30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</a:tr>
              <a:tr h="50175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/>
                        <a:t>Торжественное открытие Конгресса в ККТ "Космос"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913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Экскурсии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Инклюзивный город - бесплатная программа, участниками которой могут стать не только участники Конгресса, но и все желающие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913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/>
                        <a:t>Трансфер в гостиницы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13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17:40 - 19:00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18:00 - 19:30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19:30 - 21:00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15:30 - 18:00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</a:tr>
              <a:tr h="41285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/>
                        <a:t>Инклюзивный концерт лауреатов фестиваля "Inclusive Art"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913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/>
                        <a:t>Ужин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Ужин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Подготовка к заключительному мероприятию - Первому международному инклюзивному </a:t>
                      </a:r>
                      <a:r>
                        <a:rPr lang="ru-RU" sz="850" b="0" dirty="0" smtClean="0"/>
                        <a:t>балу</a:t>
                      </a:r>
                      <a:endParaRPr lang="ru-RU" sz="850" b="0" dirty="0"/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13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19:00 - 20:30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19:30 - 21:00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21:00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18:00 - 21:00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</a:tr>
              <a:tr h="59364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/>
                        <a:t>Ужин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Концерт делегатов Конгресса из разных стран совместно с популярными музыкантами и группами Екатеринбурга и Свердловской </a:t>
                      </a:r>
                      <a:r>
                        <a:rPr lang="ru-RU" sz="850" b="0" dirty="0" smtClean="0"/>
                        <a:t>области/ Концерт</a:t>
                      </a:r>
                      <a:r>
                        <a:rPr lang="ru-RU" sz="850" b="0" baseline="0" dirty="0" smtClean="0"/>
                        <a:t> профессионалов</a:t>
                      </a:r>
                      <a:endParaRPr lang="ru-RU" sz="850" b="0" dirty="0"/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9138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 err="1"/>
                        <a:t>Трансфер</a:t>
                      </a:r>
                      <a:r>
                        <a:rPr lang="ru-RU" sz="850" b="0" dirty="0"/>
                        <a:t> в гостиницы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/>
                        <a:t>Первый международный инклюзивный </a:t>
                      </a:r>
                      <a:r>
                        <a:rPr lang="ru-RU" sz="850" b="0" dirty="0" smtClean="0"/>
                        <a:t> </a:t>
                      </a:r>
                      <a:r>
                        <a:rPr lang="ru-RU" sz="850" b="0" dirty="0"/>
                        <a:t>бал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9138"/>
                    </a:solidFill>
                  </a:tcPr>
                </a:tc>
              </a:tr>
              <a:tr h="11013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20:30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21:00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1" dirty="0"/>
                        <a:t>21:00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</a:tr>
              <a:tr h="11013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/>
                        <a:t>Трансфер в гостиницы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 err="1"/>
                        <a:t>Трансфер</a:t>
                      </a:r>
                      <a:r>
                        <a:rPr lang="ru-RU" sz="850" b="0" dirty="0"/>
                        <a:t> в гостиницы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50" b="0" dirty="0" err="1"/>
                        <a:t>Трансфер</a:t>
                      </a:r>
                      <a:r>
                        <a:rPr lang="ru-RU" sz="850" b="0" dirty="0"/>
                        <a:t> в гостиницы</a:t>
                      </a:r>
                    </a:p>
                  </a:txBody>
                  <a:tcPr marL="8494" marR="8494" marT="5663" marB="566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625850" y="24884"/>
            <a:ext cx="1465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ПРОГРАММА</a:t>
            </a:r>
            <a:endParaRPr lang="ru-RU" dirty="0"/>
          </a:p>
        </p:txBody>
      </p:sp>
      <p:pic>
        <p:nvPicPr>
          <p:cNvPr id="4" name="Picture 2" descr="C:\Users\фет\Desktop\logocongres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9077" y="0"/>
            <a:ext cx="1864425" cy="4996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0"/>
                <a:lumOff val="10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фет\Desktop\logocongres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9492" y="144780"/>
            <a:ext cx="1864425" cy="49966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53291" y="336669"/>
            <a:ext cx="45997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accent4">
                    <a:lumMod val="75000"/>
                  </a:schemeClr>
                </a:solidFill>
                <a:latin typeface="Sansation"/>
              </a:rPr>
              <a:t>Мастер-классы</a:t>
            </a:r>
            <a:endParaRPr lang="ru-RU" sz="1400" b="1" dirty="0">
              <a:solidFill>
                <a:schemeClr val="accent4">
                  <a:lumMod val="75000"/>
                </a:schemeClr>
              </a:solidFill>
              <a:latin typeface="Sansation"/>
              <a:cs typeface="MV Boli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3291" y="1041400"/>
            <a:ext cx="8481317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000" indent="-457200"/>
            <a:r>
              <a:rPr lang="ru-RU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В рамках Конгресса пройдет </a:t>
            </a:r>
            <a:r>
              <a:rPr lang="en-US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4</a:t>
            </a:r>
            <a:r>
              <a:rPr lang="ru-RU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0 мастер-классов, в том числе и от зарубежных специалистов:</a:t>
            </a:r>
          </a:p>
          <a:p>
            <a:pPr marL="72000" indent="-457200"/>
            <a:endParaRPr lang="ru-RU" sz="1500" dirty="0" smtClean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Times New Roman" pitchFamily="18" charset="0"/>
            </a:endParaRPr>
          </a:p>
          <a:p>
            <a:pPr marL="72000" indent="-457200">
              <a:buFont typeface="Arial" pitchFamily="34" charset="0"/>
              <a:buChar char="•"/>
            </a:pPr>
            <a:r>
              <a:rPr lang="ru-RU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Декоративные (бумажные светильники, сувениры из подручных материалов и др.)</a:t>
            </a:r>
          </a:p>
          <a:p>
            <a:pPr marL="72000" indent="-457200">
              <a:buFont typeface="Arial" pitchFamily="34" charset="0"/>
              <a:buChar char="•"/>
            </a:pPr>
            <a:r>
              <a:rPr lang="ru-RU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Танцевальные (Эвритмия, танцы народов Мира, инклюзивные танцы, национальные танцы)</a:t>
            </a:r>
          </a:p>
          <a:p>
            <a:pPr marL="72000" indent="-457200">
              <a:buFont typeface="Arial" pitchFamily="34" charset="0"/>
              <a:buChar char="•"/>
            </a:pPr>
            <a:r>
              <a:rPr lang="ru-RU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Музыкальные (Джаз-вокал, музыкальная терапия и др.)</a:t>
            </a:r>
          </a:p>
          <a:p>
            <a:pPr marL="72000" indent="-457200">
              <a:buFont typeface="Arial" pitchFamily="34" charset="0"/>
              <a:buChar char="•"/>
            </a:pPr>
            <a:r>
              <a:rPr lang="ru-RU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Художественные (Живопись слепых, картины из шерсти, акварельная живопись, 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рисование камнями и песком</a:t>
            </a:r>
            <a:r>
              <a:rPr lang="ru-RU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)</a:t>
            </a:r>
          </a:p>
          <a:p>
            <a:pPr marL="72000" indent="-457200">
              <a:buFont typeface="Arial" pitchFamily="34" charset="0"/>
              <a:buChar char="•"/>
            </a:pPr>
            <a:r>
              <a:rPr lang="ru-RU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Деловые (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Инклюзия, как инструмент вовлечения работников компаний в изменения, отображать видимо  значения и др.</a:t>
            </a:r>
            <a:r>
              <a:rPr lang="ru-RU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)</a:t>
            </a:r>
          </a:p>
          <a:p>
            <a:pPr marL="72000" indent="-457200">
              <a:buFont typeface="Arial" pitchFamily="34" charset="0"/>
              <a:buChar char="•"/>
            </a:pPr>
            <a:r>
              <a:rPr lang="ru-RU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Теоретические (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адаптивное чтение</a:t>
            </a:r>
            <a:r>
              <a:rPr lang="ru-RU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)</a:t>
            </a:r>
          </a:p>
          <a:p>
            <a:pPr marL="72000" indent="-457200">
              <a:buFont typeface="Arial" pitchFamily="34" charset="0"/>
              <a:buChar char="•"/>
            </a:pPr>
            <a:r>
              <a:rPr lang="ru-RU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Кулинарные (Готовим венский яблочный </a:t>
            </a:r>
            <a:r>
              <a:rPr lang="ru-RU" sz="15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штрудель</a:t>
            </a:r>
            <a:r>
              <a:rPr lang="ru-RU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 и др.)</a:t>
            </a:r>
          </a:p>
          <a:p>
            <a:pPr marL="72000" indent="-457200"/>
            <a:endParaRPr lang="en-GB" sz="15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29200" lvl="0" indent="-457200">
              <a:lnSpc>
                <a:spcPct val="150000"/>
              </a:lnSpc>
            </a:pPr>
            <a:endParaRPr lang="ru-RU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0"/>
                <a:lumOff val="10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tx2">
                <a:lumMod val="20000"/>
                <a:lumOff val="80000"/>
              </a:schemeClr>
            </a:gs>
            <a:gs pos="0">
              <a:schemeClr val="accent1">
                <a:lumMod val="17000"/>
                <a:lumOff val="83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33902" y="1616364"/>
            <a:ext cx="3430015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 будем рады любой </a:t>
            </a:r>
            <a:r>
              <a:rPr lang="en-GB" sz="15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поддержк</a:t>
            </a:r>
            <a:r>
              <a:rPr lang="ru-RU" sz="15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</a:t>
            </a:r>
          </a:p>
          <a:p>
            <a:endParaRPr lang="ru-RU" sz="1500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5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можно помочь?</a:t>
            </a:r>
          </a:p>
          <a:p>
            <a:pPr>
              <a:buFont typeface="Arial" pitchFamily="34" charset="0"/>
              <a:buChar char="•"/>
            </a:pPr>
            <a:r>
              <a:rPr lang="ru-RU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сделать </a:t>
            </a:r>
            <a:r>
              <a:rPr lang="en-GB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пожертвовани</a:t>
            </a:r>
            <a:r>
              <a:rPr lang="ru-RU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GB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пользу участников;</a:t>
            </a:r>
          </a:p>
          <a:p>
            <a:pPr>
              <a:buFont typeface="Arial" pitchFamily="34" charset="0"/>
              <a:buChar char="•"/>
            </a:pPr>
            <a:r>
              <a:rPr lang="ru-RU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оказать спонсорскую помощь</a:t>
            </a:r>
            <a:r>
              <a:rPr lang="en-GB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Конгресс</a:t>
            </a:r>
            <a:r>
              <a:rPr lang="ru-RU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GB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en-GB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оказать </a:t>
            </a:r>
            <a:r>
              <a:rPr lang="en-GB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волонт</a:t>
            </a:r>
            <a:r>
              <a:rPr lang="ru-RU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ё</a:t>
            </a:r>
            <a:r>
              <a:rPr lang="en-GB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рск</a:t>
            </a:r>
            <a:r>
              <a:rPr lang="ru-RU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ую</a:t>
            </a:r>
            <a:r>
              <a:rPr lang="en-GB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помощь</a:t>
            </a:r>
          </a:p>
          <a:p>
            <a:pPr>
              <a:buFont typeface="Arial" pitchFamily="34" charset="0"/>
              <a:buChar char="•"/>
            </a:pPr>
            <a:r>
              <a:rPr lang="ru-RU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провести мастер-класс</a:t>
            </a:r>
          </a:p>
          <a:p>
            <a:pPr>
              <a:buFont typeface="Arial" pitchFamily="34" charset="0"/>
              <a:buChar char="•"/>
            </a:pPr>
            <a:r>
              <a:rPr lang="ru-RU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провести собственное мероприятие в поддержку Конгресса</a:t>
            </a: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/>
          </a:p>
          <a:p>
            <a:endParaRPr lang="ru-RU" b="1" dirty="0" smtClean="0"/>
          </a:p>
        </p:txBody>
      </p:sp>
      <p:pic>
        <p:nvPicPr>
          <p:cNvPr id="2050" name="Picture 2" descr="C:\Users\фет\Desktop\logocongres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9492" y="144780"/>
            <a:ext cx="1864425" cy="499666"/>
          </a:xfrm>
          <a:prstGeom prst="rect">
            <a:avLst/>
          </a:prstGeom>
          <a:noFill/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5213267" y="0"/>
            <a:ext cx="0" cy="5486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D:\Рабочий стол\Новая папка (2)\Wien 2011 Plenum.jpg"/>
          <p:cNvPicPr>
            <a:picLocks noChangeAspect="1" noChangeArrowheads="1"/>
          </p:cNvPicPr>
          <p:nvPr/>
        </p:nvPicPr>
        <p:blipFill>
          <a:blip r:embed="rId3"/>
          <a:srcRect l="10031" r="22378"/>
          <a:stretch>
            <a:fillRect/>
          </a:stretch>
        </p:blipFill>
        <p:spPr bwMode="auto">
          <a:xfrm>
            <a:off x="0" y="1504"/>
            <a:ext cx="5213267" cy="51419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0"/>
                <a:lumOff val="10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tx2">
                <a:lumMod val="20000"/>
                <a:lumOff val="80000"/>
              </a:schemeClr>
            </a:gs>
            <a:gs pos="0">
              <a:schemeClr val="accent1">
                <a:lumMod val="17000"/>
                <a:lumOff val="83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285" y="118663"/>
            <a:ext cx="8435515" cy="825904"/>
          </a:xfrm>
        </p:spPr>
        <p:txBody>
          <a:bodyPr>
            <a:normAutofit fontScale="90000"/>
          </a:bodyPr>
          <a:lstStyle/>
          <a:p>
            <a:pPr algn="l"/>
            <a:r>
              <a:rPr lang="ru-RU" b="1" u="sng" baseline="-250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работы </a:t>
            </a:r>
            <a:r>
              <a:rPr lang="ru-RU" b="1" u="sng" baseline="-250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u="sng" baseline="-250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u="sng" baseline="-250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b="1" u="sng" baseline="-250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подготовке, организации и </a:t>
            </a:r>
            <a:r>
              <a:rPr lang="ru-RU" b="1" u="sng" baseline="-250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проведению Конгресса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00150"/>
            <a:ext cx="8229600" cy="3818579"/>
          </a:xfrm>
        </p:spPr>
        <p:txBody>
          <a:bodyPr>
            <a:normAutofit fontScale="85000" lnSpcReduction="20000"/>
          </a:bodyPr>
          <a:lstStyle/>
          <a:p>
            <a:r>
              <a:rPr lang="ru-RU" sz="2400" dirty="0"/>
              <a:t>о</a:t>
            </a:r>
            <a:r>
              <a:rPr lang="ru-RU" sz="2400" dirty="0" smtClean="0"/>
              <a:t>рганизация приема и размещения делегатов, гостей, участников;</a:t>
            </a:r>
          </a:p>
          <a:p>
            <a:r>
              <a:rPr lang="ru-RU" sz="2400" dirty="0"/>
              <a:t>о</a:t>
            </a:r>
            <a:r>
              <a:rPr lang="ru-RU" sz="2400" dirty="0" smtClean="0"/>
              <a:t>рганизация работы волонтерского корпуса;</a:t>
            </a:r>
          </a:p>
          <a:p>
            <a:r>
              <a:rPr lang="ru-RU" sz="2400" dirty="0"/>
              <a:t>о</a:t>
            </a:r>
            <a:r>
              <a:rPr lang="ru-RU" sz="2400" dirty="0" smtClean="0"/>
              <a:t>рганизация группы переводчиков (официальные языки Конгресса: русский, английский, немецкий);</a:t>
            </a:r>
          </a:p>
          <a:p>
            <a:r>
              <a:rPr lang="ru-RU" sz="2400" dirty="0"/>
              <a:t>о</a:t>
            </a:r>
            <a:r>
              <a:rPr lang="ru-RU" sz="2400" dirty="0" smtClean="0"/>
              <a:t>рганизация культурно-туристический программы 7-10 сентября для делегатов;</a:t>
            </a:r>
          </a:p>
          <a:p>
            <a:r>
              <a:rPr lang="ru-RU" sz="2400" dirty="0"/>
              <a:t>о</a:t>
            </a:r>
            <a:r>
              <a:rPr lang="ru-RU" sz="2400" dirty="0" smtClean="0"/>
              <a:t>рганизация </a:t>
            </a:r>
            <a:r>
              <a:rPr lang="en-US" sz="2400" dirty="0" smtClean="0"/>
              <a:t>PR</a:t>
            </a:r>
            <a:r>
              <a:rPr lang="ru-RU" sz="2400" dirty="0" smtClean="0"/>
              <a:t>-сопровождения;</a:t>
            </a:r>
          </a:p>
          <a:p>
            <a:r>
              <a:rPr lang="ru-RU" sz="2400" dirty="0"/>
              <a:t>о</a:t>
            </a:r>
            <a:r>
              <a:rPr lang="ru-RU" sz="2400" dirty="0" smtClean="0"/>
              <a:t>рганизация питания делегатов;</a:t>
            </a:r>
          </a:p>
          <a:p>
            <a:r>
              <a:rPr lang="ru-RU" sz="2400" dirty="0"/>
              <a:t>о</a:t>
            </a:r>
            <a:r>
              <a:rPr lang="ru-RU" sz="2400" dirty="0" smtClean="0"/>
              <a:t>рганизация выставки ТСР (технические средства реабилитации);</a:t>
            </a:r>
          </a:p>
          <a:p>
            <a:r>
              <a:rPr lang="ru-RU" sz="2400" dirty="0"/>
              <a:t>о</a:t>
            </a:r>
            <a:r>
              <a:rPr lang="ru-RU" sz="2400" dirty="0" smtClean="0"/>
              <a:t>рганизация мастер-классов (ремесленничество, игровые, театральные, дискуссионные);</a:t>
            </a:r>
          </a:p>
          <a:p>
            <a:r>
              <a:rPr lang="ru-RU" sz="2400" dirty="0"/>
              <a:t>н</a:t>
            </a:r>
            <a:r>
              <a:rPr lang="ru-RU" sz="2400" dirty="0" smtClean="0"/>
              <a:t>аучное сопровождение;</a:t>
            </a:r>
          </a:p>
          <a:p>
            <a:r>
              <a:rPr lang="ru-RU" sz="2400" dirty="0" smtClean="0"/>
              <a:t>организация и проведение церемоний открытия и закрытия.</a:t>
            </a:r>
          </a:p>
        </p:txBody>
      </p:sp>
      <p:pic>
        <p:nvPicPr>
          <p:cNvPr id="4" name="Picture 2" descr="C:\Users\фет\Desktop\logocongres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9492" y="118663"/>
            <a:ext cx="1864425" cy="4996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8135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0"/>
                <a:lumOff val="10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tx2">
                <a:lumMod val="20000"/>
                <a:lumOff val="80000"/>
              </a:schemeClr>
            </a:gs>
            <a:gs pos="0">
              <a:schemeClr val="accent1">
                <a:lumMod val="17000"/>
                <a:lumOff val="83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фет\Desktop\logocongress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32844" y="205979"/>
            <a:ext cx="1557592" cy="41743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82696" y="510069"/>
            <a:ext cx="857860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с</a:t>
            </a:r>
            <a:r>
              <a:rPr lang="ru-RU" sz="2400" dirty="0" smtClean="0"/>
              <a:t>понсор сможет выбрать подходящее для него направление финансирования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спонсорские средства нужны на разные и конкретные статьи расходов (приобретение оборудования, оплата тех или иных услуг на каждом этапе подготовки Конгресса, финансирование делегаций и т.д.)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смета расходов может быть представлена дополнительно;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орг. комитет гарантирует обеспечение открытой и общедоступной отчетности по расходованию благотворительных пожертвований в режиме </a:t>
            </a:r>
            <a:r>
              <a:rPr lang="en-US" sz="2400" dirty="0" smtClean="0"/>
              <a:t>on-line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26011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2668213"/>
              </p:ext>
            </p:extLst>
          </p:nvPr>
        </p:nvGraphicFramePr>
        <p:xfrm>
          <a:off x="188463" y="102870"/>
          <a:ext cx="8763582" cy="5060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8093"/>
                <a:gridCol w="1556574"/>
                <a:gridCol w="1703157"/>
                <a:gridCol w="1315758"/>
              </a:tblGrid>
              <a:tr h="512245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Спонсорский пакет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«Бронзовый»</a:t>
                      </a:r>
                    </a:p>
                    <a:p>
                      <a:pPr algn="ctr"/>
                      <a:r>
                        <a:rPr lang="ru-RU" sz="1600" dirty="0" smtClean="0"/>
                        <a:t>100 тыс. руб.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«Серебряный»</a:t>
                      </a:r>
                    </a:p>
                    <a:p>
                      <a:pPr algn="ctr"/>
                      <a:r>
                        <a:rPr lang="ru-RU" sz="1600" dirty="0" smtClean="0"/>
                        <a:t>500 тыс. руб.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«Золотой»</a:t>
                      </a:r>
                    </a:p>
                    <a:p>
                      <a:pPr algn="ctr"/>
                      <a:r>
                        <a:rPr lang="ru-RU" sz="1600" dirty="0" smtClean="0"/>
                        <a:t>1 млн. руб.</a:t>
                      </a:r>
                      <a:endParaRPr lang="ru-RU" sz="1600" dirty="0"/>
                    </a:p>
                  </a:txBody>
                  <a:tcPr anchor="ctr"/>
                </a:tc>
              </a:tr>
              <a:tr h="566166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Символика спонсора на электронных и печатных информационных носителях Конгресса (буклеты,</a:t>
                      </a:r>
                      <a:r>
                        <a:rPr lang="ru-RU" sz="1200" baseline="0" dirty="0" smtClean="0"/>
                        <a:t> сайт, соц. сети)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Да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Да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Да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 anchor="ctr"/>
                </a:tc>
              </a:tr>
              <a:tr h="51224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Информационное упоминание</a:t>
                      </a:r>
                      <a:r>
                        <a:rPr lang="ru-RU" sz="1200" baseline="0" dirty="0" smtClean="0"/>
                        <a:t> о спонсоре на собственных ресурсах конгресса (сайт, соц. сети)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Да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Да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Да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 anchor="ctr"/>
                </a:tc>
              </a:tr>
              <a:tr h="51224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«Присутствие» спонсора (стенды, баннеры, раздаточный материал, брендированная продукция, сувениры и т.д.)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-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Да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Да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 anchor="ctr"/>
                </a:tc>
              </a:tr>
              <a:tr h="51224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Индивидуальный спонсор отдельного мероприятия (по согласованию)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-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-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Да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 anchor="ctr"/>
                </a:tc>
              </a:tr>
              <a:tr h="566166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Логотип спонсора в заставках имиджевых видеороликов, промо-роликов, интернет-видео-программа Конгресса, в документальном фильме</a:t>
                      </a:r>
                      <a:r>
                        <a:rPr lang="ru-RU" sz="1200" baseline="0" dirty="0" smtClean="0"/>
                        <a:t> о Конгрессе.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-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-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Да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 anchor="ctr"/>
                </a:tc>
              </a:tr>
              <a:tr h="566166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Статья о спонсоре и его роли в проведении Конгресса в одном из бизнес-изданий</a:t>
                      </a:r>
                      <a:r>
                        <a:rPr lang="ru-RU" sz="1200" baseline="0" dirty="0" smtClean="0"/>
                        <a:t> Свердловской области/России на выбор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-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-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Да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 anchor="ctr"/>
                </a:tc>
              </a:tr>
              <a:tr h="51224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Любой рекламный</a:t>
                      </a:r>
                      <a:r>
                        <a:rPr lang="ru-RU" sz="1200" baseline="0" dirty="0" smtClean="0"/>
                        <a:t> формат по вашему усмотрению – организаторы открыты к сотрудничеству и предложениям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-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-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Да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 anchor="ctr"/>
                </a:tc>
              </a:tr>
              <a:tr h="51224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Общий спонсорский</a:t>
                      </a:r>
                      <a:r>
                        <a:rPr lang="ru-RU" sz="1200" baseline="0" dirty="0" smtClean="0"/>
                        <a:t> оборот Первого всемирного конгресса людей с инвалидностью – более 70 млн. руб. </a:t>
                      </a:r>
                    </a:p>
                    <a:p>
                      <a:pPr algn="ctr"/>
                      <a:r>
                        <a:rPr lang="ru-RU" sz="1200" baseline="0" dirty="0" smtClean="0"/>
                        <a:t>Выбирайте вариант Вашего участия!</a:t>
                      </a:r>
                      <a:endParaRPr lang="ru-RU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2151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0"/>
                <a:lumOff val="10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tx2">
                <a:lumMod val="20000"/>
                <a:lumOff val="80000"/>
              </a:schemeClr>
            </a:gs>
            <a:gs pos="0">
              <a:schemeClr val="accent1">
                <a:lumMod val="17000"/>
                <a:lumOff val="83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1" descr="Логотип Минсоцполитики СО_птич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28791" y="1935565"/>
            <a:ext cx="720243" cy="897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Рисунок 12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8468" y="3497187"/>
            <a:ext cx="7937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Рисунок 11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76794" y="3700489"/>
            <a:ext cx="1565423" cy="66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Рисунок 126"/>
          <p:cNvPicPr>
            <a:picLocks noChangeAspect="1"/>
          </p:cNvPicPr>
          <p:nvPr/>
        </p:nvPicPr>
        <p:blipFill>
          <a:blip r:embed="rId5"/>
          <a:srcRect l="5077" t="3496" r="10452" b="5212"/>
          <a:stretch>
            <a:fillRect/>
          </a:stretch>
        </p:blipFill>
        <p:spPr bwMode="auto">
          <a:xfrm>
            <a:off x="3242865" y="3504959"/>
            <a:ext cx="98194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Группа 5"/>
          <p:cNvGrpSpPr/>
          <p:nvPr/>
        </p:nvGrpSpPr>
        <p:grpSpPr>
          <a:xfrm>
            <a:off x="212425" y="1890493"/>
            <a:ext cx="1565423" cy="1293189"/>
            <a:chOff x="1984074" y="1890493"/>
            <a:chExt cx="1565423" cy="1293189"/>
          </a:xfrm>
        </p:grpSpPr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219812" y="1890493"/>
              <a:ext cx="1131255" cy="8478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TextBox 30"/>
            <p:cNvSpPr txBox="1"/>
            <p:nvPr/>
          </p:nvSpPr>
          <p:spPr>
            <a:xfrm>
              <a:off x="1984074" y="2906683"/>
              <a:ext cx="156542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ru-RU" sz="1200" dirty="0" smtClean="0">
                  <a:latin typeface="+mn-lt"/>
                </a:rPr>
                <a:t>midural.ru</a:t>
              </a:r>
              <a:endParaRPr lang="ru-RU" sz="1200" dirty="0">
                <a:latin typeface="+mn-lt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2136490" y="2814350"/>
            <a:ext cx="1169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GB" altLang="ru-RU" sz="1200" dirty="0" smtClean="0">
                <a:latin typeface="+mn-lt"/>
              </a:rPr>
              <a:t>msp.midural.ru</a:t>
            </a:r>
            <a:r>
              <a:rPr dirty="0" smtClean="0"/>
              <a:t> </a:t>
            </a:r>
            <a:endParaRPr lang="ru-RU" altLang="ru-RU" sz="12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7325887" y="1890493"/>
            <a:ext cx="1691527" cy="1200856"/>
            <a:chOff x="7252509" y="457061"/>
            <a:chExt cx="1691527" cy="1200856"/>
          </a:xfrm>
        </p:grpSpPr>
        <p:pic>
          <p:nvPicPr>
            <p:cNvPr id="26" name="Рисунок 125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7667995" y="457061"/>
              <a:ext cx="742950" cy="942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" name="TextBox 32"/>
            <p:cNvSpPr txBox="1"/>
            <p:nvPr/>
          </p:nvSpPr>
          <p:spPr>
            <a:xfrm>
              <a:off x="7252509" y="1380918"/>
              <a:ext cx="169152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/>
              <a:r>
                <a:rPr lang="en-GB" altLang="ru-RU" sz="1200" dirty="0" smtClean="0">
                  <a:latin typeface="+mn-lt"/>
                </a:rPr>
                <a:t>delonablago.ru</a:t>
              </a:r>
              <a:r>
                <a:rPr dirty="0" smtClean="0"/>
                <a:t> </a:t>
              </a:r>
              <a:endParaRPr lang="ru-RU" altLang="ru-RU" sz="12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47135" y="4451274"/>
            <a:ext cx="14668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extrability.org</a:t>
            </a:r>
            <a:endParaRPr lang="ru-RU" sz="1200" dirty="0"/>
          </a:p>
        </p:txBody>
      </p:sp>
      <p:sp>
        <p:nvSpPr>
          <p:cNvPr id="35" name="TextBox 34"/>
          <p:cNvSpPr txBox="1"/>
          <p:nvPr/>
        </p:nvSpPr>
        <p:spPr>
          <a:xfrm>
            <a:off x="1467944" y="4459046"/>
            <a:ext cx="15654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asi.ru</a:t>
            </a:r>
            <a:endParaRPr lang="ru-RU" sz="1200" dirty="0"/>
          </a:p>
        </p:txBody>
      </p:sp>
      <p:sp>
        <p:nvSpPr>
          <p:cNvPr id="36" name="TextBox 35"/>
          <p:cNvSpPr txBox="1"/>
          <p:nvPr/>
        </p:nvSpPr>
        <p:spPr>
          <a:xfrm>
            <a:off x="4188385" y="4459046"/>
            <a:ext cx="17711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socialartist.events</a:t>
            </a:r>
            <a:endParaRPr lang="ru-RU" sz="1200" dirty="0"/>
          </a:p>
        </p:txBody>
      </p:sp>
      <p:pic>
        <p:nvPicPr>
          <p:cNvPr id="1026" name="Picture 2" descr="C:\Users\фет\Desktop\Logo eng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60801" y="3229849"/>
            <a:ext cx="1086306" cy="1229197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-126586" y="763672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  <a:latin typeface="Sansation"/>
              </a:rPr>
              <a:t>ПАРТНЕРЫ И ДРУЗЬЯ КОНГРЕССА</a:t>
            </a:r>
            <a:endParaRPr lang="ru-RU" sz="2000" b="1" dirty="0">
              <a:solidFill>
                <a:schemeClr val="accent4">
                  <a:lumMod val="50000"/>
                </a:schemeClr>
              </a:solidFill>
              <a:latin typeface="Sansation"/>
              <a:cs typeface="MV Boli" pitchFamily="2" charset="0"/>
            </a:endParaRPr>
          </a:p>
        </p:txBody>
      </p:sp>
      <p:pic>
        <p:nvPicPr>
          <p:cNvPr id="2" name="Picture 2" descr="C:\Users\фет\Desktop\1185986_1434054653486699_926401099_n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152487" y="3497187"/>
            <a:ext cx="845373" cy="869526"/>
          </a:xfrm>
          <a:prstGeom prst="rect">
            <a:avLst/>
          </a:prstGeom>
          <a:noFill/>
        </p:spPr>
      </p:pic>
      <p:sp>
        <p:nvSpPr>
          <p:cNvPr id="37" name="TextBox 36"/>
          <p:cNvSpPr txBox="1"/>
          <p:nvPr/>
        </p:nvSpPr>
        <p:spPr>
          <a:xfrm>
            <a:off x="5855275" y="4366713"/>
            <a:ext cx="15654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/>
              <a:t>НП «Содружество лечебно-педагогических и социально-терапевтических организаций»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879145" y="4459046"/>
            <a:ext cx="17711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www.nfls.nu</a:t>
            </a:r>
            <a:endParaRPr lang="ru-RU" sz="1200" dirty="0"/>
          </a:p>
        </p:txBody>
      </p:sp>
      <p:sp>
        <p:nvSpPr>
          <p:cNvPr id="39" name="TextBox 38"/>
          <p:cNvSpPr txBox="1"/>
          <p:nvPr/>
        </p:nvSpPr>
        <p:spPr>
          <a:xfrm>
            <a:off x="3808734" y="2814350"/>
            <a:ext cx="1396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/>
            <a:r>
              <a:rPr lang="ru-RU" altLang="ru-RU" sz="1200" dirty="0"/>
              <a:t>екатеринбург.рф</a:t>
            </a:r>
            <a:r>
              <a:rPr dirty="0" smtClean="0"/>
              <a:t> </a:t>
            </a:r>
            <a:endParaRPr lang="ru-RU" altLang="ru-RU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496259" y="2814350"/>
            <a:ext cx="1949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/>
            <a:r>
              <a:rPr lang="ru-RU" altLang="ru-RU" sz="1200" dirty="0" smtClean="0">
                <a:latin typeface="+mn-lt"/>
              </a:rPr>
              <a:t>культура.екатеринбург.рф</a:t>
            </a:r>
            <a:r>
              <a:rPr dirty="0" smtClean="0"/>
              <a:t> </a:t>
            </a:r>
            <a:endParaRPr lang="ru-RU" altLang="ru-RU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83"/>
          <a:stretch/>
        </p:blipFill>
        <p:spPr>
          <a:xfrm>
            <a:off x="3808734" y="1979464"/>
            <a:ext cx="1287161" cy="854004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146"/>
          <a:stretch/>
        </p:blipFill>
        <p:spPr>
          <a:xfrm>
            <a:off x="5496259" y="2538639"/>
            <a:ext cx="1949700" cy="294829"/>
          </a:xfrm>
          <a:prstGeom prst="rect">
            <a:avLst/>
          </a:prstGeom>
        </p:spPr>
      </p:pic>
      <p:pic>
        <p:nvPicPr>
          <p:cNvPr id="3" name="Picture 2" descr="C:\Documents and Settings\Екатерина\Мои документы\СДР\Брендбук\logo_SDR\emblema\SDR_emblema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445959" y="3505046"/>
            <a:ext cx="1354531" cy="954000"/>
          </a:xfrm>
          <a:prstGeom prst="rect">
            <a:avLst/>
          </a:prstGeom>
          <a:noFill/>
        </p:spPr>
      </p:pic>
      <p:sp>
        <p:nvSpPr>
          <p:cNvPr id="30" name="TextBox 29"/>
          <p:cNvSpPr txBox="1"/>
          <p:nvPr/>
        </p:nvSpPr>
        <p:spPr>
          <a:xfrm>
            <a:off x="7246251" y="4459046"/>
            <a:ext cx="17711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souzdobro.ru</a:t>
            </a:r>
            <a:endParaRPr lang="ru-RU" sz="12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0"/>
                <a:lumOff val="10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tx2">
                <a:lumMod val="20000"/>
                <a:lumOff val="80000"/>
              </a:schemeClr>
            </a:gs>
            <a:gs pos="0">
              <a:schemeClr val="accent1">
                <a:lumMod val="17000"/>
                <a:lumOff val="83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39"/>
          <p:cNvSpPr txBox="1">
            <a:spLocks noChangeArrowheads="1"/>
          </p:cNvSpPr>
          <p:nvPr/>
        </p:nvSpPr>
        <p:spPr bwMode="auto">
          <a:xfrm>
            <a:off x="0" y="253690"/>
            <a:ext cx="9144000" cy="3699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altLang="ru-RU" sz="2000" b="1" dirty="0" smtClean="0">
                <a:solidFill>
                  <a:schemeClr val="accent4">
                    <a:lumMod val="75000"/>
                  </a:schemeClr>
                </a:solidFill>
                <a:latin typeface="Sansation"/>
                <a:cs typeface="Times New Roman" pitchFamily="18" charset="0"/>
              </a:rPr>
              <a:t>ВКЛЮЧИ СЕБЯ !</a:t>
            </a:r>
            <a:endParaRPr lang="en-US" altLang="ru-RU" sz="2000" b="1" dirty="0" smtClean="0">
              <a:solidFill>
                <a:schemeClr val="accent4">
                  <a:lumMod val="75000"/>
                </a:schemeClr>
              </a:solidFill>
              <a:latin typeface="Sansation"/>
              <a:cs typeface="Times New Roman" pitchFamily="18" charset="0"/>
            </a:endParaRPr>
          </a:p>
          <a:p>
            <a:pPr algn="ctr" eaLnBrk="1" hangingPunct="1"/>
            <a:endParaRPr lang="en-GB" altLang="ru-RU" sz="2000" dirty="0" smtClean="0">
              <a:solidFill>
                <a:schemeClr val="accent4">
                  <a:lumMod val="75000"/>
                </a:schemeClr>
              </a:solidFill>
              <a:latin typeface="Sansation"/>
              <a:cs typeface="Times New Roman" pitchFamily="18" charset="0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Дорогие 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участники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algn="ctr" eaLnBrk="1" hangingPunct="1">
              <a:lnSpc>
                <a:spcPct val="120000"/>
              </a:lnSpc>
            </a:pPr>
            <a:r>
              <a:rPr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нас есть мечта. </a:t>
            </a:r>
            <a:endParaRPr lang="ru-RU" b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Мечта, которой мы хотим поделиться.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1" hangingPunct="1">
              <a:lnSpc>
                <a:spcPct val="120000"/>
              </a:lnSpc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Мечта о переменах к лучшему.</a:t>
            </a:r>
            <a:endParaRPr lang="en-US" b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 можем стать источником этих перемен.</a:t>
            </a:r>
            <a:endParaRPr lang="en-US" b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 можем изменить мир к лучшему.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оставайтесь в стороне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 eaLnBrk="1" hangingPunct="1">
              <a:lnSpc>
                <a:spcPct val="120000"/>
              </a:lnSpc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Присоединяйтесь. Пусть Конгресс состоится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 eaLnBrk="1" hangingPunct="1">
              <a:lnSpc>
                <a:spcPct val="120000"/>
              </a:lnSpc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Пусть 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будущее 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станет 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настоящим.</a:t>
            </a:r>
            <a:endParaRPr lang="ru-RU" altLang="ru-RU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фет\Desktop\logocongres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60437" y="4189128"/>
            <a:ext cx="2843646" cy="7620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0"/>
                <a:lumOff val="10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tx2">
                <a:lumMod val="20000"/>
                <a:lumOff val="80000"/>
              </a:schemeClr>
            </a:gs>
            <a:gs pos="0">
              <a:schemeClr val="accent1">
                <a:lumMod val="17000"/>
                <a:lumOff val="83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tel 3"/>
          <p:cNvSpPr>
            <a:spLocks noGrp="1"/>
          </p:cNvSpPr>
          <p:nvPr>
            <p:ph type="title"/>
          </p:nvPr>
        </p:nvSpPr>
        <p:spPr bwMode="auto">
          <a:xfrm>
            <a:off x="457200" y="1755956"/>
            <a:ext cx="8229600" cy="70207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altLang="nb-NO" sz="2000" b="1" dirty="0" smtClean="0">
                <a:solidFill>
                  <a:schemeClr val="accent4">
                    <a:lumMod val="75000"/>
                  </a:schemeClr>
                </a:solidFill>
                <a:latin typeface="Sansation"/>
              </a:rPr>
              <a:t>КОНТАКТЫ</a:t>
            </a:r>
            <a:r>
              <a:rPr lang="en-US" altLang="nb-NO" sz="2000" b="1" dirty="0" smtClean="0">
                <a:solidFill>
                  <a:schemeClr val="accent4">
                    <a:lumMod val="75000"/>
                  </a:schemeClr>
                </a:solidFill>
                <a:latin typeface="Sansation"/>
              </a:rPr>
              <a:t> </a:t>
            </a:r>
            <a:r>
              <a:rPr lang="ru-RU" altLang="nb-NO" sz="2000" b="1" dirty="0" smtClean="0">
                <a:solidFill>
                  <a:schemeClr val="accent4">
                    <a:lumMod val="75000"/>
                  </a:schemeClr>
                </a:solidFill>
                <a:latin typeface="Sansation"/>
              </a:rPr>
              <a:t>ОФИСА КОНГРЕССА </a:t>
            </a:r>
            <a:br>
              <a:rPr lang="ru-RU" altLang="nb-NO" sz="2000" b="1" dirty="0" smtClean="0">
                <a:solidFill>
                  <a:schemeClr val="accent4">
                    <a:lumMod val="75000"/>
                  </a:schemeClr>
                </a:solidFill>
                <a:latin typeface="Sansation"/>
              </a:rPr>
            </a:br>
            <a:r>
              <a:rPr lang="ru-RU" altLang="nb-NO" sz="2000" b="1" dirty="0" smtClean="0">
                <a:solidFill>
                  <a:schemeClr val="accent4">
                    <a:lumMod val="75000"/>
                  </a:schemeClr>
                </a:solidFill>
                <a:latin typeface="Sansation"/>
              </a:rPr>
              <a:t>В Г. ЕКАТЕРИНБУРГЕ</a:t>
            </a:r>
            <a:endParaRPr lang="en-GB" altLang="nb-NO" sz="2000" b="1" dirty="0" smtClean="0">
              <a:solidFill>
                <a:schemeClr val="accent4">
                  <a:lumMod val="75000"/>
                </a:schemeClr>
              </a:solidFill>
              <a:latin typeface="Sansation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2458027"/>
            <a:ext cx="8229600" cy="18923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buNone/>
            </a:pPr>
            <a:r>
              <a:rPr lang="ru-RU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Веб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сайт: </a:t>
            </a:r>
            <a:r>
              <a:rPr lang="en-US" sz="2000" dirty="0" smtClean="0">
                <a:solidFill>
                  <a:srgbClr val="0070C0"/>
                </a:solidFill>
              </a:rPr>
              <a:t>kongress2017.ru</a:t>
            </a:r>
          </a:p>
          <a:p>
            <a:pPr algn="ctr">
              <a:buNone/>
            </a:pPr>
            <a:endParaRPr lang="ru-RU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buNone/>
            </a:pP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E-mail: </a:t>
            </a:r>
            <a:r>
              <a:rPr lang="en-US" sz="2000" dirty="0" smtClean="0">
                <a:solidFill>
                  <a:srgbClr val="0070C0"/>
                </a:solidFill>
              </a:rPr>
              <a:t>kongress2017.ekb@gmail.com</a:t>
            </a:r>
            <a:endParaRPr lang="ru-RU" sz="2000" dirty="0">
              <a:solidFill>
                <a:srgbClr val="0070C0"/>
              </a:solidFill>
            </a:endParaRPr>
          </a:p>
        </p:txBody>
      </p:sp>
      <p:pic>
        <p:nvPicPr>
          <p:cNvPr id="10" name="Picture 2" descr="C:\Users\фет\Desktop\logocongres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9492" y="144780"/>
            <a:ext cx="1864425" cy="4996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-Design">
  <a:themeElements>
    <a:clrScheme name="ika1">
      <a:dk1>
        <a:srgbClr val="606060"/>
      </a:dk1>
      <a:lt1>
        <a:srgbClr val="FFFFFF"/>
      </a:lt1>
      <a:dk2>
        <a:srgbClr val="606060"/>
      </a:dk2>
      <a:lt2>
        <a:srgbClr val="FFFFFF"/>
      </a:lt2>
      <a:accent1>
        <a:srgbClr val="DEFF00"/>
      </a:accent1>
      <a:accent2>
        <a:srgbClr val="C0FF69"/>
      </a:accent2>
      <a:accent3>
        <a:srgbClr val="DEFFBE"/>
      </a:accent3>
      <a:accent4>
        <a:srgbClr val="FFFF00"/>
      </a:accent4>
      <a:accent5>
        <a:srgbClr val="B6FF00"/>
      </a:accent5>
      <a:accent6>
        <a:srgbClr val="DEFF46"/>
      </a:accent6>
      <a:hlink>
        <a:srgbClr val="969696"/>
      </a:hlink>
      <a:folHlink>
        <a:srgbClr val="32323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Office-Design">
  <a:themeElements>
    <a:clrScheme name="Benutzerdefiniert 5">
      <a:dk1>
        <a:srgbClr val="606060"/>
      </a:dk1>
      <a:lt1>
        <a:srgbClr val="FFFFFF"/>
      </a:lt1>
      <a:dk2>
        <a:srgbClr val="606060"/>
      </a:dk2>
      <a:lt2>
        <a:srgbClr val="FFFFFF"/>
      </a:lt2>
      <a:accent1>
        <a:srgbClr val="DEFF00"/>
      </a:accent1>
      <a:accent2>
        <a:srgbClr val="C0FF69"/>
      </a:accent2>
      <a:accent3>
        <a:srgbClr val="DEFFBE"/>
      </a:accent3>
      <a:accent4>
        <a:srgbClr val="FFFF00"/>
      </a:accent4>
      <a:accent5>
        <a:srgbClr val="B6FF00"/>
      </a:accent5>
      <a:accent6>
        <a:srgbClr val="DEFF46"/>
      </a:accent6>
      <a:hlink>
        <a:srgbClr val="5E5E5E"/>
      </a:hlink>
      <a:folHlink>
        <a:srgbClr val="32323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3197</TotalTime>
  <Words>1013</Words>
  <Application>Microsoft Office PowerPoint</Application>
  <PresentationFormat>Экран (16:9)</PresentationFormat>
  <Paragraphs>245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12</vt:i4>
      </vt:variant>
    </vt:vector>
  </HeadingPairs>
  <TitlesOfParts>
    <vt:vector size="24" baseType="lpstr">
      <vt:lpstr>MS PGothic</vt:lpstr>
      <vt:lpstr>MS PGothic</vt:lpstr>
      <vt:lpstr>Arabic Typesetting</vt:lpstr>
      <vt:lpstr>Arial</vt:lpstr>
      <vt:lpstr>Calibri</vt:lpstr>
      <vt:lpstr>MV Boli</vt:lpstr>
      <vt:lpstr>Sansation</vt:lpstr>
      <vt:lpstr>Sansation Light</vt:lpstr>
      <vt:lpstr>Times New Roman</vt:lpstr>
      <vt:lpstr>1_Office-Design</vt:lpstr>
      <vt:lpstr>2_Office-Design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направления работы  по подготовке, организации и проведению Конгресса</vt:lpstr>
      <vt:lpstr>Презентация PowerPoint</vt:lpstr>
      <vt:lpstr>Презентация PowerPoint</vt:lpstr>
      <vt:lpstr>Презентация PowerPoint</vt:lpstr>
      <vt:lpstr>Презентация PowerPoint</vt:lpstr>
      <vt:lpstr>КОНТАКТЫ ОФИСА КОНГРЕССА  В Г. ЕКАТЕРИНБУРГЕ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Erg</dc:creator>
  <cp:lastModifiedBy>Крашенинникова Екатерина Александровна</cp:lastModifiedBy>
  <cp:revision>463</cp:revision>
  <cp:lastPrinted>2017-04-05T06:42:32Z</cp:lastPrinted>
  <dcterms:created xsi:type="dcterms:W3CDTF">2012-03-12T00:42:13Z</dcterms:created>
  <dcterms:modified xsi:type="dcterms:W3CDTF">2017-05-03T04:41:37Z</dcterms:modified>
</cp:coreProperties>
</file>