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9" r:id="rId4"/>
    <p:sldId id="264" r:id="rId5"/>
    <p:sldId id="262" r:id="rId6"/>
    <p:sldId id="266" r:id="rId7"/>
    <p:sldId id="267" r:id="rId8"/>
    <p:sldId id="268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0066FF"/>
    <a:srgbClr val="0811C8"/>
    <a:srgbClr val="66CCFF"/>
    <a:srgbClr val="D0FAFE"/>
    <a:srgbClr val="0863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88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dcs-serov@mail.ru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ll\Desktop\kisspng-noise-induced-hearing-loss-assistive-listening-dev-deafness-cliparts-5a75dcff7f69b7.88958024151767372752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" y="1196752"/>
            <a:ext cx="3672408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63888" y="1245362"/>
            <a:ext cx="5580112" cy="3785652"/>
          </a:xfrm>
          <a:prstGeom prst="rect">
            <a:avLst/>
          </a:prstGeom>
          <a:solidFill>
            <a:srgbClr val="3333FF">
              <a:alpha val="11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Диспетчерский </a:t>
            </a:r>
            <a:endParaRPr lang="ru-RU" sz="4800" b="1" dirty="0" smtClean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4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центр </a:t>
            </a:r>
            <a:r>
              <a:rPr lang="ru-RU" sz="4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связи </a:t>
            </a:r>
            <a:endParaRPr lang="ru-RU" sz="4800" b="1" dirty="0" smtClean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4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</a:t>
            </a:r>
            <a:r>
              <a:rPr lang="ru-RU" sz="4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граждан</a:t>
            </a:r>
          </a:p>
          <a:p>
            <a:pPr algn="ctr"/>
            <a:r>
              <a:rPr lang="ru-RU" sz="4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нарушением слуха </a:t>
            </a:r>
            <a:r>
              <a:rPr lang="ru-RU" sz="4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800" b="1" dirty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Блок-схема: процесс 8"/>
          <p:cNvSpPr/>
          <p:nvPr/>
        </p:nvSpPr>
        <p:spPr>
          <a:xfrm>
            <a:off x="0" y="6281936"/>
            <a:ext cx="9135980" cy="576064"/>
          </a:xfrm>
          <a:prstGeom prst="flowChartProcess">
            <a:avLst/>
          </a:prstGeom>
          <a:solidFill>
            <a:srgbClr val="33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-7624" y="9145"/>
            <a:ext cx="9135980" cy="188640"/>
          </a:xfrm>
          <a:prstGeom prst="flowChartProcess">
            <a:avLst/>
          </a:prstGeom>
          <a:solidFill>
            <a:srgbClr val="33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13" name="Блок-схема: процесс 12"/>
          <p:cNvSpPr/>
          <p:nvPr/>
        </p:nvSpPr>
        <p:spPr>
          <a:xfrm>
            <a:off x="0" y="188640"/>
            <a:ext cx="9135980" cy="188640"/>
          </a:xfrm>
          <a:prstGeom prst="flowChartProcess">
            <a:avLst/>
          </a:prstGeom>
          <a:solidFill>
            <a:srgbClr val="3333F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14" name="Блок-схема: процесс 13"/>
          <p:cNvSpPr/>
          <p:nvPr/>
        </p:nvSpPr>
        <p:spPr>
          <a:xfrm>
            <a:off x="-23952" y="6093296"/>
            <a:ext cx="9135980" cy="188640"/>
          </a:xfrm>
          <a:prstGeom prst="flowChartProcess">
            <a:avLst/>
          </a:prstGeom>
          <a:solidFill>
            <a:srgbClr val="3333F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288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51908" y="1340768"/>
            <a:ext cx="84249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Свердловской области Диспетчерские центры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связи для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граждан с нарушением слуха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далее – ДЦС)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функционирует в рамках проекта реализуемого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Свердловским региональным отделением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Общероссийской общественной организации инвалидов «Всероссийское общество глухих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поддержке Министерства социальной политики Свердловской области</a:t>
            </a:r>
            <a:endParaRPr lang="ru-RU" sz="2800" dirty="0"/>
          </a:p>
        </p:txBody>
      </p:sp>
      <p:sp>
        <p:nvSpPr>
          <p:cNvPr id="9" name="Блок-схема: процесс 8"/>
          <p:cNvSpPr/>
          <p:nvPr/>
        </p:nvSpPr>
        <p:spPr>
          <a:xfrm>
            <a:off x="0" y="6281936"/>
            <a:ext cx="9135980" cy="576064"/>
          </a:xfrm>
          <a:prstGeom prst="flowChartProcess">
            <a:avLst/>
          </a:prstGeom>
          <a:solidFill>
            <a:srgbClr val="33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-3614" y="0"/>
            <a:ext cx="9135980" cy="188640"/>
          </a:xfrm>
          <a:prstGeom prst="flowChartProcess">
            <a:avLst/>
          </a:prstGeom>
          <a:solidFill>
            <a:srgbClr val="33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5" name="Блок-схема: процесс 4"/>
          <p:cNvSpPr/>
          <p:nvPr/>
        </p:nvSpPr>
        <p:spPr>
          <a:xfrm>
            <a:off x="0" y="188640"/>
            <a:ext cx="9135980" cy="188640"/>
          </a:xfrm>
          <a:prstGeom prst="flowChartProcess">
            <a:avLst/>
          </a:prstGeom>
          <a:solidFill>
            <a:srgbClr val="3333F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6" name="Блок-схема: процесс 5"/>
          <p:cNvSpPr/>
          <p:nvPr/>
        </p:nvSpPr>
        <p:spPr>
          <a:xfrm>
            <a:off x="-5619" y="6093296"/>
            <a:ext cx="9135980" cy="188640"/>
          </a:xfrm>
          <a:prstGeom prst="flowChartProcess">
            <a:avLst/>
          </a:prstGeom>
          <a:solidFill>
            <a:srgbClr val="3333F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78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51908" y="548680"/>
            <a:ext cx="842493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Диспетчерский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центр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связи для граждан</a:t>
            </a:r>
          </a:p>
          <a:p>
            <a:pPr algn="ctr"/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нарушением слуха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предназначен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беспрепятственного получения услуг и получения информации лицам с нарушением слуха посредством удаленного перевода русского жестового языка во исполнение положений Федерального Закона от 24.11.1995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181-ФЗ «О социальной защите инвалидов в Российской Федерации», приказа Министерства социальной политики Свердловской области от 01.09.2020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522 «О создании условий информационной доступности для граждан с нарушением слуха».</a:t>
            </a:r>
            <a:endParaRPr lang="ru-RU" sz="2800" dirty="0"/>
          </a:p>
        </p:txBody>
      </p:sp>
      <p:sp>
        <p:nvSpPr>
          <p:cNvPr id="9" name="Блок-схема: процесс 8"/>
          <p:cNvSpPr/>
          <p:nvPr/>
        </p:nvSpPr>
        <p:spPr>
          <a:xfrm>
            <a:off x="0" y="6281936"/>
            <a:ext cx="9135980" cy="576064"/>
          </a:xfrm>
          <a:prstGeom prst="flowChartProcess">
            <a:avLst/>
          </a:prstGeom>
          <a:solidFill>
            <a:srgbClr val="33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-3614" y="0"/>
            <a:ext cx="9135980" cy="188640"/>
          </a:xfrm>
          <a:prstGeom prst="flowChartProcess">
            <a:avLst/>
          </a:prstGeom>
          <a:solidFill>
            <a:srgbClr val="33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5" name="Блок-схема: процесс 4"/>
          <p:cNvSpPr/>
          <p:nvPr/>
        </p:nvSpPr>
        <p:spPr>
          <a:xfrm>
            <a:off x="0" y="188640"/>
            <a:ext cx="9135980" cy="188640"/>
          </a:xfrm>
          <a:prstGeom prst="flowChartProcess">
            <a:avLst/>
          </a:prstGeom>
          <a:solidFill>
            <a:srgbClr val="3333F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6" name="Блок-схема: процесс 5"/>
          <p:cNvSpPr/>
          <p:nvPr/>
        </p:nvSpPr>
        <p:spPr>
          <a:xfrm>
            <a:off x="-5619" y="6093296"/>
            <a:ext cx="9135980" cy="188640"/>
          </a:xfrm>
          <a:prstGeom prst="flowChartProcess">
            <a:avLst/>
          </a:prstGeom>
          <a:solidFill>
            <a:srgbClr val="3333F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666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Блок-схема: процесс 8"/>
          <p:cNvSpPr/>
          <p:nvPr/>
        </p:nvSpPr>
        <p:spPr>
          <a:xfrm>
            <a:off x="0" y="6281936"/>
            <a:ext cx="9135980" cy="576064"/>
          </a:xfrm>
          <a:prstGeom prst="flowChartProcess">
            <a:avLst/>
          </a:prstGeom>
          <a:solidFill>
            <a:srgbClr val="33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-3614" y="0"/>
            <a:ext cx="9135980" cy="188640"/>
          </a:xfrm>
          <a:prstGeom prst="flowChartProcess">
            <a:avLst/>
          </a:prstGeom>
          <a:solidFill>
            <a:srgbClr val="33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8166" y="1196752"/>
            <a:ext cx="84249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Потребитель услуги (абонент) – гражданин с нарушением слуха, проживающий на территории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Свердловской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области.</a:t>
            </a:r>
          </a:p>
          <a:p>
            <a:pPr algn="ctr"/>
            <a:endParaRPr lang="ru-RU" sz="2800" b="1" dirty="0" smtClean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Исполнитель - Диспетчерский центр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связи  для граждан  с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нарушением слуха , 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созданный на базе ГАУ СО </a:t>
            </a:r>
            <a:r>
              <a:rPr lang="ru-RU" sz="2800" b="1" dirty="0" err="1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«Комплексный центр социального обслуживания города Серова».</a:t>
            </a:r>
          </a:p>
          <a:p>
            <a:pPr algn="ctr"/>
            <a:endParaRPr lang="ru-RU" sz="2800" b="1" dirty="0" smtClean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Блок-схема: процесс 4"/>
          <p:cNvSpPr/>
          <p:nvPr/>
        </p:nvSpPr>
        <p:spPr>
          <a:xfrm>
            <a:off x="0" y="188640"/>
            <a:ext cx="9135980" cy="188640"/>
          </a:xfrm>
          <a:prstGeom prst="flowChartProcess">
            <a:avLst/>
          </a:prstGeom>
          <a:solidFill>
            <a:srgbClr val="3333F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-22872" y="6076711"/>
            <a:ext cx="9135980" cy="188640"/>
          </a:xfrm>
          <a:prstGeom prst="flowChartProcess">
            <a:avLst/>
          </a:prstGeom>
          <a:solidFill>
            <a:srgbClr val="3333F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780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Блок-схема: процесс 8"/>
          <p:cNvSpPr/>
          <p:nvPr/>
        </p:nvSpPr>
        <p:spPr>
          <a:xfrm>
            <a:off x="0" y="6281936"/>
            <a:ext cx="9135980" cy="576064"/>
          </a:xfrm>
          <a:prstGeom prst="flowChartProcess">
            <a:avLst/>
          </a:prstGeom>
          <a:solidFill>
            <a:srgbClr val="33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-3614" y="0"/>
            <a:ext cx="9135980" cy="188640"/>
          </a:xfrm>
          <a:prstGeom prst="flowChartProcess">
            <a:avLst/>
          </a:prstGeom>
          <a:solidFill>
            <a:srgbClr val="33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548680"/>
            <a:ext cx="8424936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Целью организации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ДЦС  является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совершенствование системы адаптации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граждан с нарушением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слуха и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обеспечение доступа к информационной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доступности.  </a:t>
            </a:r>
          </a:p>
          <a:p>
            <a:pPr algn="ctr"/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b="1" dirty="0" smtClean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Специалисты 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ДЦС —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переводчики русского жестового языка предоставляют следующие услуги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algn="ctr"/>
            <a:endParaRPr lang="ru-RU" sz="2800" b="1" dirty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консультации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вопросам социальной поддержки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инвалидов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слуху в Свердловской области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    консультации по вопросам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социального обслуживания граждан с нарушением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слуха; </a:t>
            </a:r>
            <a:endParaRPr lang="ru-RU" sz="2800" b="1" dirty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b="1" dirty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2800" b="1" dirty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b="1" dirty="0" smtClean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0" y="188640"/>
            <a:ext cx="9135980" cy="188640"/>
          </a:xfrm>
          <a:prstGeom prst="flowChartProcess">
            <a:avLst/>
          </a:prstGeom>
          <a:solidFill>
            <a:srgbClr val="3333F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10" name="Блок-схема: процесс 9"/>
          <p:cNvSpPr/>
          <p:nvPr/>
        </p:nvSpPr>
        <p:spPr>
          <a:xfrm>
            <a:off x="25867" y="6093296"/>
            <a:ext cx="9135980" cy="188640"/>
          </a:xfrm>
          <a:prstGeom prst="flowChartProcess">
            <a:avLst/>
          </a:prstGeom>
          <a:solidFill>
            <a:srgbClr val="3333F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780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Блок-схема: процесс 8"/>
          <p:cNvSpPr/>
          <p:nvPr/>
        </p:nvSpPr>
        <p:spPr>
          <a:xfrm>
            <a:off x="0" y="6281936"/>
            <a:ext cx="9135980" cy="576064"/>
          </a:xfrm>
          <a:prstGeom prst="flowChartProcess">
            <a:avLst/>
          </a:prstGeom>
          <a:solidFill>
            <a:srgbClr val="33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-3614" y="0"/>
            <a:ext cx="9135980" cy="188640"/>
          </a:xfrm>
          <a:prstGeom prst="flowChartProcess">
            <a:avLst/>
          </a:prstGeom>
          <a:solidFill>
            <a:srgbClr val="33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404664"/>
            <a:ext cx="849694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 smtClean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     предоставление справочно-информационной и консультационной помощи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  <a:endParaRPr lang="ru-RU" sz="2800" b="1" dirty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     содействие  в оформлении документов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  <a:endParaRPr lang="ru-RU" sz="2800" b="1" dirty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     вызов  служб экстренной помощи: скорой помощи, полиции, пожарных, аварийных служб, службы спасения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  <a:endParaRPr lang="ru-RU" sz="2800" b="1" dirty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     вызов врача, специалистов ЖКХ и др. специалистов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  <a:endParaRPr lang="ru-RU" sz="2800" b="1" dirty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     прием заявок на оказание услуг по переводу с использованием русского жестового языка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  <a:endParaRPr lang="ru-RU" sz="2800" b="1" dirty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     содействие в решении иных вопросов.</a:t>
            </a:r>
            <a:endParaRPr lang="ru-RU" sz="2800" dirty="0"/>
          </a:p>
          <a:p>
            <a:pPr algn="ctr"/>
            <a:endParaRPr lang="ru-RU" sz="2800" b="1" dirty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b="1" dirty="0" smtClean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Блок-схема: процесс 4"/>
          <p:cNvSpPr/>
          <p:nvPr/>
        </p:nvSpPr>
        <p:spPr>
          <a:xfrm>
            <a:off x="0" y="188640"/>
            <a:ext cx="9135980" cy="188640"/>
          </a:xfrm>
          <a:prstGeom prst="flowChartProcess">
            <a:avLst/>
          </a:prstGeom>
          <a:solidFill>
            <a:srgbClr val="3333F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8020" y="6087222"/>
            <a:ext cx="9135980" cy="188640"/>
          </a:xfrm>
          <a:prstGeom prst="flowChartProcess">
            <a:avLst/>
          </a:prstGeom>
          <a:solidFill>
            <a:srgbClr val="3333F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815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Блок-схема: процесс 8"/>
          <p:cNvSpPr/>
          <p:nvPr/>
        </p:nvSpPr>
        <p:spPr>
          <a:xfrm>
            <a:off x="0" y="6281936"/>
            <a:ext cx="9135980" cy="576064"/>
          </a:xfrm>
          <a:prstGeom prst="flowChartProcess">
            <a:avLst/>
          </a:prstGeom>
          <a:solidFill>
            <a:srgbClr val="33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-3614" y="0"/>
            <a:ext cx="9135980" cy="188640"/>
          </a:xfrm>
          <a:prstGeom prst="flowChartProcess">
            <a:avLst/>
          </a:prstGeom>
          <a:solidFill>
            <a:srgbClr val="33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404664"/>
            <a:ext cx="849694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ДЦС можно обратиться:</a:t>
            </a:r>
          </a:p>
          <a:p>
            <a:pPr algn="ctr"/>
            <a:endParaRPr lang="ru-RU" sz="2800" b="1" dirty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лично</a:t>
            </a:r>
          </a:p>
          <a:p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-  по адресу: </a:t>
            </a:r>
          </a:p>
          <a:p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город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Серов, ул. Парковая, 11</a:t>
            </a:r>
          </a:p>
          <a:p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рафик работы: понедельник с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15:00 до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17:00, </a:t>
            </a:r>
          </a:p>
          <a:p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среда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10:00 до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12:00</a:t>
            </a:r>
          </a:p>
          <a:p>
            <a:endParaRPr lang="ru-RU" sz="2800" b="1" dirty="0" smtClean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b="1" dirty="0" err="1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Skype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dcs-serov@mail.ru</a:t>
            </a:r>
            <a:endParaRPr lang="ru-RU" sz="2800" b="1" dirty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Электронная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почта: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dcs-serov@mail.ru</a:t>
            </a:r>
          </a:p>
          <a:p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 Телефон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приема звонков, факсимильных сообщений: 8(34385)61093 (доб. 109)</a:t>
            </a:r>
            <a:endParaRPr lang="ru-RU" sz="2800" b="1" dirty="0" smtClean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b="1" dirty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b="1" dirty="0" smtClean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0" y="188640"/>
            <a:ext cx="9135980" cy="188640"/>
          </a:xfrm>
          <a:prstGeom prst="flowChartProcess">
            <a:avLst/>
          </a:prstGeom>
          <a:solidFill>
            <a:srgbClr val="3333F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8" name="Блок-схема: процесс 7"/>
          <p:cNvSpPr/>
          <p:nvPr/>
        </p:nvSpPr>
        <p:spPr>
          <a:xfrm>
            <a:off x="8020" y="6066201"/>
            <a:ext cx="9135980" cy="188640"/>
          </a:xfrm>
          <a:prstGeom prst="flowChartProcess">
            <a:avLst/>
          </a:prstGeom>
          <a:solidFill>
            <a:srgbClr val="3333F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4147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Блок-схема: процесс 8"/>
          <p:cNvSpPr/>
          <p:nvPr/>
        </p:nvSpPr>
        <p:spPr>
          <a:xfrm>
            <a:off x="0" y="6281936"/>
            <a:ext cx="9135980" cy="576064"/>
          </a:xfrm>
          <a:prstGeom prst="flowChartProcess">
            <a:avLst/>
          </a:prstGeom>
          <a:solidFill>
            <a:srgbClr val="33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-3614" y="0"/>
            <a:ext cx="9135980" cy="188640"/>
          </a:xfrm>
          <a:prstGeom prst="flowChartProcess">
            <a:avLst/>
          </a:prstGeom>
          <a:solidFill>
            <a:srgbClr val="33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404664"/>
            <a:ext cx="8496944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ДЦС можно обратиться:</a:t>
            </a:r>
          </a:p>
          <a:p>
            <a:pPr algn="ctr"/>
            <a:endParaRPr lang="ru-RU" sz="2800" b="1" dirty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лично</a:t>
            </a:r>
            <a:endParaRPr lang="ru-RU" sz="2800" b="1" dirty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по адресу: </a:t>
            </a:r>
          </a:p>
          <a:p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город Серов, ул. Каляева, 62</a:t>
            </a:r>
          </a:p>
          <a:p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график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работы: вторник 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13:00 до 15:00, четверг  с 13:00 до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15:00, пятница 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13:00 до 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15:00</a:t>
            </a:r>
          </a:p>
          <a:p>
            <a:endParaRPr lang="ru-RU" sz="2800" b="1" dirty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</a:t>
            </a:r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Skype</a:t>
            </a:r>
            <a:r>
              <a:rPr lang="en-US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dcs-serov@mail.ru</a:t>
            </a:r>
            <a:endParaRPr lang="ru-RU" sz="2800" b="1" dirty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Электронная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почта: </a:t>
            </a:r>
            <a:r>
              <a:rPr lang="en-US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dcs-serov@mail.ru</a:t>
            </a:r>
            <a:endParaRPr lang="ru-RU" sz="2800" b="1" dirty="0" smtClean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Сотовый 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телефон для приема звонков, SMS, </a:t>
            </a:r>
            <a:r>
              <a:rPr lang="ru-RU" sz="2800" b="1" dirty="0" err="1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WhatsApp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800" b="1" dirty="0" err="1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Viber</a:t>
            </a:r>
            <a:r>
              <a:rPr lang="ru-RU" sz="28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+7 9521303564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b="1" dirty="0" smtClean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800" b="1" dirty="0" smtClean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b="1" dirty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b="1" dirty="0" smtClean="0">
              <a:solidFill>
                <a:srgbClr val="0811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0" y="188640"/>
            <a:ext cx="9135980" cy="188640"/>
          </a:xfrm>
          <a:prstGeom prst="flowChartProcess">
            <a:avLst/>
          </a:prstGeom>
          <a:solidFill>
            <a:srgbClr val="3333F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  <p:sp>
        <p:nvSpPr>
          <p:cNvPr id="8" name="Блок-схема: процесс 7"/>
          <p:cNvSpPr/>
          <p:nvPr/>
        </p:nvSpPr>
        <p:spPr>
          <a:xfrm>
            <a:off x="8020" y="6066201"/>
            <a:ext cx="9135980" cy="188640"/>
          </a:xfrm>
          <a:prstGeom prst="flowChartProcess">
            <a:avLst/>
          </a:prstGeom>
          <a:solidFill>
            <a:srgbClr val="3333F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811C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92743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405</Words>
  <Application>Microsoft Office PowerPoint</Application>
  <PresentationFormat>Экран (4:3)</PresentationFormat>
  <Paragraphs>55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All</dc:creator>
  <cp:lastModifiedBy>All</cp:lastModifiedBy>
  <cp:revision>19</cp:revision>
  <dcterms:created xsi:type="dcterms:W3CDTF">2021-06-15T04:23:56Z</dcterms:created>
  <dcterms:modified xsi:type="dcterms:W3CDTF">2021-06-15T09:22:42Z</dcterms:modified>
</cp:coreProperties>
</file>