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2">
  <p:sldMasterIdLst>
    <p:sldMasterId id="2147484604" r:id="rId1"/>
  </p:sldMasterIdLst>
  <p:notesMasterIdLst>
    <p:notesMasterId r:id="rId13"/>
  </p:notesMasterIdLst>
  <p:sldIdLst>
    <p:sldId id="256" r:id="rId2"/>
    <p:sldId id="318" r:id="rId3"/>
    <p:sldId id="319" r:id="rId4"/>
    <p:sldId id="320" r:id="rId5"/>
    <p:sldId id="321" r:id="rId6"/>
    <p:sldId id="322" r:id="rId7"/>
    <p:sldId id="323" r:id="rId8"/>
    <p:sldId id="324" r:id="rId9"/>
    <p:sldId id="325" r:id="rId10"/>
    <p:sldId id="326" r:id="rId11"/>
    <p:sldId id="282" r:id="rId12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233" autoAdjust="0"/>
    <p:restoredTop sz="94160" autoAdjust="0"/>
  </p:normalViewPr>
  <p:slideViewPr>
    <p:cSldViewPr snapToGrid="0">
      <p:cViewPr varScale="1">
        <p:scale>
          <a:sx n="86" d="100"/>
          <a:sy n="86" d="100"/>
        </p:scale>
        <p:origin x="-678" y="-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D174A3E-30D7-4D6F-9F08-EE22F652A70D}" type="datetimeFigureOut">
              <a:rPr lang="ru-RU" smtClean="0"/>
              <a:pPr/>
              <a:t>26.05.2021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2640E2A-1F63-4D39-B0DB-A320B6F5BA0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96702836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640E2A-1F63-4D39-B0DB-A320B6F5BA00}" type="slidenum">
              <a:rPr lang="ru-RU" smtClean="0"/>
              <a:pPr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93434808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Group 18"/>
          <p:cNvGrpSpPr/>
          <p:nvPr/>
        </p:nvGrpSpPr>
        <p:grpSpPr>
          <a:xfrm>
            <a:off x="546100" y="-4763"/>
            <a:ext cx="5014912" cy="6862763"/>
            <a:chOff x="2928938" y="-4763"/>
            <a:chExt cx="5014912" cy="6862763"/>
          </a:xfrm>
        </p:grpSpPr>
        <p:sp>
          <p:nvSpPr>
            <p:cNvPr id="22" name="Freeform 6"/>
            <p:cNvSpPr/>
            <p:nvPr/>
          </p:nvSpPr>
          <p:spPr bwMode="auto">
            <a:xfrm>
              <a:off x="3367088" y="-4763"/>
              <a:ext cx="1063625" cy="2782888"/>
            </a:xfrm>
            <a:custGeom>
              <a:avLst/>
              <a:gdLst/>
              <a:ahLst/>
              <a:cxnLst/>
              <a:rect l="0" t="0" r="r" b="b"/>
              <a:pathLst>
                <a:path w="670" h="1753">
                  <a:moveTo>
                    <a:pt x="0" y="1696"/>
                  </a:moveTo>
                  <a:lnTo>
                    <a:pt x="225" y="1753"/>
                  </a:lnTo>
                  <a:lnTo>
                    <a:pt x="670" y="0"/>
                  </a:lnTo>
                  <a:lnTo>
                    <a:pt x="430" y="0"/>
                  </a:lnTo>
                  <a:lnTo>
                    <a:pt x="0" y="169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23" name="Freeform 7"/>
            <p:cNvSpPr/>
            <p:nvPr/>
          </p:nvSpPr>
          <p:spPr bwMode="auto">
            <a:xfrm>
              <a:off x="2928938" y="-4763"/>
              <a:ext cx="1035050" cy="2673350"/>
            </a:xfrm>
            <a:custGeom>
              <a:avLst/>
              <a:gdLst/>
              <a:ahLst/>
              <a:cxnLst/>
              <a:rect l="0" t="0" r="r" b="b"/>
              <a:pathLst>
                <a:path w="652" h="1684">
                  <a:moveTo>
                    <a:pt x="225" y="1684"/>
                  </a:moveTo>
                  <a:lnTo>
                    <a:pt x="652" y="0"/>
                  </a:lnTo>
                  <a:lnTo>
                    <a:pt x="411" y="0"/>
                  </a:lnTo>
                  <a:lnTo>
                    <a:pt x="0" y="1627"/>
                  </a:lnTo>
                  <a:lnTo>
                    <a:pt x="219" y="1681"/>
                  </a:lnTo>
                  <a:lnTo>
                    <a:pt x="225" y="1684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24" name="Freeform 9"/>
            <p:cNvSpPr/>
            <p:nvPr/>
          </p:nvSpPr>
          <p:spPr bwMode="auto">
            <a:xfrm>
              <a:off x="2928938" y="2582862"/>
              <a:ext cx="2693987" cy="4275138"/>
            </a:xfrm>
            <a:custGeom>
              <a:avLst/>
              <a:gdLst/>
              <a:ahLst/>
              <a:cxnLst/>
              <a:rect l="0" t="0" r="r" b="b"/>
              <a:pathLst>
                <a:path w="1697" h="2693">
                  <a:moveTo>
                    <a:pt x="0" y="0"/>
                  </a:moveTo>
                  <a:lnTo>
                    <a:pt x="1622" y="2693"/>
                  </a:lnTo>
                  <a:lnTo>
                    <a:pt x="1697" y="269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25" name="Freeform 10"/>
            <p:cNvSpPr/>
            <p:nvPr/>
          </p:nvSpPr>
          <p:spPr bwMode="auto">
            <a:xfrm>
              <a:off x="3371850" y="2692400"/>
              <a:ext cx="3332162" cy="4165600"/>
            </a:xfrm>
            <a:custGeom>
              <a:avLst/>
              <a:gdLst/>
              <a:ahLst/>
              <a:cxnLst/>
              <a:rect l="0" t="0" r="r" b="b"/>
              <a:pathLst>
                <a:path w="2099" h="2624">
                  <a:moveTo>
                    <a:pt x="2099" y="2624"/>
                  </a:moveTo>
                  <a:lnTo>
                    <a:pt x="0" y="0"/>
                  </a:lnTo>
                  <a:lnTo>
                    <a:pt x="2021" y="2624"/>
                  </a:lnTo>
                  <a:lnTo>
                    <a:pt x="2099" y="2624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26" name="Freeform 11"/>
            <p:cNvSpPr/>
            <p:nvPr/>
          </p:nvSpPr>
          <p:spPr bwMode="auto">
            <a:xfrm>
              <a:off x="3367088" y="2687637"/>
              <a:ext cx="4576762" cy="4170363"/>
            </a:xfrm>
            <a:custGeom>
              <a:avLst/>
              <a:gdLst/>
              <a:ahLst/>
              <a:cxnLst/>
              <a:rect l="0" t="0" r="r" b="b"/>
              <a:pathLst>
                <a:path w="2883" h="2627">
                  <a:moveTo>
                    <a:pt x="0" y="0"/>
                  </a:moveTo>
                  <a:lnTo>
                    <a:pt x="3" y="3"/>
                  </a:lnTo>
                  <a:lnTo>
                    <a:pt x="2102" y="2627"/>
                  </a:lnTo>
                  <a:lnTo>
                    <a:pt x="2883" y="2627"/>
                  </a:lnTo>
                  <a:lnTo>
                    <a:pt x="225" y="5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27" name="Freeform 12"/>
            <p:cNvSpPr/>
            <p:nvPr/>
          </p:nvSpPr>
          <p:spPr bwMode="auto">
            <a:xfrm>
              <a:off x="2928938" y="2578100"/>
              <a:ext cx="3584575" cy="4279900"/>
            </a:xfrm>
            <a:custGeom>
              <a:avLst/>
              <a:gdLst/>
              <a:ahLst/>
              <a:cxnLst/>
              <a:rect l="0" t="0" r="r" b="b"/>
              <a:pathLst>
                <a:path w="2258" h="2696">
                  <a:moveTo>
                    <a:pt x="2258" y="2696"/>
                  </a:moveTo>
                  <a:lnTo>
                    <a:pt x="264" y="111"/>
                  </a:lnTo>
                  <a:lnTo>
                    <a:pt x="228" y="60"/>
                  </a:lnTo>
                  <a:lnTo>
                    <a:pt x="225" y="57"/>
                  </a:lnTo>
                  <a:lnTo>
                    <a:pt x="0" y="0"/>
                  </a:lnTo>
                  <a:lnTo>
                    <a:pt x="0" y="3"/>
                  </a:lnTo>
                  <a:lnTo>
                    <a:pt x="1697" y="2696"/>
                  </a:lnTo>
                  <a:lnTo>
                    <a:pt x="2258" y="2696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928401" y="1380068"/>
            <a:ext cx="8574622" cy="2616199"/>
          </a:xfrm>
        </p:spPr>
        <p:txBody>
          <a:bodyPr anchor="b">
            <a:normAutofit/>
          </a:bodyPr>
          <a:lstStyle>
            <a:lvl1pPr algn="r">
              <a:defRPr sz="6000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15377" y="3996267"/>
            <a:ext cx="6987645" cy="1388534"/>
          </a:xfrm>
        </p:spPr>
        <p:txBody>
          <a:bodyPr anchor="t">
            <a:normAutofit/>
          </a:bodyPr>
          <a:lstStyle>
            <a:lvl1pPr marL="0" indent="0" algn="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CCDB34-BA98-459C-B5B4-36527947AFF1}" type="datetimeFigureOut">
              <a:rPr lang="ru-RU" smtClean="0"/>
              <a:pPr/>
              <a:t>26.05.2021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32412" y="5883275"/>
            <a:ext cx="4324044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9C27A0-1C1C-4BF5-AEFB-5F12A25ADD1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4162300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CCDB34-BA98-459C-B5B4-36527947AFF1}" type="datetimeFigureOut">
              <a:rPr lang="ru-RU" smtClean="0"/>
              <a:pPr/>
              <a:t>26.05.2021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951856" y="5867131"/>
            <a:ext cx="551167" cy="365125"/>
          </a:xfrm>
        </p:spPr>
        <p:txBody>
          <a:bodyPr/>
          <a:lstStyle/>
          <a:p>
            <a:fld id="{789C27A0-1C1C-4BF5-AEFB-5F12A25ADD1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3355802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2279" y="2666999"/>
            <a:ext cx="8930747" cy="2110382"/>
          </a:xfrm>
        </p:spPr>
        <p:txBody>
          <a:bodyPr anchor="b"/>
          <a:lstStyle>
            <a:lvl1pPr algn="r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2278" y="4777381"/>
            <a:ext cx="893074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CCDB34-BA98-459C-B5B4-36527947AFF1}" type="datetimeFigureOut">
              <a:rPr lang="ru-RU" smtClean="0"/>
              <a:pPr/>
              <a:t>26.05.2021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9C27A0-1C1C-4BF5-AEFB-5F12A25ADD1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8530306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1" y="685800"/>
            <a:ext cx="10018713" cy="175259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84312" y="2666999"/>
            <a:ext cx="4895055" cy="3124201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07967" y="2667000"/>
            <a:ext cx="4895056" cy="3124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CCDB34-BA98-459C-B5B4-36527947AFF1}" type="datetimeFigureOut">
              <a:rPr lang="ru-RU" smtClean="0"/>
              <a:pPr/>
              <a:t>26.05.2021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9C27A0-1C1C-4BF5-AEFB-5F12A25ADD1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9840489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72179" y="2658533"/>
            <a:ext cx="4607188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84311" y="3335337"/>
            <a:ext cx="4895056" cy="2455862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880487" y="2667000"/>
            <a:ext cx="462253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07967" y="3335337"/>
            <a:ext cx="4895056" cy="2455862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CCDB34-BA98-459C-B5B4-36527947AFF1}" type="datetimeFigureOut">
              <a:rPr lang="ru-RU" smtClean="0"/>
              <a:pPr/>
              <a:t>26.05.2021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9C27A0-1C1C-4BF5-AEFB-5F12A25ADD1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7819403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CCDB34-BA98-459C-B5B4-36527947AFF1}" type="datetimeFigureOut">
              <a:rPr lang="ru-RU" smtClean="0"/>
              <a:pPr/>
              <a:t>26.05.2021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9C27A0-1C1C-4BF5-AEFB-5F12A25ADD1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9862132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CCDB34-BA98-459C-B5B4-36527947AFF1}" type="datetimeFigureOut">
              <a:rPr lang="ru-RU" smtClean="0"/>
              <a:pPr/>
              <a:t>26.05.2021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9C27A0-1C1C-4BF5-AEFB-5F12A25ADD1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7823227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2" y="1600200"/>
            <a:ext cx="3549121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262033" y="685799"/>
            <a:ext cx="6240990" cy="5105401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4312" y="2971800"/>
            <a:ext cx="3549121" cy="18288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CCDB34-BA98-459C-B5B4-36527947AFF1}" type="datetimeFigureOut">
              <a:rPr lang="ru-RU" smtClean="0"/>
              <a:pPr/>
              <a:t>26.05.2021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9C27A0-1C1C-4BF5-AEFB-5F12A25ADD1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7435487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2724" y="1752599"/>
            <a:ext cx="5426158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94682" y="914400"/>
            <a:ext cx="3280974" cy="4572000"/>
          </a:xfrm>
          <a:prstGeom prst="roundRect">
            <a:avLst>
              <a:gd name="adj" fmla="val 42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2724" y="3124199"/>
            <a:ext cx="5426158" cy="18288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CCDB34-BA98-459C-B5B4-36527947AFF1}" type="datetimeFigureOut">
              <a:rPr lang="ru-RU" smtClean="0"/>
              <a:pPr/>
              <a:t>26.05.2021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9C27A0-1C1C-4BF5-AEFB-5F12A25ADD1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0437832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1" y="4732865"/>
            <a:ext cx="10018711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386012" y="932112"/>
            <a:ext cx="8225944" cy="3164976"/>
          </a:xfrm>
          <a:prstGeom prst="roundRect">
            <a:avLst>
              <a:gd name="adj" fmla="val 43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4311" y="5299603"/>
            <a:ext cx="10018711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CCDB34-BA98-459C-B5B4-36527947AFF1}" type="datetimeFigureOut">
              <a:rPr lang="ru-RU" smtClean="0"/>
              <a:pPr/>
              <a:t>26.05.2021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9C27A0-1C1C-4BF5-AEFB-5F12A25ADD1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4223800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2" y="685800"/>
            <a:ext cx="10018711" cy="3048000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343400"/>
            <a:ext cx="10018713" cy="1447800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CCDB34-BA98-459C-B5B4-36527947AFF1}" type="datetimeFigureOut">
              <a:rPr lang="ru-RU" smtClean="0"/>
              <a:pPr/>
              <a:t>26.05.2021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9C27A0-1C1C-4BF5-AEFB-5F12A25ADD1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19157784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1598612" y="86302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893425" y="2819399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08212" y="685800"/>
            <a:ext cx="8990012" cy="2743199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436811" y="3428999"/>
            <a:ext cx="8532815" cy="381000"/>
          </a:xfrm>
        </p:spPr>
        <p:txBody>
          <a:bodyPr anchor="ctr">
            <a:normAutofit/>
          </a:bodyPr>
          <a:lstStyle>
            <a:lvl1pPr marL="0" indent="0">
              <a:buFontTx/>
              <a:buNone/>
              <a:defRPr sz="18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1" y="4343400"/>
            <a:ext cx="10018711" cy="1447800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CCDB34-BA98-459C-B5B4-36527947AFF1}" type="datetimeFigureOut">
              <a:rPr lang="ru-RU" smtClean="0"/>
              <a:pPr/>
              <a:t>26.05.2021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9C27A0-1C1C-4BF5-AEFB-5F12A25ADD1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84026375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3" y="3308581"/>
            <a:ext cx="10018709" cy="1468800"/>
          </a:xfrm>
        </p:spPr>
        <p:txBody>
          <a:bodyPr anchor="b">
            <a:normAutofit/>
          </a:bodyPr>
          <a:lstStyle>
            <a:lvl1pPr algn="r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777381"/>
            <a:ext cx="10018710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CCDB34-BA98-459C-B5B4-36527947AFF1}" type="datetimeFigureOut">
              <a:rPr lang="ru-RU" smtClean="0"/>
              <a:pPr/>
              <a:t>26.05.2021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9C27A0-1C1C-4BF5-AEFB-5F12A25ADD1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20969816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1598612" y="86302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893425" y="2819399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08212" y="685800"/>
            <a:ext cx="8990012" cy="2743199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84313" y="3886200"/>
            <a:ext cx="10018710" cy="889000"/>
          </a:xfrm>
        </p:spPr>
        <p:txBody>
          <a:bodyPr vert="horz" lIns="91440" tIns="45720" rIns="91440" bIns="45720" rtlCol="0" anchor="b">
            <a:normAutofit/>
          </a:bodyPr>
          <a:lstStyle>
            <a:lvl1pPr algn="r">
              <a:buNone/>
              <a:defRPr lang="en-US" sz="24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775200"/>
            <a:ext cx="10018710" cy="10160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CCDB34-BA98-459C-B5B4-36527947AFF1}" type="datetimeFigureOut">
              <a:rPr lang="ru-RU" smtClean="0"/>
              <a:pPr/>
              <a:t>26.05.2021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9C27A0-1C1C-4BF5-AEFB-5F12A25ADD1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52159222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3" y="685800"/>
            <a:ext cx="10018712" cy="2727325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84312" y="3505200"/>
            <a:ext cx="10018713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1" y="4343400"/>
            <a:ext cx="10018713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CCDB34-BA98-459C-B5B4-36527947AFF1}" type="datetimeFigureOut">
              <a:rPr lang="ru-RU" smtClean="0"/>
              <a:pPr/>
              <a:t>26.05.2021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9C27A0-1C1C-4BF5-AEFB-5F12A25ADD1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56679518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CCDB34-BA98-459C-B5B4-36527947AFF1}" type="datetimeFigureOut">
              <a:rPr lang="ru-RU" smtClean="0"/>
              <a:pPr/>
              <a:t>26.05.2021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9C27A0-1C1C-4BF5-AEFB-5F12A25ADD1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36375891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732655" y="685800"/>
            <a:ext cx="1770369" cy="51054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84312" y="685800"/>
            <a:ext cx="8019742" cy="5105400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CCDB34-BA98-459C-B5B4-36527947AFF1}" type="datetimeFigureOut">
              <a:rPr lang="ru-RU" smtClean="0"/>
              <a:pPr/>
              <a:t>26.05.2021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9C27A0-1C1C-4BF5-AEFB-5F12A25ADD1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5564275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150812" y="0"/>
            <a:ext cx="2436813" cy="6858001"/>
            <a:chOff x="1320800" y="0"/>
            <a:chExt cx="2436813" cy="6858001"/>
          </a:xfrm>
        </p:grpSpPr>
        <p:sp>
          <p:nvSpPr>
            <p:cNvPr id="8" name="Freeform 6"/>
            <p:cNvSpPr/>
            <p:nvPr/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9" name="Freeform 7"/>
            <p:cNvSpPr/>
            <p:nvPr/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10" name="Freeform 8"/>
            <p:cNvSpPr/>
            <p:nvPr/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11" name="Freeform 9"/>
            <p:cNvSpPr/>
            <p:nvPr/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12" name="Freeform 10"/>
            <p:cNvSpPr/>
            <p:nvPr/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13" name="Freeform 11"/>
            <p:cNvSpPr/>
            <p:nvPr/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84311" y="685800"/>
            <a:ext cx="10018713" cy="1752599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0" y="2666999"/>
            <a:ext cx="10018713" cy="312420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732656" y="5883275"/>
            <a:ext cx="1143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50CCDB34-BA98-459C-B5B4-36527947AFF1}" type="datetimeFigureOut">
              <a:rPr lang="ru-RU" smtClean="0"/>
              <a:pPr/>
              <a:t>26.05.2021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72279" y="5883275"/>
            <a:ext cx="708417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951856" y="5883275"/>
            <a:ext cx="5511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789C27A0-1C1C-4BF5-AEFB-5F12A25ADD1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4924516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605" r:id="rId1"/>
    <p:sldLayoutId id="2147484606" r:id="rId2"/>
    <p:sldLayoutId id="2147484607" r:id="rId3"/>
    <p:sldLayoutId id="2147484608" r:id="rId4"/>
    <p:sldLayoutId id="2147484609" r:id="rId5"/>
    <p:sldLayoutId id="2147484610" r:id="rId6"/>
    <p:sldLayoutId id="2147484611" r:id="rId7"/>
    <p:sldLayoutId id="2147484612" r:id="rId8"/>
    <p:sldLayoutId id="2147484613" r:id="rId9"/>
    <p:sldLayoutId id="2147484614" r:id="rId10"/>
    <p:sldLayoutId id="2147484615" r:id="rId11"/>
    <p:sldLayoutId id="2147484616" r:id="rId12"/>
    <p:sldLayoutId id="2147484617" r:id="rId13"/>
    <p:sldLayoutId id="2147484618" r:id="rId14"/>
    <p:sldLayoutId id="2147484619" r:id="rId15"/>
    <p:sldLayoutId id="2147484620" r:id="rId16"/>
    <p:sldLayoutId id="2147484621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000" kern="1200" cap="none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2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20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8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7dach.ru/tag/klubni/" TargetMode="Externa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7dach.ru/tag/sevooborot/" TargetMode="External"/><Relationship Id="rId7" Type="http://schemas.openxmlformats.org/officeDocument/2006/relationships/hyperlink" Target="https://7dach.ru/tag/navoz/" TargetMode="Externa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7dach.ru/tag/kompost/" TargetMode="External"/><Relationship Id="rId5" Type="http://schemas.openxmlformats.org/officeDocument/2006/relationships/hyperlink" Target="https://7dach.ru/tag/zola/" TargetMode="External"/><Relationship Id="rId4" Type="http://schemas.openxmlformats.org/officeDocument/2006/relationships/hyperlink" Target="https://7dach.ru/tag/udobreniya/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7dach.ru/tag/provolochniki/" TargetMode="External"/><Relationship Id="rId7" Type="http://schemas.openxmlformats.org/officeDocument/2006/relationships/hyperlink" Target="https://7dach.ru/Tangeya/ambroziya---kovarnyy-vrag-s-bozhestvennym-nazvaniem-5770.html" TargetMode="External"/><Relationship Id="rId2" Type="http://schemas.openxmlformats.org/officeDocument/2006/relationships/hyperlink" Target="https://7dach.ru/tag/sornyaki/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7dach.ru/redirect/aHR0cDovL2RhY2hhLmF2Z3VzdC5jb20vY2F0YWxvZy9sYXp1cml0Lw==" TargetMode="External"/><Relationship Id="rId5" Type="http://schemas.openxmlformats.org/officeDocument/2006/relationships/hyperlink" Target="https://7dach.ru/tag/gerbicidy/" TargetMode="External"/><Relationship Id="rId4" Type="http://schemas.openxmlformats.org/officeDocument/2006/relationships/hyperlink" Target="https://7dach.ru/tag/propolka/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hyperlink" Target="https://7dach.ru/tag/okuchivanie/" TargetMode="Externa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7dach.ru/tag/mulcha/" TargetMode="External"/><Relationship Id="rId2" Type="http://schemas.openxmlformats.org/officeDocument/2006/relationships/hyperlink" Target="https://7dach.ru/tag/mulchirovanie/" TargetMode="Externa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jpeg"/><Relationship Id="rId5" Type="http://schemas.openxmlformats.org/officeDocument/2006/relationships/hyperlink" Target="https://7dach.ru/tag/poliv/" TargetMode="External"/><Relationship Id="rId4" Type="http://schemas.openxmlformats.org/officeDocument/2006/relationships/hyperlink" Target="https://7dach.ru/tag/pochvy/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7dach.ru/tag/parsha/" TargetMode="External"/><Relationship Id="rId2" Type="http://schemas.openxmlformats.org/officeDocument/2006/relationships/hyperlink" Target="https://7dach.ru/tag/fitoftoroz/" TargetMode="Externa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hyperlink" Target="https://7dach.ru/redirect/aHR0cDovL2RhY2hhLmF2Z3VzdC5jb20vY2F0YWxvZy9vcmRhbi8=" TargetMode="Externa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40498" y="537142"/>
            <a:ext cx="10515600" cy="1590424"/>
          </a:xfrm>
        </p:spPr>
        <p:txBody>
          <a:bodyPr>
            <a:normAutofit/>
          </a:bodyPr>
          <a:lstStyle/>
          <a:p>
            <a:pPr algn="ctr"/>
            <a:r>
              <a:rPr lang="ru-RU" sz="1800" b="1" dirty="0" smtClean="0"/>
              <a:t>ГАУ «КЦСОН </a:t>
            </a:r>
            <a:r>
              <a:rPr lang="ru-RU" sz="1800" b="1" dirty="0" smtClean="0"/>
              <a:t>города  </a:t>
            </a:r>
            <a:r>
              <a:rPr lang="ru-RU" sz="1800" b="1" dirty="0" smtClean="0"/>
              <a:t>КАМЕНСКА – УРАЛЬСКОГО»</a:t>
            </a:r>
            <a:br>
              <a:rPr lang="ru-RU" sz="1800" b="1" dirty="0" smtClean="0"/>
            </a:br>
            <a:r>
              <a:rPr lang="ru-RU" dirty="0" smtClean="0"/>
              <a:t/>
            </a:r>
            <a:br>
              <a:rPr lang="ru-RU" dirty="0" smtClean="0"/>
            </a:b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42796" y="2308634"/>
            <a:ext cx="10711004" cy="3757188"/>
          </a:xfrm>
        </p:spPr>
        <p:txBody>
          <a:bodyPr>
            <a:normAutofit/>
          </a:bodyPr>
          <a:lstStyle/>
          <a:p>
            <a:pPr algn="ctr"/>
            <a:endParaRPr lang="ru-RU" dirty="0"/>
          </a:p>
          <a:p>
            <a:pPr algn="ctr"/>
            <a:r>
              <a:rPr lang="ru-RU" b="1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НАПРАВЛЕНИЕ : </a:t>
            </a:r>
            <a:r>
              <a:rPr lang="ru-RU" sz="3600" b="1" dirty="0" smtClean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</a:rPr>
              <a:t>«САДОВОДЫ И ОГОРОДНИКИ»</a:t>
            </a:r>
            <a:endParaRPr lang="ru-RU" sz="3600" b="1" dirty="0">
              <a:ln/>
              <a:pattFill prst="dkUpDiag">
                <a:fgClr>
                  <a:schemeClr val="bg1">
                    <a:lumMod val="50000"/>
                  </a:schemeClr>
                </a:fgClr>
                <a:bgClr>
                  <a:schemeClr val="tx1">
                    <a:lumMod val="75000"/>
                    <a:lumOff val="25000"/>
                  </a:schemeClr>
                </a:bgClr>
              </a:pattFill>
              <a:effectLst>
                <a:outerShdw blurRad="38100" dist="19050" dir="2700000" algn="tl" rotWithShape="0">
                  <a:schemeClr val="dk1">
                    <a:lumMod val="50000"/>
                    <a:alpha val="40000"/>
                  </a:schemeClr>
                </a:outerShdw>
              </a:effectLst>
            </a:endParaRPr>
          </a:p>
          <a:p>
            <a:pPr algn="ctr"/>
            <a:endParaRPr lang="ru-RU" sz="4000" b="1" dirty="0" smtClean="0">
              <a:ln/>
              <a:pattFill prst="dkUpDiag">
                <a:fgClr>
                  <a:schemeClr val="bg1">
                    <a:lumMod val="50000"/>
                  </a:schemeClr>
                </a:fgClr>
                <a:bgClr>
                  <a:schemeClr val="tx1">
                    <a:lumMod val="75000"/>
                    <a:lumOff val="25000"/>
                  </a:schemeClr>
                </a:bgClr>
              </a:pattFill>
              <a:effectLst>
                <a:outerShdw blurRad="38100" dist="19050" dir="2700000" algn="tl" rotWithShape="0">
                  <a:schemeClr val="dk1">
                    <a:lumMod val="50000"/>
                    <a:alpha val="40000"/>
                  </a:schemeClr>
                </a:outerShdw>
              </a:effectLst>
            </a:endParaRPr>
          </a:p>
          <a:p>
            <a:pPr marL="0" indent="0" algn="ctr">
              <a:buNone/>
            </a:pPr>
            <a:endParaRPr lang="ru-RU" sz="1600" b="1" dirty="0" smtClean="0">
              <a:ln/>
              <a:pattFill prst="dkUpDiag">
                <a:fgClr>
                  <a:schemeClr val="bg1">
                    <a:lumMod val="50000"/>
                  </a:schemeClr>
                </a:fgClr>
                <a:bgClr>
                  <a:schemeClr val="tx1">
                    <a:lumMod val="75000"/>
                    <a:lumOff val="25000"/>
                  </a:schemeClr>
                </a:bgClr>
              </a:pattFill>
              <a:effectLst>
                <a:outerShdw blurRad="38100" dist="19050" dir="2700000" algn="tl" rotWithShape="0">
                  <a:schemeClr val="dk1">
                    <a:lumMod val="50000"/>
                    <a:alpha val="40000"/>
                  </a:schemeClr>
                </a:outerShdw>
              </a:effectLst>
            </a:endParaRPr>
          </a:p>
          <a:p>
            <a:pPr marL="0" indent="0" algn="ctr">
              <a:buNone/>
            </a:pPr>
            <a:r>
              <a:rPr lang="ru-RU" sz="1600" b="1" dirty="0" smtClean="0">
                <a:ln/>
                <a:solidFill>
                  <a:schemeClr val="accent3">
                    <a:lumMod val="60000"/>
                    <a:lumOff val="40000"/>
                  </a:schemeClr>
                </a:solid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</a:rPr>
              <a:t>Руководитель:</a:t>
            </a:r>
            <a:endParaRPr lang="ru-RU" sz="1600" b="1" dirty="0">
              <a:ln/>
              <a:solidFill>
                <a:schemeClr val="accent3">
                  <a:lumMod val="60000"/>
                  <a:lumOff val="40000"/>
                </a:schemeClr>
              </a:solidFill>
              <a:effectLst>
                <a:outerShdw blurRad="38100" dist="19050" dir="2700000" algn="tl" rotWithShape="0">
                  <a:schemeClr val="dk1">
                    <a:lumMod val="50000"/>
                    <a:alpha val="40000"/>
                  </a:schemeClr>
                </a:outerShdw>
              </a:effectLst>
            </a:endParaRPr>
          </a:p>
          <a:p>
            <a:pPr marL="0" indent="0" algn="r">
              <a:buNone/>
            </a:pPr>
            <a:r>
              <a:rPr lang="ru-RU" sz="1400" b="1" dirty="0" smtClean="0">
                <a:ln/>
                <a:solidFill>
                  <a:schemeClr val="accent3">
                    <a:lumMod val="60000"/>
                    <a:lumOff val="40000"/>
                  </a:schemeClr>
                </a:solid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Специалист по социальной работе </a:t>
            </a:r>
            <a:r>
              <a:rPr lang="ru-RU" sz="1400" b="1" dirty="0" smtClean="0">
                <a:ln/>
                <a:solidFill>
                  <a:schemeClr val="accent3">
                    <a:lumMod val="60000"/>
                    <a:lumOff val="40000"/>
                  </a:schemeClr>
                </a:solid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Холкина </a:t>
            </a:r>
            <a:r>
              <a:rPr lang="ru-RU" sz="1400" b="1" dirty="0" smtClean="0">
                <a:ln/>
                <a:solidFill>
                  <a:schemeClr val="accent3">
                    <a:lumMod val="60000"/>
                    <a:lumOff val="40000"/>
                  </a:schemeClr>
                </a:solid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С.А.</a:t>
            </a:r>
          </a:p>
          <a:p>
            <a:pPr marL="0" indent="0" algn="ctr">
              <a:buNone/>
            </a:pPr>
            <a:endParaRPr lang="ru-RU" sz="4000" b="1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solidFill>
                <a:schemeClr val="accent3">
                  <a:lumMod val="60000"/>
                  <a:lumOff val="40000"/>
                </a:schemeClr>
              </a:solidFill>
              <a:effectLst>
                <a:innerShdw blurRad="177800">
                  <a:schemeClr val="accent3">
                    <a:lumMod val="50000"/>
                  </a:schemeClr>
                </a:innerShdw>
              </a:effectLst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740498" y="1167897"/>
            <a:ext cx="10738625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000" b="1" cap="none" spc="0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ШКОЛА ПОЖИЛОГО ВОЗРАСТА</a:t>
            </a:r>
            <a:endParaRPr lang="ru-RU" sz="4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906462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67897" y="435491"/>
            <a:ext cx="10209638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Картошечка от </a:t>
            </a:r>
            <a:r>
              <a:rPr lang="ru-RU" sz="3200" b="1" dirty="0" err="1" smtClean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Адо</a:t>
            </a:r>
            <a:r>
              <a:rPr lang="ru-RU" sz="3200" b="1" dirty="0" smtClean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Я</a:t>
            </a:r>
          </a:p>
          <a:p>
            <a:pPr algn="ctr"/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Соблюдение правильной агротехники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— залог высокого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урожая. </a:t>
            </a:r>
            <a:b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Это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правило справедливо для любой овощной культуры. Картофель не исключение. И подготовка к его посадке начинается еще с осени, когда вы собираете урожай и сортируете клубни, откладывая те, которые станут посевным материалом.</a:t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2" descr="https://img.7dach.ru/uploads/images/44/42/48/2020/04/29/5dca02-nomark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979406" y="2516863"/>
            <a:ext cx="5444828" cy="24121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1285592" y="4929023"/>
            <a:ext cx="10330004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srgbClr val="44444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выкопке присмотритесь, какие кусты самые урожайные, и соберите семенной картофель именно с них. По-научному это называется «клоновый отбор». На посадку отбирают ровные, красивые клубни типичных формы и окраски для конкретного сорта, массой 60-80 г (более простой ориентир — с куриное яйцо). Затем 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клубни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следует хорошо просушить, а перед закладкой на хранение — еще раз перебрать и разложить по сеткам с этикетками.</a:t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78928897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46491" y="733330"/>
            <a:ext cx="10478126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Что надо сделать до посадки</a:t>
            </a:r>
          </a:p>
          <a:p>
            <a:pPr algn="just"/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Примерно за месяц (или хотя бы за 2 недели) до посадки клубни достают из хранилища и выносят в теплое, хорошо освещенное место. В тепле начинают просыпаться ростки, а при хорошем освещении они будут крепкими и не вытянутся. Это самый простой вариант. Можно сажать и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непророщенные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клубни, в этом случае развитие растений будет отставать на несколько дней. </a:t>
            </a:r>
            <a:endParaRPr lang="ru-RU" sz="20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50" name="Picture 2" descr="https://img.7dach.ru/uploads/images/44/42/48/2020/04/29/611d94-nomark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347526" y="2980140"/>
            <a:ext cx="4851424" cy="32124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6491334" y="2797521"/>
            <a:ext cx="4934139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Как правило, у дачников нет возможности строго соблюдать 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севооборот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и картофель много лет «сидит» на одном месте. Но эта культура неплохо относится к такому постоянству, если нет вспышек серьезных заболеваний. Только не забывайте вносить 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  <a:hlinkClick r:id="rId4"/>
              </a:rPr>
              <a:t>удобрения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— картофель особенно отзывчив на внесение калия (самый простой вариант — 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  <a:hlinkClick r:id="rId5"/>
              </a:rPr>
              <a:t>зола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pPr algn="just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Вносимые 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  <a:hlinkClick r:id="rId6"/>
              </a:rPr>
              <a:t>компост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или 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  <a:hlinkClick r:id="rId7"/>
              </a:rPr>
              <a:t>навоз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должны быть хорошо перепревшими, свежую органику вносить категорически нельзя.</a:t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latin typeface="PT Serif"/>
              </a:rPr>
              <a:t/>
            </a:r>
            <a:br>
              <a:rPr lang="ru-RU" dirty="0">
                <a:latin typeface="PT Serif"/>
              </a:rPr>
            </a:br>
            <a:endParaRPr lang="ru-RU" dirty="0">
              <a:latin typeface="PT Serif"/>
            </a:endParaRPr>
          </a:p>
          <a:p>
            <a:r>
              <a:rPr lang="ru-RU" dirty="0"/>
              <a:t/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5246628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86003" y="271604"/>
            <a:ext cx="10360727" cy="70173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Посадка картофеля</a:t>
            </a:r>
          </a:p>
          <a:p>
            <a:pPr algn="just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 посадке приступают, когда почва хорошо прогрелась. По народным приметам надо ориентироваться на другие растения — цветение одуванчика и черемухи или когда распустившийся лист березы достиг размера рублевой монетки.</a:t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Участок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для выращивания картофеля должен быть хорошо очищенным от 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сорняков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особенно многолетних и длиннокорневищных. Наиболее опасен пырей ползучий, ведь его очень любит 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проволочник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Ручная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  <a:hlinkClick r:id="rId4"/>
              </a:rPr>
              <a:t>прополка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— дело утомительное, а быстро справиться с сорной растительностью помогут специальные препараты — 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  <a:hlinkClick r:id="rId5"/>
              </a:rPr>
              <a:t>гербициды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Однако важно понимать, какие использовать при посадке картофеля можно, а какие — нельзя. Но разобраться просто. Есть гербициды сплошного действия, уничтожающие все растения, на которые попадают (включая и сельскохозяйственные культуры). И есть препараты селективного, то есть избирательного действия, влияющие на определенные виды сорной растительности. Они убьют сорняки и не навредят овощной культуре. После уборки картофеля можно применять первый вид, во время посадки и после — только второй.</a:t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Именно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 второму виду относится гербицид селективного действия «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  <a:hlinkClick r:id="rId6"/>
              </a:rPr>
              <a:t>Лазурит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», уничтожающий однолетние двудольные и злаковые сорняки, включая такие злостные, как щирица, 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  <a:hlinkClick r:id="rId7"/>
              </a:rPr>
              <a:t>амброзия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мокрица и др. Первое опрыскивание почвы проводят после посадки картофеля. Средство работает при попадании на листья сорняков, всасывается корнями, а еще убивает даже их проростки, еще не пробившиеся наружу. Уже через 2 дня вы увидите результат. Вторую обработку проводят, когда высота ботвы достигнет 5 см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7519469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511928" y="286882"/>
            <a:ext cx="9330789" cy="29546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Но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есть важный момент — если в период обработки условия не слишком благоприятны (сильная засуха или, напротив, дожди настолько обильны, что в бороздах стоят лужи), средство может действовать и на картофель, особенно на сорта с белой гладкой кожицей и сорта с красной кожурой и белой мякотью. «Лазурит» также не рекомендуется использовать для ранних сортов.</a:t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Независимо от того, какой метод прополки вы выберете, держите междурядья свободными от сорной растительности, особенно это важно до смыкания ботвы картофеля.</a:t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/>
              <a:t/>
            </a:r>
            <a:br>
              <a:rPr lang="ru-RU" sz="2400" dirty="0"/>
            </a:br>
            <a:endParaRPr lang="ru-RU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 descr="Вторая обработка Лазуритом проводится, когда ботва достигнет высоты 5 см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436394" y="2925026"/>
            <a:ext cx="4710909" cy="24889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Образцовые гряды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473228" y="3977256"/>
            <a:ext cx="4061671" cy="27077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06970824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428427" y="266513"/>
            <a:ext cx="10335537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Когда окучивать и поливать картофель</a:t>
            </a:r>
          </a:p>
          <a:p>
            <a:pPr algn="just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Окучивание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— необходимая, хотя и трудоемкая операция (прибавьте к этому еще предварительную прополку). Если картофель изначально посадить слишком глубоко, он затратит много сил, чтобы пробиться к свету. А если он будет находиться близко к поверхности земли, то на клубни могут попадать прямые солнечные лучи. Известно, что на свету в них накапливается ядовитое вещество соланин, они зеленеют и становятся непригодными в пищу. Такие клубни лучше использовать на посадку или выбросить. Если кусты добросовестно окучены, такая проблема не возникает. Когда нижняя часть стебля контактирует с землей, образуются придаточные корни — и, что важно, новые клубни. </a:t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Многие сорта зарубежной селекции окучивают 1 раз. Отечественные — привыкли к 2-3 процедурам:</a:t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-Когда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высота ботвы достигает 5 см. Если есть угроза заморозков, то можно засыпать молодые побеги почвой «с головой» для защиты от низких температур.</a:t>
            </a:r>
          </a:p>
          <a:p>
            <a:pPr algn="just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-Когда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появляются бутоны.</a:t>
            </a:r>
          </a:p>
          <a:p>
            <a:pPr algn="just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-До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смыкания ботвы.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>
              <a:solidFill>
                <a:srgbClr val="7030A0"/>
              </a:solidFill>
            </a:endParaRPr>
          </a:p>
        </p:txBody>
      </p:sp>
      <p:pic>
        <p:nvPicPr>
          <p:cNvPr id="3" name="Picture 2" descr="Два-три окучивания за сезон - это норма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165883" y="3722822"/>
            <a:ext cx="4055290" cy="26900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7055389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520982" y="298764"/>
            <a:ext cx="9961484" cy="40010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Некоторые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огородники заменяют окучивание 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мульчированием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к которому картофель относится хорошо. Это оправданно, если слой 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мульчи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толстый, постоянно поддерживается высокая, но не избыточная влажность 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  <a:hlinkClick r:id="rId4"/>
              </a:rPr>
              <a:t>почвы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Можно сочетать оба способа: после последнего окучивания переходить на мульчирование (например, скошенной газонной травой). </a:t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Картофель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целом засухоустойчив, но регулярные 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  <a:hlinkClick r:id="rId5"/>
              </a:rPr>
              <a:t>поливы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способствуют прибавке урожая. Особенно важно, чтобы в почве было достаточно влаги, когда появляются всходы и во время цветения, когда идет интенсивный рост клубней. А вот перед выкопкой поливать не надо. После дождя или полива желательно немного взрыхлить почву — осторожно, чтобы не повредить зреющие в почве клубни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/>
              <a:t/>
            </a:r>
            <a:br>
              <a:rPr lang="ru-RU" sz="2000" dirty="0"/>
            </a:br>
            <a:endParaRPr lang="ru-RU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 descr="От регулярного полива картофель не откажется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09840" y="3203042"/>
            <a:ext cx="4820373" cy="32858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30820736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29390" y="317877"/>
            <a:ext cx="10403174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Болезни </a:t>
            </a:r>
            <a:r>
              <a:rPr lang="ru-RU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картофеля: профилактика и лечение</a:t>
            </a:r>
          </a:p>
          <a:p>
            <a:pPr algn="just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У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картофеля две главные болезни — 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фитофтороз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и 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парша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Почерневшая ботва в августе или даже в конце июля, когда стоит дождливая погода или холодные ночи с обильными росами, — печальное зрелище. Именно так выглядит расцвет фитофтороза. Если вы не примете меры при обнаружении единичных признаков поражения, болезнь выкосит всю плантацию за несколько недель.</a:t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Язвочки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клубнях знакомы всем: это парша картофеля. Причем существуют разные ее формы — некоторые проявляют себя только при хранении. Кто-то не считает заболевание опасным и мирится с ним. Но его пагубная роль — в том, что оно дает возможность возбудителям других заболеваний (вызывающих гнили) быстрее проникать в картофель, а вот это уже серьезная проблема. Поэтому важно отбраковывать все сомнительные клубни перед закладкой в погреб и так же поступать перед посадкой. Условия хранения тоже играют роль: во влажном, плохо проветриваемом погребе не только парша имеет все шансы «разгуляться».</a:t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Эта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болезнь хорошо развивается при щелочной реакции почвы, 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поэтому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раскислением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надо быть осторожным. 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Слабокислая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почва станет оптимальным решением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algn="just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картофель на ней хорошо растет, и парша не так опасна. </a:t>
            </a:r>
            <a:endParaRPr lang="ru-RU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 descr="Парша не так безобидна, как кажется. Фото с сайта ogorodovedenie.ru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713554" y="4288326"/>
            <a:ext cx="3543834" cy="23625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9742816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11174" y="429485"/>
            <a:ext cx="10338318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От фитофтороза картофель убережет двухкомпонентный препарат «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Ордан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». Профилактическое опрыскивание проводят до смыкания ботвы, в сухую безветренную погоду, утром или вечером, чтобы избежать солнечных ожогов на листьях. Если заметили первые признаки заболевания, то обработайте растения не позднее 2 суток после их проявления, а затем еще два раза с интервалом в 7-14 дней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Как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правило, мы сажаем картофель разных сроков созревания, чтобы начать пораньше подкапывать скороспелые сорта, а на хранение оставить побольше более поздней картошечки. Не бросайте ботву от выкопанных кустов на грядке, чтобы сократить риск перехода и сохранения возбудителей грибных заболеваний в почве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/>
              <a:t/>
            </a:r>
            <a:br>
              <a:rPr lang="ru-RU" dirty="0"/>
            </a:br>
            <a:endParaRPr lang="ru-RU" dirty="0"/>
          </a:p>
          <a:p>
            <a:r>
              <a:rPr lang="ru-RU" dirty="0"/>
              <a:t/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pic>
        <p:nvPicPr>
          <p:cNvPr id="7172" name="Picture 4" descr="При первых признаках фитофтороза нужно провести обработку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569547" y="3363125"/>
            <a:ext cx="5715000" cy="3181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46237946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34320" y="366775"/>
            <a:ext cx="10373195" cy="53553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Когда убирать — и что делать после</a:t>
            </a:r>
          </a:p>
          <a:p>
            <a:pPr algn="just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Ко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времени массовой уборки основной части урожая ботва поникает, желтеет, подсыхает — это главные сигналы для огородника, означающие, что пора копать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Бывает, что поздние сорта не успевают закончить вегетацию в условиях региона. В таком случае рекомендуют скосить ботву, а через неделю, когда кожура клубней окрепнет, выкапывать. Тут есть два нюанса. Если потеплеет — зелень может начать отрастать и ослабит клубни. Скашивать раньше тоже не стоит: клубни не успеют запасти в нужном количестве питательные вещества, необходимые им для длительной сохранности.</a:t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После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уборки полностью очищайте плантацию от растительных остатков. Кстати, осенью можно пройтись по сорнякам, вооружившись распылителем с гербицидом, провести точечную охоту на самых злостных представителей (таких как пырей, например). Очень полезно посеять на месте будущей посадки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сидераты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Это зеленое удобрение, кроме того, что несет прямую пользу, улучшает механическую структуру почвы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/>
              <a:t/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endParaRPr lang="ru-RU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196" name="Picture 4" descr="Пора копать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680642" y="4033320"/>
            <a:ext cx="4943192" cy="2685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11696707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006055" y="2967335"/>
            <a:ext cx="617989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000" b="1" cap="none" spc="0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СПАСИБО ЗА ВНИМАНИЕ</a:t>
            </a:r>
            <a:endParaRPr lang="ru-RU" sz="4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67525947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араллакс">
  <a:themeElements>
    <a:clrScheme name="Параллакс">
      <a:dk1>
        <a:sysClr val="windowText" lastClr="000000"/>
      </a:dk1>
      <a:lt1>
        <a:sysClr val="window" lastClr="FFFFFF"/>
      </a:lt1>
      <a:dk2>
        <a:srgbClr val="212121"/>
      </a:dk2>
      <a:lt2>
        <a:srgbClr val="CDD0D1"/>
      </a:lt2>
      <a:accent1>
        <a:srgbClr val="30ACEC"/>
      </a:accent1>
      <a:accent2>
        <a:srgbClr val="80C34F"/>
      </a:accent2>
      <a:accent3>
        <a:srgbClr val="E29D3E"/>
      </a:accent3>
      <a:accent4>
        <a:srgbClr val="D64A3B"/>
      </a:accent4>
      <a:accent5>
        <a:srgbClr val="D64787"/>
      </a:accent5>
      <a:accent6>
        <a:srgbClr val="A666E1"/>
      </a:accent6>
      <a:hlink>
        <a:srgbClr val="3085ED"/>
      </a:hlink>
      <a:folHlink>
        <a:srgbClr val="82B6F4"/>
      </a:folHlink>
    </a:clrScheme>
    <a:fontScheme name="Параллакс">
      <a:maj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Параллакс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04000"/>
              </a:schemeClr>
            </a:gs>
            <a:gs pos="100000">
              <a:schemeClr val="phClr">
                <a:tint val="84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2000"/>
              </a:schemeClr>
            </a:gs>
            <a:gs pos="100000">
              <a:schemeClr val="phClr">
                <a:shade val="88000"/>
                <a:lumMod val="94000"/>
              </a:schemeClr>
            </a:gs>
          </a:gsLst>
          <a:path path="circle">
            <a:fillToRect l="50000" t="100000" r="100000" b="50000"/>
          </a:path>
        </a:gradFill>
      </a:fillStyleLst>
      <a:lnStyleLst>
        <a:ln w="9525" cap="rnd" cmpd="sng" algn="ctr">
          <a:solidFill>
            <a:schemeClr val="phClr">
              <a:tint val="6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reflection blurRad="12700" stA="26000" endPos="32000" dist="12700" dir="5400000" sy="-100000" rotWithShape="0"/>
          </a:effectLst>
        </a:effectStyle>
        <a:effectStyle>
          <a:effectLst>
            <a:outerShdw blurRad="38100" dist="25400" dir="5400000" rotWithShape="0">
              <a:srgbClr val="000000">
                <a:alpha val="6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25400" h="127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98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76000"/>
                <a:satMod val="180000"/>
              </a:schemeClr>
              <a:schemeClr val="phClr">
                <a:tint val="80000"/>
                <a:satMod val="120000"/>
                <a:lumMod val="18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Parallax" id="{3388167B-A2EB-4685-9635-1831D9AEF8C4}" vid="{4F7A876A-7598-49CA-AFC8-8EDA2551E4A7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Параллакс</Template>
  <TotalTime>919</TotalTime>
  <Words>175</Words>
  <Application>Microsoft Office PowerPoint</Application>
  <PresentationFormat>Произвольный</PresentationFormat>
  <Paragraphs>45</Paragraphs>
  <Slides>11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Параллакс</vt:lpstr>
      <vt:lpstr>ГАУ «КЦСОН города  КАМЕНСКА – УРАЛЬСКОГО»  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</vt:vector>
  </TitlesOfParts>
  <Company>SPecialiST RePack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Gelezo</dc:creator>
  <cp:lastModifiedBy>Shafikova_GA</cp:lastModifiedBy>
  <cp:revision>122</cp:revision>
  <dcterms:created xsi:type="dcterms:W3CDTF">2020-04-15T14:08:01Z</dcterms:created>
  <dcterms:modified xsi:type="dcterms:W3CDTF">2021-05-26T12:14:48Z</dcterms:modified>
</cp:coreProperties>
</file>