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91" d="100"/>
          <a:sy n="91" d="100"/>
        </p:scale>
        <p:origin x="-480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pPr/>
              <a:t>5/25/2021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5/25/2021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5/25/2021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5/25/2021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5/25/2021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5/25/2021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5/25/2021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5/25/2021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5/25/2021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5/25/2021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pPr/>
              <a:t>5/25/2021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obi.ru/semena-cvetov/floks-drummonda-ocharovanie-zheltoe/p/4060133?utm_campaign=floksy&amp;utm_source=obi_diy_articles&amp;utm_medium=referral&amp;wt_mc=coop.diy.articles..&amp;obimc=0" TargetMode="External"/><Relationship Id="rId13" Type="http://schemas.openxmlformats.org/officeDocument/2006/relationships/hyperlink" Target="https://www.obi.ru/semena-cvetov/levkoi-mattiola-fuke-sedek/p/3547239?utm_campaign=levkoj&amp;utm_source=obi_diy_articles&amp;utm_medium=referral&amp;wt_mc=coop.diy.articles..&amp;obimc=0" TargetMode="External"/><Relationship Id="rId18" Type="http://schemas.openxmlformats.org/officeDocument/2006/relationships/hyperlink" Target="https://www.obi.ru/semena-cvetov/vasilek-smes-okrasok-poisk-1-gr/p/2336832?utm_campaign=vasilek&amp;utm_source=obi_diy_articles&amp;utm_medium=referral&amp;wt_mc=coop.diy.articles..&amp;obimc=0" TargetMode="External"/><Relationship Id="rId3" Type="http://schemas.openxmlformats.org/officeDocument/2006/relationships/hyperlink" Target="https://www.obi.ru/rasteniya-otkrytogo-grunta/rozy/c/1956?utm_campaign=rozy&amp;utm_source=obi_diy_articles&amp;utm_medium=referral&amp;wt_mc=coop.diy.articles..&amp;obimc=0" TargetMode="External"/><Relationship Id="rId21" Type="http://schemas.openxmlformats.org/officeDocument/2006/relationships/hyperlink" Target="https://www.obi.ru/semena-ovoshei-i-yagod/ogurec-german-f1-poisk/p/2811198?utm_campaign=ogurec&amp;utm_source=obi_diy_articles&amp;utm_medium=referral&amp;wt_mc=coop.diy.articles..&amp;obimc=0" TargetMode="External"/><Relationship Id="rId7" Type="http://schemas.openxmlformats.org/officeDocument/2006/relationships/hyperlink" Target="https://www.obi.ru/lukovicy-cvetov/lukovicy-gladiolus-banana-raffl-3-sht-/p/4091658?utm_campaign=gladiolusy&amp;utm_source=obi_diy_articles&amp;utm_medium=referral&amp;wt_mc=coop.diy.articles..&amp;obimc=0" TargetMode="External"/><Relationship Id="rId12" Type="http://schemas.openxmlformats.org/officeDocument/2006/relationships/hyperlink" Target="https://www.obi.ru/semena-cvetov/lvinyi-zev-krasnyi-lev/p/4241741?utm_campaign=lvinyj-zev&amp;utm_source=obi_diy_articles&amp;utm_medium=referral&amp;wt_mc=coop.diy.articles..&amp;obimc=0" TargetMode="External"/><Relationship Id="rId17" Type="http://schemas.openxmlformats.org/officeDocument/2006/relationships/hyperlink" Target="https://www.obi.ru/semena-cvetov/astra-odnoletnyaya-gigantskaya-yablonevyi-cvet-johnsons/p/3553815?utm_campaign=astry&amp;utm_source=obi_diy_articles&amp;utm_medium=referral&amp;wt_mc=coop.diy.articles..&amp;obimc=0" TargetMode="External"/><Relationship Id="rId2" Type="http://schemas.openxmlformats.org/officeDocument/2006/relationships/hyperlink" Target="https://www.obi.ru/lukovicy-cvetov/lukovicy-iris-lemon-veil-1-sht/p/4425922?utm_campaign=irisy&amp;utm_source=obi_diy_articles&amp;utm_medium=referral&amp;wt_mc=coop.diy.articles..&amp;obimc=0" TargetMode="External"/><Relationship Id="rId16" Type="http://schemas.openxmlformats.org/officeDocument/2006/relationships/hyperlink" Target="https://www.obi.ru/semena-cvetov/delfinium-pasifik-dzhaents-johnsons-miks-100-sht/p/2467744?utm_campaign=delfinium&amp;utm_source=obi_diy_articles&amp;utm_medium=referral&amp;wt_mc=coop.diy.articles..&amp;obimc=0" TargetMode="External"/><Relationship Id="rId20" Type="http://schemas.openxmlformats.org/officeDocument/2006/relationships/hyperlink" Target="https://www.obi.ru/semena-ovoshei-i-yagod/tomat-kolibri-johnsons-100-sht/p/3704731?utm_campaign=tomat&amp;utm_source=obi_diy_articles&amp;utm_medium=referral&amp;wt_mc=coop.diy.articles..&amp;obimc=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obi.ru/semena-cvetov/belamkanda-sedek-nezhenka-leopardovye-lilii/p/4243051?utm_campaign=lilii&amp;utm_source=obi_diy_articles&amp;utm_medium=referral&amp;wt_mc=coop.diy.articles..&amp;obimc=0" TargetMode="External"/><Relationship Id="rId11" Type="http://schemas.openxmlformats.org/officeDocument/2006/relationships/hyperlink" Target="https://www.obi.ru/semena-cvetov/petuniya-makhrovaya-artist-poisk-5-sht/p/2164234?utm_campaign=petuniya&amp;utm_source=obi_diy_articles&amp;utm_medium=referral&amp;wt_mc=coop.diy.articles..&amp;obimc=0" TargetMode="External"/><Relationship Id="rId5" Type="http://schemas.openxmlformats.org/officeDocument/2006/relationships/hyperlink" Target="https://www.obi.ru/pion/pion-travyanistyi-koral-sanset-c3h20/p/4115176?utm_campaign=piony&amp;utm_source=obi_diy_articles&amp;utm_medium=referral&amp;wt_mc=coop.diy.articles..&amp;obimc=0" TargetMode="External"/><Relationship Id="rId15" Type="http://schemas.openxmlformats.org/officeDocument/2006/relationships/hyperlink" Target="https://www.obi.ru/semena-cvetov/dushistyi-goroshek-veneciya-sedek-1-gr/p/3810777?utm_campaign=dushistyj-goroshek&amp;utm_source=obi_diy_articles&amp;utm_medium=referral&amp;wt_mc=coop.diy.articles..&amp;obimc=0" TargetMode="External"/><Relationship Id="rId10" Type="http://schemas.openxmlformats.org/officeDocument/2006/relationships/hyperlink" Target="https://www.obi.ru/semena-cvetov/barkhatcy-francuzskie-french-bonita-johnsons-200-sht/p/2466894?utm_campaign=barhatcy&amp;utm_source=obi_diy_articles&amp;utm_medium=referral&amp;wt_mc=coop.diy.articles..&amp;obimc=0" TargetMode="External"/><Relationship Id="rId19" Type="http://schemas.openxmlformats.org/officeDocument/2006/relationships/hyperlink" Target="https://www.obi.ru/semena-ovoshei-i-yagod/arbuz-korall-sedek/p/3546983?utm_campaign=arbuz&amp;utm_source=obi_diy_articles&amp;utm_medium=referral&amp;wt_mc=coop.diy.articles..&amp;obimc=0" TargetMode="External"/><Relationship Id="rId4" Type="http://schemas.openxmlformats.org/officeDocument/2006/relationships/hyperlink" Target="https://www.obi.ru/lukovicy-cvetov/lukovicy-tyulpan-ais-krim-5-sht/p/4425492?utm_campaign=tyulpany&amp;utm_source=obi_diy_articles&amp;utm_medium=referral&amp;wt_mc=coop.diy.articles..&amp;obimc=0" TargetMode="External"/><Relationship Id="rId9" Type="http://schemas.openxmlformats.org/officeDocument/2006/relationships/hyperlink" Target="https://www.obi.ru/kustarniki/siren/c/4135?utm_campaign=siren&amp;utm_source=obi_diy_articles&amp;utm_medium=referral&amp;wt_mc=coop.diy.articles..&amp;obimc=0" TargetMode="External"/><Relationship Id="rId14" Type="http://schemas.openxmlformats.org/officeDocument/2006/relationships/hyperlink" Target="https://www.obi.ru/semena-cvetov/ageratum-snezhnoe-pokryvalo-udachnye-semena/p/3809100?utm_campaign=ageratum&amp;utm_source=obi_diy_articles&amp;utm_medium=referral&amp;wt_mc=coop.diy.articles..&amp;obimc=0" TargetMode="External"/><Relationship Id="rId22" Type="http://schemas.openxmlformats.org/officeDocument/2006/relationships/hyperlink" Target="https://www.obi.ru/semena-ovoshei-i-yagod/kabachok-cukesha-poisk-12-sht/p/2184455?utm_campaign=kabachki&amp;utm_source=obi_diy_articles&amp;utm_medium=referral&amp;wt_mc=coop.diy.articles..&amp;obimc=0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diy.obi.ru/articles/klymba-neprerivnogo-cveteniya-podbor-kyltyr-posadka-i-yhod-20961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hyperlink" Target="https://www.obi.ru/semena-cvetov/amarant-illyuminaciya-gavrish-1-gr/p/2577393?utm_campaign=amarant&amp;utm_source=obi_diy_articles&amp;utm_medium=referral&amp;wt_mc=coop.diy.articles..&amp;obimc=0" TargetMode="External"/><Relationship Id="rId7" Type="http://schemas.openxmlformats.org/officeDocument/2006/relationships/hyperlink" Target="https://www.obi.ru/semena-cvetov/kalendula-tutti-frutti-zheltaya/p/3308467?utm_campaign=kalendulu&amp;utm_source=obi_diy_articles&amp;utm_medium=referral&amp;wt_mc=coop.diy.articles..&amp;obimc=0" TargetMode="External"/><Relationship Id="rId2" Type="http://schemas.openxmlformats.org/officeDocument/2006/relationships/hyperlink" Target="https://www.obi.ru/ukhod-za-rasteniyami-i-vyrashivanie-rastenii/udobreniya/c/2735?utm_campaign=udobreniya&amp;utm_source=obi_diy_articles&amp;utm_medium=referral&amp;wt_mc=coop.diy.articles..&amp;obimc=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obi.ru/semena-cvetov/lavatera-sedek-anneta-trekhmesyachnaya/p/4242947?utm_campaign=lavateru&amp;utm_source=obi_diy_articles&amp;utm_medium=referral&amp;wt_mc=coop.diy.articles..&amp;obimc=0" TargetMode="External"/><Relationship Id="rId5" Type="http://schemas.openxmlformats.org/officeDocument/2006/relationships/hyperlink" Target="https://www.obi.ru/semena-cvetov/podsolnechnik-medvezhonok-johnsons-40-sht/p/2349769?utm_campaign=podsolnechnik&amp;utm_source=obi_diy_articles&amp;utm_medium=referral&amp;wt_mc=coop.diy.articles..&amp;obimc=0" TargetMode="External"/><Relationship Id="rId4" Type="http://schemas.openxmlformats.org/officeDocument/2006/relationships/hyperlink" Target="https://www.obi.ru/semena-cvetov/kosmeya-mechta-sedek/p/2643906?utm_campaign=kosmeyu&amp;utm_source=obi_diy_articles&amp;utm_medium=referral&amp;wt_mc=coop.diy.articles..&amp;obimc=0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s://diy.obi.ru/articles/stratifikaciya-semyan-dlya-chego-nyjna-procedyra-i-kak-ee-delat-19369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3.bp.blogspot.com/-y72YRscURyM/VXX4lPRBk5I/AAAAAAAAwFQ/PZzNl2foavQ/s1600/%D0%9C%D1%8F%D1%82%D0%B0+%282%29.jpg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54955" y="665018"/>
            <a:ext cx="8825658" cy="4973782"/>
          </a:xfrm>
        </p:spPr>
        <p:txBody>
          <a:bodyPr/>
          <a:lstStyle/>
          <a:p>
            <a:endParaRPr lang="ru-RU" sz="1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54955" y="665018"/>
            <a:ext cx="8825658" cy="4973782"/>
          </a:xfrm>
        </p:spPr>
        <p:txBody>
          <a:bodyPr>
            <a:normAutofit/>
          </a:bodyPr>
          <a:lstStyle/>
          <a:p>
            <a:r>
              <a:rPr lang="ru-RU" sz="1000" dirty="0" smtClean="0"/>
              <a:t>                        Государственное автономное учреждение социального обслуживания Свердловской области</a:t>
            </a:r>
          </a:p>
          <a:p>
            <a:r>
              <a:rPr lang="ru-RU" sz="1000" dirty="0" smtClean="0"/>
              <a:t>                                                        «Комплексный центр социального обслуживания населения </a:t>
            </a:r>
          </a:p>
          <a:p>
            <a:r>
              <a:rPr lang="ru-RU" sz="1000" dirty="0"/>
              <a:t> </a:t>
            </a:r>
            <a:r>
              <a:rPr lang="ru-RU" sz="1000" dirty="0" smtClean="0"/>
              <a:t>                                                                                              города Каменска-Уральского»                                                                                  </a:t>
            </a:r>
          </a:p>
          <a:p>
            <a:endParaRPr lang="ru-RU" sz="1000" dirty="0"/>
          </a:p>
          <a:p>
            <a:endParaRPr lang="ru-RU" sz="1000" dirty="0" smtClean="0"/>
          </a:p>
          <a:p>
            <a:r>
              <a:rPr lang="ru-RU" dirty="0" smtClean="0"/>
              <a:t>                               Школа пожилого возраста               </a:t>
            </a:r>
          </a:p>
          <a:p>
            <a:r>
              <a:rPr lang="ru-RU" sz="1000" dirty="0" smtClean="0"/>
              <a:t>                                                                                                             По направлению             </a:t>
            </a:r>
          </a:p>
          <a:p>
            <a:r>
              <a:rPr lang="ru-RU" dirty="0" smtClean="0"/>
              <a:t>                                «садоводы и огородники»  </a:t>
            </a:r>
          </a:p>
          <a:p>
            <a:r>
              <a:rPr lang="ru-RU" sz="1000" dirty="0" smtClean="0"/>
              <a:t>                                                                                                                  Тема занятия:    </a:t>
            </a:r>
          </a:p>
          <a:p>
            <a:pPr algn="ctr"/>
            <a:r>
              <a:rPr lang="ru-RU" dirty="0" smtClean="0"/>
              <a:t>     Лучшие цветы для вашего сада</a:t>
            </a:r>
          </a:p>
          <a:p>
            <a:pPr algn="ctr"/>
            <a:r>
              <a:rPr lang="ru-RU" dirty="0"/>
              <a:t> </a:t>
            </a:r>
            <a:r>
              <a:rPr lang="ru-RU" dirty="0" smtClean="0"/>
              <a:t>          (</a:t>
            </a:r>
            <a:r>
              <a:rPr lang="ru-RU" sz="1200" dirty="0" smtClean="0"/>
              <a:t>выращивание</a:t>
            </a:r>
            <a:r>
              <a:rPr lang="ru-RU" dirty="0" smtClean="0"/>
              <a:t> </a:t>
            </a:r>
            <a:r>
              <a:rPr lang="ru-RU" sz="1200" dirty="0" smtClean="0"/>
              <a:t>многолетних , </a:t>
            </a:r>
            <a:r>
              <a:rPr lang="ru-RU" sz="1200" dirty="0"/>
              <a:t>Однолетних цветов, лекарственных трав)</a:t>
            </a:r>
          </a:p>
          <a:p>
            <a:endParaRPr lang="ru-RU" sz="1200" dirty="0" smtClean="0"/>
          </a:p>
          <a:p>
            <a:endParaRPr lang="ru-RU" sz="1200" dirty="0" smtClean="0"/>
          </a:p>
          <a:p>
            <a:r>
              <a:rPr lang="ru-RU" sz="1200" dirty="0"/>
              <a:t> </a:t>
            </a:r>
            <a:r>
              <a:rPr lang="ru-RU" sz="1200" dirty="0" smtClean="0"/>
              <a:t>                                                                           </a:t>
            </a:r>
            <a:r>
              <a:rPr lang="ru-RU" sz="1200" dirty="0" smtClean="0"/>
              <a:t>Руководитель: </a:t>
            </a:r>
          </a:p>
          <a:p>
            <a:r>
              <a:rPr lang="ru-RU" sz="1200" dirty="0" smtClean="0"/>
              <a:t> </a:t>
            </a:r>
            <a:r>
              <a:rPr lang="ru-RU" sz="1200" dirty="0" smtClean="0"/>
              <a:t>                                                                           </a:t>
            </a:r>
            <a:r>
              <a:rPr lang="ru-RU" sz="1200" dirty="0" smtClean="0"/>
              <a:t>Специалист по социальной работе </a:t>
            </a:r>
            <a:r>
              <a:rPr lang="ru-RU" sz="1200" dirty="0" err="1" smtClean="0"/>
              <a:t>Паначева</a:t>
            </a:r>
            <a:r>
              <a:rPr lang="ru-RU" sz="1200" dirty="0" smtClean="0"/>
              <a:t> </a:t>
            </a:r>
            <a:r>
              <a:rPr lang="ru-RU" sz="1200" dirty="0" smtClean="0"/>
              <a:t>Г.А.</a:t>
            </a:r>
          </a:p>
        </p:txBody>
      </p:sp>
    </p:spTree>
    <p:extLst>
      <p:ext uri="{BB962C8B-B14F-4D97-AF65-F5344CB8AC3E}">
        <p14:creationId xmlns:p14="http://schemas.microsoft.com/office/powerpoint/2010/main" xmlns="" val="35700893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380" y="6853518"/>
            <a:ext cx="9404723" cy="1400530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3108" y="83127"/>
            <a:ext cx="8946541" cy="5857701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1026" name="Picture 2" descr="https://avatars.mds.yandex.net/get-turbo/2790740/rthe56659032101bf8cb75670356f6ddf3b/max_g480_c12_r4x3_pd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59331" y="340822"/>
            <a:ext cx="5403273" cy="3458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947651" y="4181301"/>
            <a:ext cx="898605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Helvetica Neue"/>
              </a:rPr>
              <a:t>Каждый цветовод создает любимые клумбы, как настоящий художник – тщательно подбирая краски и составляя композицию. Но чтобы цветник был не только красивым, но и здоровым, нужно правильно сочетать сорта. Учитывай специфику почвы, количество солнца и тени, влажность и другие нюансы. А мы уже готовы показать тебе множество вариантов многолетних и однолетних цветов!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084875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4571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01548" y="1204219"/>
            <a:ext cx="7818174" cy="8704553"/>
          </a:xfrm>
        </p:spPr>
        <p:txBody>
          <a:bodyPr>
            <a:normAutofit/>
          </a:bodyPr>
          <a:lstStyle/>
          <a:p>
            <a:r>
              <a:rPr lang="ru-RU" dirty="0"/>
              <a:t>Особенности и требования к цветам</a:t>
            </a:r>
          </a:p>
          <a:p>
            <a:r>
              <a:rPr lang="ru-RU" dirty="0"/>
              <a:t>Содержимое клумбы нужно планировать исходя из того результата, который ты хочешь получить. Клумба непрерывного цветения, травянистая полянка, декоративный </a:t>
            </a:r>
            <a:r>
              <a:rPr lang="ru-RU" dirty="0" err="1"/>
              <a:t>миксборд</a:t>
            </a:r>
            <a:r>
              <a:rPr lang="ru-RU" dirty="0"/>
              <a:t>, сезонная композиция или рассада под срезку?</a:t>
            </a:r>
          </a:p>
          <a:p>
            <a:r>
              <a:rPr lang="ru-RU" dirty="0"/>
              <a:t>Все цветы можно разделить на низкорослые, средние и высокие – и это один из ключевых критериев. Важно, чтобы виды на первом плане не загораживали дальние. От этого страдают не только декоративные свойства, но и здоровье цветника, который недополучает света, воздуха и влаги.</a:t>
            </a:r>
          </a:p>
          <a:p>
            <a:endParaRPr lang="ru-RU" dirty="0"/>
          </a:p>
        </p:txBody>
      </p:sp>
      <p:pic>
        <p:nvPicPr>
          <p:cNvPr id="3074" name="Picture 2" descr="https://avatars.mds.yandex.net/get-turbo/2955823/rth8f67a7261d32d3744df3382c9ba416fc/max_g480_c12_r4x3_pd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8950" y="1312284"/>
            <a:ext cx="4229100" cy="281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763659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2940" y="6911707"/>
            <a:ext cx="9404723" cy="1400530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8498" y="407324"/>
            <a:ext cx="8946541" cy="6342611"/>
          </a:xfrm>
        </p:spPr>
        <p:txBody>
          <a:bodyPr/>
          <a:lstStyle/>
          <a:p>
            <a:r>
              <a:rPr lang="ru-RU" dirty="0"/>
              <a:t>Учитывай, где находится клумба: на возвышении или в низине с высоким уровнем грунтовых вод. На солнце, в полутени или под густыми кронами деревьев? Когда цветут выбранные сорта, какого ухода они требуют, чем их удобрять и нужно ли обрезать?</a:t>
            </a:r>
          </a:p>
          <a:p>
            <a:r>
              <a:rPr lang="ru-RU" dirty="0"/>
              <a:t>Не стоит гнаться за тем, чтобы смешать как можно больше ярких видов на нескольких квадратах. Определись с цветовой гаммой: хочется ли тебе однотонный или пестрый цветник. Контрастные сочетания всегда смотрятся стильно и эффектно, а смежные оттенки очень гармоничны.</a:t>
            </a:r>
          </a:p>
          <a:p>
            <a:r>
              <a:rPr lang="ru-RU" dirty="0"/>
              <a:t>Имей в виду, что некоторые виды просто не могут уживаться рядом. Например, пионы и розы, розы и ландыши или розы и гвоздика. Капризные георгины вытесняют даже сорняки, а все лютиковые требуют так много влаги, что их более чувствительные соседи попросту засохнут.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135130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3479" y="13125794"/>
            <a:ext cx="7304398" cy="4571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6255" y="1346662"/>
            <a:ext cx="11773518" cy="6380477"/>
          </a:xfrm>
        </p:spPr>
        <p:txBody>
          <a:bodyPr/>
          <a:lstStyle/>
          <a:p>
            <a:endParaRPr lang="ru-RU" b="1" dirty="0" smtClean="0"/>
          </a:p>
          <a:p>
            <a:endParaRPr lang="ru-RU" b="1" dirty="0"/>
          </a:p>
          <a:p>
            <a:endParaRPr lang="ru-RU" b="1" dirty="0" smtClean="0"/>
          </a:p>
          <a:p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>Многолетние цветы для клумбы</a:t>
            </a:r>
          </a:p>
          <a:p>
            <a:r>
              <a:rPr lang="ru-RU" dirty="0"/>
              <a:t>Многолетние цветы хороши своей неприхотливостью и тем, что их не нужно пересаживать каждый год. Из них получится чудесная основа для клумбы, которую можно разбавить красочными однолетниками. Если ты предпочитаешь стабильность и не планируешь постоянно переделывать цветник – это тоже твой выбор!</a:t>
            </a:r>
          </a:p>
          <a:p>
            <a:r>
              <a:rPr lang="ru-RU" b="1" dirty="0"/>
              <a:t>Барвинок</a:t>
            </a:r>
          </a:p>
          <a:p>
            <a:r>
              <a:rPr lang="ru-RU" dirty="0"/>
              <a:t>Барвинок – красивый вечнозеленый многолетник, который расцветает в самом начале весны. Он крайне неприхотлив, но его нужно прищипывать, чтобы он хорошо и быстро рос. Отдельные цветы появляются на зеленом ковре даже летом.</a:t>
            </a:r>
          </a:p>
          <a:p>
            <a:endParaRPr lang="ru-RU" dirty="0"/>
          </a:p>
        </p:txBody>
      </p:sp>
      <p:pic>
        <p:nvPicPr>
          <p:cNvPr id="4098" name="Picture 2" descr="https://avatars.mds.yandex.net/get-turbo/1785014/rth28c7393fd816e3954d2c77a28d70040d/max_g480_c12_r4x3_pd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03298" y="164559"/>
            <a:ext cx="4764578" cy="2810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822773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5115" y="1596044"/>
            <a:ext cx="45719" cy="25720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8517" y="266007"/>
            <a:ext cx="11064240" cy="6350923"/>
          </a:xfrm>
        </p:spPr>
        <p:txBody>
          <a:bodyPr/>
          <a:lstStyle/>
          <a:p>
            <a:r>
              <a:rPr lang="ru-RU" b="1" dirty="0" err="1"/>
              <a:t>Алиссум</a:t>
            </a:r>
            <a:endParaRPr lang="ru-RU" b="1" dirty="0"/>
          </a:p>
          <a:p>
            <a:r>
              <a:rPr lang="ru-RU" dirty="0"/>
              <a:t>Красочный </a:t>
            </a:r>
            <a:r>
              <a:rPr lang="ru-RU" dirty="0" err="1"/>
              <a:t>алиссум</a:t>
            </a:r>
            <a:r>
              <a:rPr lang="ru-RU" dirty="0"/>
              <a:t> очень любит светлые солнечные участки и легко переносит кратковременную засуху. Разные сорта похожи между собой, но подкупают нежной и романтичной цветовой палитрой. На клумбах чаще всего встречаются белые, розовые и фиолетовые </a:t>
            </a:r>
            <a:r>
              <a:rPr lang="ru-RU" dirty="0" err="1"/>
              <a:t>алиссумы</a:t>
            </a:r>
            <a:r>
              <a:rPr lang="ru-RU" dirty="0" smtClean="0"/>
              <a:t>.</a:t>
            </a:r>
          </a:p>
          <a:p>
            <a:r>
              <a:rPr lang="ru-RU" b="1" dirty="0"/>
              <a:t>Крокус</a:t>
            </a:r>
          </a:p>
          <a:p>
            <a:r>
              <a:rPr lang="ru-RU" dirty="0"/>
              <a:t>Маленькие разноцветные крокусы пробиваются из земли, как только с нее сойдет снег. Они укрывают участок довольно плотным ковром за счет крупных цветов и объемных листьев. Крокусам нипочем как тень, так и яркое дневное солнце.</a:t>
            </a:r>
          </a:p>
          <a:p>
            <a:r>
              <a:rPr lang="ru-RU" b="1" dirty="0"/>
              <a:t>Фиалка</a:t>
            </a:r>
          </a:p>
          <a:p>
            <a:r>
              <a:rPr lang="ru-RU" dirty="0"/>
              <a:t>Нежная садовая фиалка наполнит сад неповторимым ароматом. Кроме привычных фиолетовых на клумбах высаживают белые, розовые, сиреневые и синие сорта. Очень эффектно и пышно смотрятся мелкие махровые лепестки. А если грамотно сочетать виды, период цветения фиалок можно растянуть на </a:t>
            </a:r>
            <a:r>
              <a:rPr lang="ru-RU" dirty="0" smtClean="0"/>
              <a:t>весь сезон.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143743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12843163" y="1853246"/>
            <a:ext cx="45719" cy="981393"/>
          </a:xfrm>
        </p:spPr>
        <p:txBody>
          <a:bodyPr/>
          <a:lstStyle/>
          <a:p>
            <a:r>
              <a:rPr lang="ru-RU" dirty="0" smtClean="0"/>
              <a:t>к</a:t>
            </a:r>
            <a:endParaRPr lang="ru-RU" dirty="0"/>
          </a:p>
        </p:txBody>
      </p:sp>
      <p:pic>
        <p:nvPicPr>
          <p:cNvPr id="6146" name="Picture 2" descr="https://avatars.mds.yandex.net/get-turbo/2705910/rthd655c58ff349391a49930ad2522d83e0/max_g480_c12_r4x3_pd1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738" y="806316"/>
            <a:ext cx="4229100" cy="281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avatars.mds.yandex.net/get-turbo/2799516/rth6496a82e043a80b59b72c31935ae943c/max_g480_c12_r4x3_pd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06040" y="857381"/>
            <a:ext cx="4229100" cy="2809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avatars.mds.yandex.net/get-turbo/1586301/rth05b8963d61c5eab6f6808fcbb13e72ab/max_g480_c12_r4x3_pd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91907" y="3935412"/>
            <a:ext cx="4229100" cy="2809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898177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12589932" y="1363132"/>
            <a:ext cx="287867" cy="535833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7738" y="-59267"/>
            <a:ext cx="10888662" cy="6781799"/>
          </a:xfrm>
        </p:spPr>
        <p:txBody>
          <a:bodyPr/>
          <a:lstStyle/>
          <a:p>
            <a:r>
              <a:rPr lang="ru-RU" b="1" dirty="0"/>
              <a:t>Герань</a:t>
            </a:r>
          </a:p>
          <a:p>
            <a:r>
              <a:rPr lang="ru-RU" dirty="0"/>
              <a:t>Аккуратный компактный кустик </a:t>
            </a:r>
            <a:r>
              <a:rPr lang="ru-RU" dirty="0" smtClean="0"/>
              <a:t>покрывается</a:t>
            </a:r>
          </a:p>
          <a:p>
            <a:r>
              <a:rPr lang="ru-RU" dirty="0" smtClean="0"/>
              <a:t> </a:t>
            </a:r>
            <a:r>
              <a:rPr lang="ru-RU" dirty="0"/>
              <a:t>пышными и красочными соцветиями. </a:t>
            </a:r>
            <a:endParaRPr lang="ru-RU" dirty="0" smtClean="0"/>
          </a:p>
          <a:p>
            <a:r>
              <a:rPr lang="ru-RU" dirty="0" smtClean="0"/>
              <a:t>Садоводы </a:t>
            </a:r>
            <a:r>
              <a:rPr lang="ru-RU" dirty="0"/>
              <a:t>любят герань на клумбах еще и </a:t>
            </a:r>
            <a:endParaRPr lang="ru-RU" dirty="0" smtClean="0"/>
          </a:p>
          <a:p>
            <a:r>
              <a:rPr lang="ru-RU" dirty="0" smtClean="0"/>
              <a:t>за </a:t>
            </a:r>
            <a:r>
              <a:rPr lang="ru-RU" dirty="0"/>
              <a:t>долгий период цветения. Он тянется с </a:t>
            </a:r>
            <a:endParaRPr lang="ru-RU" dirty="0" smtClean="0"/>
          </a:p>
          <a:p>
            <a:r>
              <a:rPr lang="ru-RU" dirty="0" smtClean="0"/>
              <a:t>начала </a:t>
            </a:r>
            <a:r>
              <a:rPr lang="ru-RU" dirty="0"/>
              <a:t>лета и вплоть до заморозков </a:t>
            </a:r>
            <a:endParaRPr lang="ru-RU" dirty="0" smtClean="0"/>
          </a:p>
          <a:p>
            <a:r>
              <a:rPr lang="ru-RU" dirty="0" smtClean="0"/>
              <a:t>без дополнительных </a:t>
            </a:r>
            <a:r>
              <a:rPr lang="ru-RU" dirty="0"/>
              <a:t>укрытий и сложного ухода.</a:t>
            </a:r>
          </a:p>
          <a:p>
            <a:endParaRPr lang="ru-RU" dirty="0"/>
          </a:p>
        </p:txBody>
      </p:sp>
      <p:pic>
        <p:nvPicPr>
          <p:cNvPr id="7170" name="Picture 2" descr="https://avatars.mds.yandex.net/get-turbo/2997919/rthd04294b5b313e6c5b01d38b86cef565f/max_g480_c12_r4x3_pd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79267" y="458414"/>
            <a:ext cx="3784514" cy="2531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38200" y="3259668"/>
            <a:ext cx="560493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000000"/>
                </a:solidFill>
                <a:latin typeface="Helvetica Neue"/>
              </a:rPr>
              <a:t>Дицентра</a:t>
            </a:r>
            <a:endParaRPr lang="ru-RU" b="1" dirty="0">
              <a:solidFill>
                <a:srgbClr val="000000"/>
              </a:solidFill>
              <a:latin typeface="Helvetica Neue"/>
            </a:endParaRPr>
          </a:p>
          <a:p>
            <a:r>
              <a:rPr lang="ru-RU" dirty="0" err="1">
                <a:solidFill>
                  <a:srgbClr val="000000"/>
                </a:solidFill>
                <a:latin typeface="Helvetica Neue"/>
              </a:rPr>
              <a:t>Дицентра</a:t>
            </a:r>
            <a:r>
              <a:rPr lang="ru-RU" dirty="0">
                <a:solidFill>
                  <a:srgbClr val="000000"/>
                </a:solidFill>
                <a:latin typeface="Helvetica Neue"/>
              </a:rPr>
              <a:t> отличается необычным цветением, которое не похоже ни на какие другие цветы. Именно поэтому она так хорошо дополняет декоративные клумбы и сложные дизайнерские композиции. Экзотическая наружность </a:t>
            </a:r>
            <a:r>
              <a:rPr lang="ru-RU" dirty="0" err="1">
                <a:solidFill>
                  <a:srgbClr val="000000"/>
                </a:solidFill>
                <a:latin typeface="Helvetica Neue"/>
              </a:rPr>
              <a:t>дицентры</a:t>
            </a:r>
            <a:r>
              <a:rPr lang="ru-RU" dirty="0">
                <a:solidFill>
                  <a:srgbClr val="000000"/>
                </a:solidFill>
                <a:latin typeface="Helvetica Neue"/>
              </a:rPr>
              <a:t> не влияет на уход за ней – она совсем не требовательна.</a:t>
            </a:r>
            <a:endParaRPr lang="ru-RU" b="0" i="0" dirty="0">
              <a:solidFill>
                <a:srgbClr val="000000"/>
              </a:solidFill>
              <a:effectLst/>
              <a:latin typeface="Helvetica Neue"/>
            </a:endParaRPr>
          </a:p>
        </p:txBody>
      </p:sp>
      <p:pic>
        <p:nvPicPr>
          <p:cNvPr id="7172" name="Picture 4" descr="https://avatars.mds.yandex.net/get-turbo/2947822/rth43ff99388bc89bfd95cc95ebdfcd521f/max_g480_c12_r4x3_pd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92069" y="3615872"/>
            <a:ext cx="4229100" cy="281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836432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 flipV="1">
            <a:off x="12735845" y="2642957"/>
            <a:ext cx="2750766" cy="1280650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177800"/>
            <a:ext cx="10318221" cy="6070599"/>
          </a:xfrm>
        </p:spPr>
        <p:txBody>
          <a:bodyPr/>
          <a:lstStyle/>
          <a:p>
            <a:r>
              <a:rPr lang="ru-RU" dirty="0"/>
              <a:t>Многолетние растения – это растения, которые живут больше двух лет. Характерная черта: на зиму растения сбрасывают только надземную часть. В земле остаются корневая система или луковица. Они продолжают развиваться, а весной дают новые побеги. Кустарники и деревья являются многолетними, и это понятно сразу, иначе быть не может. Поэтому, когда говорят о многолетних растениях, то обычно имеют ввиду именно травянистые многолетники.</a:t>
            </a:r>
          </a:p>
        </p:txBody>
      </p:sp>
      <p:pic>
        <p:nvPicPr>
          <p:cNvPr id="8194" name="Picture 2" descr="https://diy.obi.ru/uploads/articles/000/021/21020/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0000" y="2550318"/>
            <a:ext cx="7044266" cy="4112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023567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 flipV="1">
            <a:off x="12444899" y="1923825"/>
            <a:ext cx="2518010" cy="258186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0"/>
            <a:ext cx="10597621" cy="6510867"/>
          </a:xfrm>
        </p:spPr>
        <p:txBody>
          <a:bodyPr/>
          <a:lstStyle/>
          <a:p>
            <a:r>
              <a:rPr lang="ru-RU" b="1" dirty="0"/>
              <a:t>Разница однолетних и многолетних культур</a:t>
            </a:r>
            <a:endParaRPr lang="ru-RU" dirty="0"/>
          </a:p>
          <a:p>
            <a:r>
              <a:rPr lang="ru-RU" dirty="0"/>
              <a:t>Многолетние растения растут на одном месте несколько лет. Но в сравнении с однолетними, цветут они намного меньше. Цвести они могут в зависимости от вида растения весной, летом или осенью. Нет никакой необходимости в пересадке. Только, если потребуется их разделить и рассадить, чтобы новые побеги лучше росли. Многолетние культуры могут выжить в суровых условиях. К такому виду растений относятся: </a:t>
            </a:r>
            <a:r>
              <a:rPr lang="ru-RU" dirty="0">
                <a:hlinkClick r:id="rId2"/>
              </a:rPr>
              <a:t>ирисы</a:t>
            </a:r>
            <a:r>
              <a:rPr lang="ru-RU" dirty="0"/>
              <a:t>, </a:t>
            </a:r>
            <a:r>
              <a:rPr lang="ru-RU" dirty="0">
                <a:hlinkClick r:id="rId3"/>
              </a:rPr>
              <a:t>розы</a:t>
            </a:r>
            <a:r>
              <a:rPr lang="ru-RU" dirty="0"/>
              <a:t>, </a:t>
            </a:r>
            <a:r>
              <a:rPr lang="ru-RU" dirty="0">
                <a:hlinkClick r:id="rId4"/>
              </a:rPr>
              <a:t>тюльпаны</a:t>
            </a:r>
            <a:r>
              <a:rPr lang="ru-RU" dirty="0"/>
              <a:t>, </a:t>
            </a:r>
            <a:r>
              <a:rPr lang="ru-RU" dirty="0">
                <a:hlinkClick r:id="rId5"/>
              </a:rPr>
              <a:t>пионы</a:t>
            </a:r>
            <a:r>
              <a:rPr lang="ru-RU" dirty="0"/>
              <a:t>, </a:t>
            </a:r>
            <a:r>
              <a:rPr lang="ru-RU" dirty="0">
                <a:hlinkClick r:id="rId6"/>
              </a:rPr>
              <a:t>лилии</a:t>
            </a:r>
            <a:r>
              <a:rPr lang="ru-RU" dirty="0"/>
              <a:t>, </a:t>
            </a:r>
            <a:r>
              <a:rPr lang="ru-RU" dirty="0">
                <a:hlinkClick r:id="rId7"/>
              </a:rPr>
              <a:t>гладиолусы</a:t>
            </a:r>
            <a:r>
              <a:rPr lang="ru-RU" dirty="0"/>
              <a:t>, георгины, </a:t>
            </a:r>
            <a:r>
              <a:rPr lang="ru-RU" dirty="0">
                <a:hlinkClick r:id="rId8"/>
              </a:rPr>
              <a:t>флоксы</a:t>
            </a:r>
            <a:r>
              <a:rPr lang="ru-RU" dirty="0"/>
              <a:t>, </a:t>
            </a:r>
            <a:r>
              <a:rPr lang="ru-RU" dirty="0">
                <a:hlinkClick r:id="rId9"/>
              </a:rPr>
              <a:t>сирень</a:t>
            </a:r>
            <a:r>
              <a:rPr lang="ru-RU" dirty="0"/>
              <a:t>, жасмин.</a:t>
            </a:r>
          </a:p>
          <a:p>
            <a:r>
              <a:rPr lang="ru-RU" dirty="0"/>
              <a:t>Однолетние растения в течение одного года прорастают, дают семена, а потом умирают. Растение быстро растет, быстро цветет и быстро дает семена. Выращивание семян – это главная цель. Именно поэтому почти все однолетние растения имеют яркие, привлекающие внимание насекомых цветки, чтобы они их опыляли. Однолетние растения: </a:t>
            </a:r>
            <a:r>
              <a:rPr lang="ru-RU" dirty="0">
                <a:hlinkClick r:id="rId10"/>
              </a:rPr>
              <a:t>бархатцы</a:t>
            </a:r>
            <a:r>
              <a:rPr lang="ru-RU" dirty="0"/>
              <a:t>, </a:t>
            </a:r>
            <a:r>
              <a:rPr lang="ru-RU" dirty="0">
                <a:hlinkClick r:id="rId11"/>
              </a:rPr>
              <a:t>петуния</a:t>
            </a:r>
            <a:r>
              <a:rPr lang="ru-RU" dirty="0"/>
              <a:t>, </a:t>
            </a:r>
            <a:r>
              <a:rPr lang="ru-RU" dirty="0" err="1"/>
              <a:t>цинии</a:t>
            </a:r>
            <a:r>
              <a:rPr lang="ru-RU" dirty="0"/>
              <a:t>, </a:t>
            </a:r>
            <a:r>
              <a:rPr lang="ru-RU" dirty="0">
                <a:hlinkClick r:id="rId12"/>
              </a:rPr>
              <a:t>львиный зев</a:t>
            </a:r>
            <a:r>
              <a:rPr lang="ru-RU" dirty="0"/>
              <a:t>, </a:t>
            </a:r>
            <a:r>
              <a:rPr lang="ru-RU" dirty="0">
                <a:hlinkClick r:id="rId13"/>
              </a:rPr>
              <a:t>левкой</a:t>
            </a:r>
            <a:r>
              <a:rPr lang="ru-RU" dirty="0"/>
              <a:t>, </a:t>
            </a:r>
            <a:r>
              <a:rPr lang="ru-RU" dirty="0" err="1">
                <a:hlinkClick r:id="rId14"/>
              </a:rPr>
              <a:t>агератум</a:t>
            </a:r>
            <a:r>
              <a:rPr lang="ru-RU" dirty="0"/>
              <a:t>, </a:t>
            </a:r>
            <a:r>
              <a:rPr lang="ru-RU" dirty="0">
                <a:hlinkClick r:id="rId15"/>
              </a:rPr>
              <a:t>душистый горошек</a:t>
            </a:r>
            <a:r>
              <a:rPr lang="ru-RU" dirty="0"/>
              <a:t>, </a:t>
            </a:r>
            <a:r>
              <a:rPr lang="ru-RU" dirty="0">
                <a:hlinkClick r:id="rId16"/>
              </a:rPr>
              <a:t>дельфиниум</a:t>
            </a:r>
            <a:r>
              <a:rPr lang="ru-RU" dirty="0"/>
              <a:t>, </a:t>
            </a:r>
            <a:r>
              <a:rPr lang="ru-RU" dirty="0">
                <a:hlinkClick r:id="rId17"/>
              </a:rPr>
              <a:t>астры</a:t>
            </a:r>
            <a:r>
              <a:rPr lang="ru-RU" dirty="0"/>
              <a:t>, </a:t>
            </a:r>
            <a:r>
              <a:rPr lang="ru-RU" dirty="0">
                <a:hlinkClick r:id="rId18"/>
              </a:rPr>
              <a:t>василек</a:t>
            </a:r>
            <a:r>
              <a:rPr lang="ru-RU" dirty="0"/>
              <a:t>. Среди однолетних на дачных участках выращивают и плодово-овощные культуры. За один сезон они дают и плоды, и семена. Самые известные – это </a:t>
            </a:r>
            <a:r>
              <a:rPr lang="ru-RU" dirty="0">
                <a:hlinkClick r:id="rId19"/>
              </a:rPr>
              <a:t>арбуз</a:t>
            </a:r>
            <a:r>
              <a:rPr lang="ru-RU" dirty="0"/>
              <a:t>, </a:t>
            </a:r>
            <a:r>
              <a:rPr lang="ru-RU" dirty="0">
                <a:hlinkClick r:id="rId20"/>
              </a:rPr>
              <a:t>томат</a:t>
            </a:r>
            <a:r>
              <a:rPr lang="ru-RU" dirty="0"/>
              <a:t>, </a:t>
            </a:r>
            <a:r>
              <a:rPr lang="ru-RU" dirty="0">
                <a:hlinkClick r:id="rId21"/>
              </a:rPr>
              <a:t>огурец</a:t>
            </a:r>
            <a:r>
              <a:rPr lang="ru-RU" dirty="0"/>
              <a:t>, </a:t>
            </a:r>
            <a:r>
              <a:rPr lang="ru-RU" dirty="0">
                <a:hlinkClick r:id="rId22"/>
              </a:rPr>
              <a:t>кабачки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291232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12843164" y="2959330"/>
            <a:ext cx="282632" cy="906087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3401" y="194733"/>
            <a:ext cx="10710332" cy="3002338"/>
          </a:xfrm>
        </p:spPr>
        <p:txBody>
          <a:bodyPr>
            <a:noAutofit/>
          </a:bodyPr>
          <a:lstStyle/>
          <a:p>
            <a:r>
              <a:rPr lang="ru-RU" sz="1400" b="1" dirty="0"/>
              <a:t>Плюсы и минусы однолетних культур</a:t>
            </a:r>
            <a:endParaRPr lang="ru-RU" sz="1400" dirty="0"/>
          </a:p>
          <a:p>
            <a:r>
              <a:rPr lang="ru-RU" sz="1400" dirty="0" smtClean="0"/>
              <a:t>   Правильное </a:t>
            </a:r>
            <a:r>
              <a:rPr lang="ru-RU" sz="1400" dirty="0"/>
              <a:t>сочетание растений поможет вам создавать невероятной красоты клумбы и композиции на участке. Пышные, ярко </a:t>
            </a:r>
            <a:r>
              <a:rPr lang="ru-RU" sz="1400" dirty="0" smtClean="0"/>
              <a:t>    цветущие </a:t>
            </a:r>
            <a:r>
              <a:rPr lang="ru-RU" sz="1400" dirty="0"/>
              <a:t>растения радуют дачников все лето.</a:t>
            </a:r>
          </a:p>
          <a:p>
            <a:r>
              <a:rPr lang="ru-RU" sz="1400" dirty="0"/>
              <a:t>Однолетние растения цветут дольше, чем многолетние. Но очень требовательны к почве, регулярному поливу и благоприятному климату.</a:t>
            </a:r>
          </a:p>
          <a:p>
            <a:r>
              <a:rPr lang="ru-RU" sz="1400" dirty="0"/>
              <a:t>Посадка растений семенами и рассадой не составляет проблемы. Достаточно просто засеять семена или высадить уже готовые молодые побеги. И период цветения растягивается на все лето. Минусом может быть только забота по выращиванию рассады. Но вы можете купить уже готовую, в магазинах представлен большой выбор.</a:t>
            </a:r>
          </a:p>
          <a:p>
            <a:r>
              <a:rPr lang="ru-RU" sz="1400" dirty="0"/>
              <a:t>Среди однолетних растений много </a:t>
            </a:r>
            <a:r>
              <a:rPr lang="ru-RU" sz="1400" dirty="0" err="1"/>
              <a:t>декоративнолистовых</a:t>
            </a:r>
            <a:r>
              <a:rPr lang="ru-RU" sz="1400" dirty="0"/>
              <a:t> видов. Они долго сохраняют яркий сочный цвет листвы. Некоторые, например, крестовник приморский, сохраняет свою декоративность до поздней осени.</a:t>
            </a:r>
          </a:p>
          <a:p>
            <a:r>
              <a:rPr lang="ru-RU" sz="1400" dirty="0"/>
              <a:t>Однолетние культуры удобно контролировать. Высаживая рассаду, вы можете четко составить линии, круги и другие фигуры из цветов.</a:t>
            </a:r>
          </a:p>
          <a:p>
            <a:endParaRPr lang="ru-RU" sz="1200" dirty="0"/>
          </a:p>
        </p:txBody>
      </p:sp>
      <p:pic>
        <p:nvPicPr>
          <p:cNvPr id="9218" name="Picture 2" descr="https://diy.obi.ru/uploads/articles/000/021/21020/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8734" y="3552671"/>
            <a:ext cx="4755722" cy="314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549909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458496" y="3170980"/>
            <a:ext cx="9404723" cy="1400530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9400" y="135467"/>
            <a:ext cx="11480800" cy="6333065"/>
          </a:xfrm>
        </p:spPr>
        <p:txBody>
          <a:bodyPr>
            <a:normAutofit/>
          </a:bodyPr>
          <a:lstStyle/>
          <a:p>
            <a:r>
              <a:rPr lang="ru-RU" b="1" dirty="0"/>
              <a:t>Плюсы и минусы многолетних культур</a:t>
            </a:r>
            <a:endParaRPr lang="ru-RU" dirty="0"/>
          </a:p>
          <a:p>
            <a:r>
              <a:rPr lang="ru-RU" dirty="0" smtClean="0"/>
              <a:t>Растут </a:t>
            </a:r>
            <a:r>
              <a:rPr lang="ru-RU" dirty="0"/>
              <a:t>в саду на протяжении долгого времени. И с каждым годом становятся все красивее. Небольшой недостаток в том, что в первый год растения остаются еще невзрачными, так как не успевают достигнуть пика цветения.</a:t>
            </a:r>
          </a:p>
          <a:p>
            <a:r>
              <a:rPr lang="ru-RU" dirty="0"/>
              <a:t>Растения сажают один раз и на долгие годы. Один раз сформировали дизайн приусадебного участка, можно долгие годы наслаждаться красотой цветения.</a:t>
            </a:r>
          </a:p>
          <a:p>
            <a:r>
              <a:rPr lang="ru-RU" dirty="0"/>
              <a:t>Так как имеют хорошо развитую корневую систему, не сильно требовательны к плодородию почвы и особому уходу. Но есть исключения, в основном это экзотические растения, которые высаживают в не совсем подходящем для них климате. Так, например, розы приходится укрывать на зиму, а луковицы гладиолусов – выкапывать. Еще один недостаток – это борьба с насекомыми-вредителями и болезнями.</a:t>
            </a:r>
          </a:p>
          <a:p>
            <a:r>
              <a:rPr lang="ru-RU" dirty="0"/>
              <a:t>Многие растения хорошо зимуют, и их надземная часть остается зеленой круглый год.</a:t>
            </a:r>
          </a:p>
          <a:p>
            <a:r>
              <a:rPr lang="ru-RU" dirty="0"/>
              <a:t>Растения имеют короткий период цветения. Но в этом тоже есть свой плюс. Правильно высадив растения, можно создать такую </a:t>
            </a:r>
            <a:r>
              <a:rPr lang="ru-RU" dirty="0">
                <a:hlinkClick r:id="rId2"/>
              </a:rPr>
              <a:t>композицию</a:t>
            </a:r>
            <a:r>
              <a:rPr lang="ru-RU" dirty="0"/>
              <a:t>, которая по мере </a:t>
            </a:r>
            <a:r>
              <a:rPr lang="ru-RU" dirty="0" err="1"/>
              <a:t>отцветания</a:t>
            </a:r>
            <a:r>
              <a:rPr lang="ru-RU" dirty="0"/>
              <a:t> будет меняться. Это интересно и необычно.</a:t>
            </a:r>
          </a:p>
        </p:txBody>
      </p:sp>
    </p:spTree>
    <p:extLst>
      <p:ext uri="{BB962C8B-B14F-4D97-AF65-F5344CB8AC3E}">
        <p14:creationId xmlns:p14="http://schemas.microsoft.com/office/powerpoint/2010/main" xmlns="" val="21655598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12843164" y="3017520"/>
            <a:ext cx="465512" cy="23275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7466" y="84669"/>
            <a:ext cx="11057467" cy="2630819"/>
          </a:xfrm>
        </p:spPr>
        <p:txBody>
          <a:bodyPr>
            <a:normAutofit/>
          </a:bodyPr>
          <a:lstStyle/>
          <a:p>
            <a:r>
              <a:rPr lang="ru-RU" sz="1400" b="1" dirty="0"/>
              <a:t>Выращивание однолетних культур</a:t>
            </a:r>
            <a:endParaRPr lang="ru-RU" sz="1400" dirty="0"/>
          </a:p>
          <a:p>
            <a:r>
              <a:rPr lang="ru-RU" sz="1400" dirty="0" smtClean="0"/>
              <a:t>Однолетние </a:t>
            </a:r>
            <a:r>
              <a:rPr lang="ru-RU" sz="1400" dirty="0"/>
              <a:t>культуры размножаются только семенами, а высаживать можно двумя способами: семенами и рассадой. Подходящее время года для посева однолетних культур – май, чтобы мороз не побил первые всходы. Семена замачивают и высевают в подготовленные клумбы. Главное часто поливать почву. Семена подбирайте в соответствии с климатическими условиями. Землю под посадку подготовьте заранее: перекопайте почву, избавьтесь от сорняков, внесите </a:t>
            </a:r>
            <a:r>
              <a:rPr lang="ru-RU" sz="1400" dirty="0">
                <a:hlinkClick r:id="rId2"/>
              </a:rPr>
              <a:t>удобрения</a:t>
            </a:r>
            <a:r>
              <a:rPr lang="ru-RU" sz="1400" dirty="0"/>
              <a:t>. Сразу высаживать семенами можно </a:t>
            </a:r>
            <a:r>
              <a:rPr lang="ru-RU" sz="1400" dirty="0">
                <a:hlinkClick r:id="rId3"/>
              </a:rPr>
              <a:t>амарант</a:t>
            </a:r>
            <a:r>
              <a:rPr lang="ru-RU" sz="1400" dirty="0"/>
              <a:t>, </a:t>
            </a:r>
            <a:r>
              <a:rPr lang="ru-RU" sz="1400" dirty="0" err="1">
                <a:hlinkClick r:id="rId4"/>
              </a:rPr>
              <a:t>космею</a:t>
            </a:r>
            <a:r>
              <a:rPr lang="ru-RU" sz="1400" dirty="0"/>
              <a:t>, </a:t>
            </a:r>
            <a:r>
              <a:rPr lang="ru-RU" sz="1400" dirty="0">
                <a:hlinkClick r:id="rId5"/>
              </a:rPr>
              <a:t>подсолнечник</a:t>
            </a:r>
            <a:r>
              <a:rPr lang="ru-RU" sz="1400" dirty="0"/>
              <a:t>, </a:t>
            </a:r>
            <a:r>
              <a:rPr lang="ru-RU" sz="1400" dirty="0" err="1">
                <a:hlinkClick r:id="rId6"/>
              </a:rPr>
              <a:t>лаватеру</a:t>
            </a:r>
            <a:r>
              <a:rPr lang="ru-RU" sz="1400" dirty="0"/>
              <a:t>, </a:t>
            </a:r>
            <a:r>
              <a:rPr lang="ru-RU" sz="1400" dirty="0">
                <a:hlinkClick r:id="rId7"/>
              </a:rPr>
              <a:t>календулу</a:t>
            </a:r>
            <a:r>
              <a:rPr lang="ru-RU" sz="1400" dirty="0"/>
              <a:t>. Таким образом мы видим, что посадка однолетних культур не вызывает сложности у садовода.</a:t>
            </a:r>
          </a:p>
          <a:p>
            <a:endParaRPr lang="ru-RU" sz="1400" dirty="0"/>
          </a:p>
        </p:txBody>
      </p:sp>
      <p:pic>
        <p:nvPicPr>
          <p:cNvPr id="10242" name="Picture 2" descr="https://diy.obi.ru/uploads/articles/000/021/21020/8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9667" y="1938867"/>
            <a:ext cx="8043333" cy="4615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730570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 flipV="1">
            <a:off x="12460778" y="1853247"/>
            <a:ext cx="157942" cy="37456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2385" y="266007"/>
            <a:ext cx="11446627" cy="5078049"/>
          </a:xfrm>
        </p:spPr>
        <p:txBody>
          <a:bodyPr>
            <a:normAutofit/>
          </a:bodyPr>
          <a:lstStyle/>
          <a:p>
            <a:r>
              <a:rPr lang="ru-RU" sz="1400" b="1" dirty="0"/>
              <a:t>Выращивание многолетних культур</a:t>
            </a:r>
            <a:endParaRPr lang="ru-RU" sz="1400" dirty="0"/>
          </a:p>
          <a:p>
            <a:r>
              <a:rPr lang="ru-RU" sz="1400" dirty="0" smtClean="0"/>
              <a:t>.Многолетние </a:t>
            </a:r>
            <a:r>
              <a:rPr lang="ru-RU" sz="1400" dirty="0"/>
              <a:t>культуры можно высаживать семенами, черенкованием или делением. Семена лучше всего покупать в магазине, так как они плохо переносят хранение в квартире и потом могут не взойти. Сеять семена лучше всего под зиму, в конце октября, чтобы они естественным образом перезимовали. Эта процедура носит название «</a:t>
            </a:r>
            <a:r>
              <a:rPr lang="ru-RU" sz="1400" dirty="0">
                <a:hlinkClick r:id="rId2"/>
              </a:rPr>
              <a:t>стратификация</a:t>
            </a:r>
            <a:r>
              <a:rPr lang="ru-RU" sz="1400" dirty="0"/>
              <a:t>», в результате которой семена становятся устойчивыми к неблагоприятным условиям и болезням.</a:t>
            </a:r>
          </a:p>
          <a:p>
            <a:r>
              <a:rPr lang="ru-RU" sz="1400" dirty="0"/>
              <a:t>Зацветают многолетние культуры на второй или третий год.</a:t>
            </a:r>
          </a:p>
          <a:p>
            <a:endParaRPr lang="ru-RU" sz="1400" dirty="0"/>
          </a:p>
        </p:txBody>
      </p:sp>
      <p:pic>
        <p:nvPicPr>
          <p:cNvPr id="11266" name="Picture 2" descr="https://diy.obi.ru/uploads/articles/000/021/21020/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60814" y="2227811"/>
            <a:ext cx="6409113" cy="3732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152319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12599813" y="1953083"/>
            <a:ext cx="9404723" cy="199670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8668" y="160868"/>
            <a:ext cx="11616265" cy="6417732"/>
          </a:xfrm>
        </p:spPr>
        <p:txBody>
          <a:bodyPr/>
          <a:lstStyle/>
          <a:p>
            <a:r>
              <a:rPr lang="ru-RU" dirty="0" smtClean="0"/>
              <a:t>               Сочетание </a:t>
            </a:r>
            <a:r>
              <a:rPr lang="ru-RU" dirty="0"/>
              <a:t>однолетников и многолетников в саду и на клумбе</a:t>
            </a:r>
          </a:p>
          <a:p>
            <a:r>
              <a:rPr lang="ru-RU" b="1" dirty="0"/>
              <a:t>Считать, что многолетние растения лучше, чем однолетние, совершенно неправильно. Это совершенно разные культуры. Если вы только начинающий садовод или хотите попробовать разные варианты ландшафтного дизайна, то советую начать с однолетних культур. Но если вы профессионально занимаетесь ландшафтным дизайном или уже точно знаете, как хотите оформить участок, клумбы, композиции, то выбирайте подходящие варианты многолетников. А можете поэкспериментировать и попробовать совместить однолетние и многолетние культуры. Результат вас удивит и обрадует.</a:t>
            </a:r>
            <a:endParaRPr lang="ru-RU" dirty="0"/>
          </a:p>
        </p:txBody>
      </p:sp>
      <p:pic>
        <p:nvPicPr>
          <p:cNvPr id="12290" name="Picture 2" descr="https://diy.obi.ru/uploads/articles/000/021/21020/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42733" y="3153671"/>
            <a:ext cx="5393267" cy="3424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357763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12743410" y="1712421"/>
            <a:ext cx="191194" cy="1408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5667" y="279401"/>
            <a:ext cx="11065933" cy="6265332"/>
          </a:xfrm>
        </p:spPr>
        <p:txBody>
          <a:bodyPr/>
          <a:lstStyle/>
          <a:p>
            <a:r>
              <a:rPr lang="ru-RU" b="1" dirty="0"/>
              <a:t>Самые полезные лекарственные растения для дачи</a:t>
            </a:r>
          </a:p>
          <a:p>
            <a:r>
              <a:rPr lang="ru-RU" dirty="0"/>
              <a:t>Многие люди с удовольствием выезжают на природу. Запах разнотравья пьянит и одновременно наполняет силой. Хочется заряжаться этой природной энергией ещё и ещё</a:t>
            </a:r>
            <a:r>
              <a:rPr lang="ru-RU" dirty="0" smtClean="0"/>
              <a:t>. «</a:t>
            </a:r>
            <a:r>
              <a:rPr lang="ru-RU" dirty="0"/>
              <a:t>Дачную аптеку» можно с успехом вырастить на своей даче, и с вами всегда будет не только сила природы, но и её красота.</a:t>
            </a:r>
            <a:br>
              <a:rPr lang="ru-RU" dirty="0"/>
            </a:br>
            <a:endParaRPr lang="ru-RU" dirty="0"/>
          </a:p>
          <a:p>
            <a:r>
              <a:rPr lang="ru-RU" dirty="0"/>
              <a:t>Большинство лекарственных растений – дикорастущие, поэтому они крайне неприхотливы. Так что на вашем участке им точно понравится. Но они еще и красивы, так что их декоративную «составляющую» можно использовать в дизайне сада. Найти лекарственные растения несложно, присмотритесь, что растет за периметром вашего участка, что − в ближайшем лесочке или поле. Корневища дикорастущих трав аккуратно выкопать и пересадить к себе на участок, ну а садовые лекарственные растения можно посеять семенами.</a:t>
            </a:r>
          </a:p>
          <a:p>
            <a:r>
              <a:rPr lang="ru-RU" dirty="0"/>
              <a:t>Вот какие универсальные лекарственные растения можно посадить на участке:</a:t>
            </a:r>
          </a:p>
        </p:txBody>
      </p:sp>
    </p:spTree>
    <p:extLst>
      <p:ext uri="{BB962C8B-B14F-4D97-AF65-F5344CB8AC3E}">
        <p14:creationId xmlns:p14="http://schemas.microsoft.com/office/powerpoint/2010/main" xmlns="" val="6659235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12843163" y="2730731"/>
            <a:ext cx="399011" cy="45719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flipV="1">
            <a:off x="76202" y="9006416"/>
            <a:ext cx="8573717" cy="203004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64042" y="619070"/>
            <a:ext cx="11274425" cy="128493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114264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300" b="1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PT Sans"/>
              </a:rPr>
              <a:t>Мята перечная и мята полевая</a:t>
            </a:r>
            <a:endParaRPr kumimoji="0" lang="ru-RU" alt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300" b="0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PT Sans"/>
              </a:rPr>
              <a:t>Запах, обилие зелени, ненавязчивая красота — всё это мята. Она считается одним из древнейших лекарственных растений на земле. Помимо лечебных свойств, мята богата витаминами А и С, марганцем. Заваривая чай, обязательно добавляйте листья мяты — и вам не придётся жаловаться на недомогания.</a:t>
            </a:r>
            <a:br>
              <a:rPr kumimoji="0" lang="ru-RU" altLang="ru-RU" sz="1300" b="0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PT Sans"/>
              </a:rPr>
            </a:br>
            <a:endParaRPr kumimoji="0" lang="ru-RU" alt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300" b="0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PT Sans"/>
              </a:rPr>
              <a:t>Лучше всего мяту выращивать в закрытом грунте, так как она разрастается настолько обильно, что вытесняет с территории другие растения.</a:t>
            </a:r>
            <a:endParaRPr kumimoji="0" lang="ru-RU" altLang="ru-RU" sz="28500" b="0" i="0" u="none" strike="noStrike" cap="none" normalizeH="0" baseline="0" dirty="0" smtClean="0">
              <a:ln>
                <a:noFill/>
              </a:ln>
              <a:solidFill>
                <a:srgbClr val="3759D0"/>
              </a:solidFill>
              <a:effectLst/>
              <a:latin typeface="PT Sans"/>
            </a:endParaRPr>
          </a:p>
        </p:txBody>
      </p:sp>
      <p:sp>
        <p:nvSpPr>
          <p:cNvPr id="5" name="AutoShape 2" descr="Самые полезные лекарственные растения для дачи">
            <a:hlinkClick r:id="rId2"/>
          </p:cNvPr>
          <p:cNvSpPr>
            <a:spLocks noChangeAspect="1" noChangeArrowheads="1"/>
          </p:cNvSpPr>
          <p:nvPr/>
        </p:nvSpPr>
        <p:spPr bwMode="auto">
          <a:xfrm flipV="1">
            <a:off x="-251353" y="6858000"/>
            <a:ext cx="4757711" cy="3531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Самые полезные лекарственные растения для дач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0" y="1997839"/>
            <a:ext cx="9144000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212529"/>
                </a:solidFill>
                <a:latin typeface="PT Sans"/>
              </a:rPr>
              <a:t/>
            </a:r>
            <a:br>
              <a:rPr lang="ru-RU" b="1" dirty="0">
                <a:solidFill>
                  <a:srgbClr val="212529"/>
                </a:solidFill>
                <a:latin typeface="PT Sans"/>
              </a:rPr>
            </a:br>
            <a:r>
              <a:rPr lang="ru-RU" sz="1400" b="1" dirty="0">
                <a:latin typeface="PT Sans"/>
              </a:rPr>
              <a:t>Валериана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>
                <a:latin typeface="PT Sans"/>
              </a:rPr>
              <a:t>До сих ботаники пор спорят об этимологии названия этого растения. Одни считают, что оно носит имя римского врача Плиния Валериана, другие — что это лишь перевод глагола «</a:t>
            </a:r>
            <a:r>
              <a:rPr lang="ru-RU" sz="1400" dirty="0" err="1">
                <a:latin typeface="PT Sans"/>
              </a:rPr>
              <a:t>валере</a:t>
            </a:r>
            <a:r>
              <a:rPr lang="ru-RU" sz="1400" dirty="0">
                <a:latin typeface="PT Sans"/>
              </a:rPr>
              <a:t>», что означает «быть здоровым». Так или иначе, валериана — одно из самых популярных лекарственных растений. Для медицинских целей используют в основном корни.</a:t>
            </a:r>
            <a:r>
              <a:rPr lang="ru-RU" sz="1400" dirty="0">
                <a:solidFill>
                  <a:srgbClr val="212529"/>
                </a:solidFill>
                <a:latin typeface="PT Sans"/>
              </a:rPr>
              <a:t/>
            </a:r>
            <a:br>
              <a:rPr lang="ru-RU" sz="1400" dirty="0">
                <a:solidFill>
                  <a:srgbClr val="212529"/>
                </a:solidFill>
                <a:latin typeface="PT Sans"/>
              </a:rPr>
            </a:br>
            <a:endParaRPr lang="ru-RU" sz="1400" b="0" i="0" dirty="0">
              <a:solidFill>
                <a:srgbClr val="212529"/>
              </a:solidFill>
              <a:effectLst/>
              <a:latin typeface="PT Sans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55576" y="4017292"/>
            <a:ext cx="11282891" cy="188509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114264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300" b="1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PT Sans"/>
              </a:rPr>
              <a:t>Душица</a:t>
            </a:r>
            <a:endParaRPr kumimoji="0" lang="ru-RU" alt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300" b="0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PT Sans"/>
              </a:rPr>
              <a:t>Обязательно заведите это лекарственное растение, это не только польза, но и великолепный аромат, которым вы будете наслаждаться у себя на участке.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300" b="0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PT Sans"/>
              </a:rPr>
              <a:t>Она не просто красиво цветёт, но ещё и привлекает на ваш участок бабочек-крапивниц. Это как раз то растение, которое очень любит полузатенённые места. Чай с душицей — это практически лакомство. Причём лакомство целебное.</a:t>
            </a:r>
            <a:endParaRPr kumimoji="0" lang="ru-RU" alt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300" b="0" i="0" u="none" strike="noStrike" cap="none" normalizeH="0" baseline="0" dirty="0" smtClean="0">
                <a:ln>
                  <a:noFill/>
                </a:ln>
                <a:solidFill>
                  <a:srgbClr val="212529"/>
                </a:solidFill>
                <a:effectLst/>
                <a:latin typeface="PT Sans"/>
              </a:rPr>
              <a:t>Лечебные свойства душицы – усиление секреции различных желез организма, в том числе повышение перистальтики и тонуса кишечника. Растение действует достаточно сильно, поэтому душица не рекомендуется при беременности. В целом душица оказывает успокаивающее действие на центральную нервную систему.</a:t>
            </a:r>
            <a:endParaRPr kumimoji="0" lang="ru-RU" altLang="ru-RU" sz="28500" b="0" i="0" u="none" strike="noStrike" cap="none" normalizeH="0" baseline="0" dirty="0" smtClean="0">
              <a:ln>
                <a:noFill/>
              </a:ln>
              <a:solidFill>
                <a:srgbClr val="3759D0"/>
              </a:solidFill>
              <a:effectLst/>
              <a:latin typeface="PT San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18374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12843164" y="2950528"/>
            <a:ext cx="618836" cy="72072"/>
          </a:xfrm>
        </p:spPr>
        <p:txBody>
          <a:bodyPr/>
          <a:lstStyle/>
          <a:p>
            <a:r>
              <a:rPr lang="ru-RU" dirty="0" smtClean="0"/>
              <a:t>с</a:t>
            </a:r>
            <a:endParaRPr lang="ru-RU" dirty="0"/>
          </a:p>
        </p:txBody>
      </p:sp>
      <p:sp>
        <p:nvSpPr>
          <p:cNvPr id="6" name="AutoShape 6" descr="Самые полезные лекарственные растения для дачи"/>
          <p:cNvSpPr>
            <a:spLocks noGrp="1" noChangeAspect="1" noChangeArrowheads="1"/>
          </p:cNvSpPr>
          <p:nvPr>
            <p:ph idx="1"/>
          </p:nvPr>
        </p:nvSpPr>
        <p:spPr bwMode="auto">
          <a:xfrm>
            <a:off x="397933" y="127000"/>
            <a:ext cx="10705046" cy="673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ru-RU" dirty="0"/>
              <a:t>Внимательно изучив предложение выращивать лекарственные травы на грядках, вы сможете не только получить лечебное сырье, но и сэкономить свой бюджет. Ибо травы обойдутся значительно дешевле, нежели пилюли из аптеки. Тем более, что во всем мире наблюдается тенденция к лечению и профилактике болезней натуральными средствами и, в первую очередь, травами.</a:t>
            </a:r>
          </a:p>
        </p:txBody>
      </p:sp>
      <p:pic>
        <p:nvPicPr>
          <p:cNvPr id="15368" name="Picture 8" descr="https://cdn5.roomble.com/wp-content/uploads/2015/import/7344213f1c5c4af7b616aded6ac9b523c1a491d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49109" y="1794569"/>
            <a:ext cx="3843756" cy="280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372" name="Picture 12" descr="https://cdn6.roomble.com/wp-content/uploads/2015/import/e46344ef238a2adff901a1464b6a0e2df143f7d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3224" y="1704710"/>
            <a:ext cx="3967692" cy="2980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374" name="Picture 14" descr="https://cdn10.roomble.com/wp-content/uploads/2015/import/5314dbc8af77ac41ef48ab7ab59594c72b234ffd-1200x8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40370" y="3809607"/>
            <a:ext cx="4076700" cy="2453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918281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111</TotalTime>
  <Words>1536</Words>
  <Application>Microsoft Office PowerPoint</Application>
  <PresentationFormat>Произвольный</PresentationFormat>
  <Paragraphs>85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Ион</vt:lpstr>
      <vt:lpstr>Слайд 1</vt:lpstr>
      <vt:lpstr>Слайд 2</vt:lpstr>
      <vt:lpstr>Слайд 3</vt:lpstr>
      <vt:lpstr>Слайд 4</vt:lpstr>
      <vt:lpstr>Слайд 5</vt:lpstr>
      <vt:lpstr>Слайд 6</vt:lpstr>
      <vt:lpstr>к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</vt:lpstr>
      <vt:lpstr>Слайд 19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Алексей</dc:creator>
  <cp:lastModifiedBy>Shafikova_GA</cp:lastModifiedBy>
  <cp:revision>12</cp:revision>
  <dcterms:created xsi:type="dcterms:W3CDTF">2021-05-20T09:30:32Z</dcterms:created>
  <dcterms:modified xsi:type="dcterms:W3CDTF">2021-05-25T04:57:04Z</dcterms:modified>
</cp:coreProperties>
</file>