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0440988" cy="7200900"/>
  <p:notesSz cx="6791325" cy="9872663"/>
  <p:defaultTextStyle>
    <a:defPPr>
      <a:defRPr lang="ru-RU"/>
    </a:defPPr>
    <a:lvl1pPr marL="0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4017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08035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12052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16069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20086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24104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28121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32138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368" y="108"/>
      </p:cViewPr>
      <p:guideLst>
        <p:guide orient="horz" pos="2268"/>
        <p:guide pos="328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09058" y="1440180"/>
            <a:ext cx="8965328" cy="1920240"/>
          </a:xfrm>
          <a:ln>
            <a:noFill/>
          </a:ln>
        </p:spPr>
        <p:txBody>
          <a:bodyPr vert="horz" tIns="0" rIns="20161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62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09057" y="3389963"/>
            <a:ext cx="8968809" cy="1840230"/>
          </a:xfrm>
        </p:spPr>
        <p:txBody>
          <a:bodyPr lIns="0" rIns="20161"/>
          <a:lstStyle>
            <a:lvl1pPr marL="0" marR="50402" indent="0" algn="r">
              <a:buNone/>
              <a:defRPr>
                <a:solidFill>
                  <a:schemeClr val="tx1"/>
                </a:solidFill>
              </a:defRPr>
            </a:lvl1pPr>
            <a:lvl2pPr marL="504017" indent="0" algn="ctr">
              <a:buNone/>
            </a:lvl2pPr>
            <a:lvl3pPr marL="1008035" indent="0" algn="ctr">
              <a:buNone/>
            </a:lvl3pPr>
            <a:lvl4pPr marL="1512052" indent="0" algn="ctr">
              <a:buNone/>
            </a:lvl4pPr>
            <a:lvl5pPr marL="2016069" indent="0" algn="ctr">
              <a:buNone/>
            </a:lvl5pPr>
            <a:lvl6pPr marL="2520086" indent="0" algn="ctr">
              <a:buNone/>
            </a:lvl6pPr>
            <a:lvl7pPr marL="3024104" indent="0" algn="ctr">
              <a:buNone/>
            </a:lvl7pPr>
            <a:lvl8pPr marL="3528121" indent="0" algn="ctr">
              <a:buNone/>
            </a:lvl8pPr>
            <a:lvl9pPr marL="4032138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577" y="1382573"/>
            <a:ext cx="8874840" cy="1430579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62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5577" y="2839897"/>
            <a:ext cx="8874840" cy="1585198"/>
          </a:xfrm>
        </p:spPr>
        <p:txBody>
          <a:bodyPr lIns="50402" rIns="50402" anchor="t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739292"/>
            <a:ext cx="9396889" cy="120015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2050" y="2016089"/>
            <a:ext cx="4611436" cy="4656582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07502" y="2016089"/>
            <a:ext cx="4611436" cy="4656582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739292"/>
            <a:ext cx="9396889" cy="1200150"/>
          </a:xfrm>
        </p:spPr>
        <p:txBody>
          <a:bodyPr tIns="50402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2049" y="1948010"/>
            <a:ext cx="4613250" cy="692320"/>
          </a:xfrm>
        </p:spPr>
        <p:txBody>
          <a:bodyPr lIns="50402" tIns="0" rIns="50402" bIns="0" anchor="ctr">
            <a:noAutofit/>
          </a:bodyPr>
          <a:lstStyle>
            <a:lvl1pPr marL="0" indent="0">
              <a:buNone/>
              <a:defRPr sz="26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303877" y="1952745"/>
            <a:ext cx="4615062" cy="687585"/>
          </a:xfrm>
        </p:spPr>
        <p:txBody>
          <a:bodyPr lIns="50402" tIns="0" rIns="50402" bIns="0" anchor="ctr"/>
          <a:lstStyle>
            <a:lvl1pPr marL="0" indent="0">
              <a:buNone/>
              <a:defRPr sz="26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22049" y="2640330"/>
            <a:ext cx="4613250" cy="4038006"/>
          </a:xfrm>
        </p:spPr>
        <p:txBody>
          <a:bodyPr tIns="0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03877" y="2640330"/>
            <a:ext cx="4615062" cy="4038006"/>
          </a:xfrm>
        </p:spPr>
        <p:txBody>
          <a:bodyPr tIns="0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739292"/>
            <a:ext cx="9483897" cy="1200150"/>
          </a:xfrm>
        </p:spPr>
        <p:txBody>
          <a:bodyPr vert="horz" tIns="50402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5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074" y="540069"/>
            <a:ext cx="3132296" cy="1220153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9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83074" y="1760220"/>
            <a:ext cx="3132296" cy="4800600"/>
          </a:xfrm>
        </p:spPr>
        <p:txBody>
          <a:bodyPr lIns="20161" rIns="20161"/>
          <a:lstStyle>
            <a:lvl1pPr marL="0" indent="0" algn="l">
              <a:buNone/>
              <a:defRPr sz="1500"/>
            </a:lvl1pPr>
            <a:lvl2pPr indent="0" algn="l">
              <a:buNone/>
              <a:defRPr sz="1300"/>
            </a:lvl2pPr>
            <a:lvl3pPr indent="0" algn="l">
              <a:buNone/>
              <a:defRPr sz="1100"/>
            </a:lvl3pPr>
            <a:lvl4pPr indent="0" algn="l">
              <a:buNone/>
              <a:defRPr sz="1000"/>
            </a:lvl4pPr>
            <a:lvl5pPr indent="0" algn="l">
              <a:buNone/>
              <a:defRPr sz="10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082136" y="1760220"/>
            <a:ext cx="5836802" cy="4800600"/>
          </a:xfrm>
        </p:spPr>
        <p:txBody>
          <a:bodyPr tIns="0"/>
          <a:lstStyle>
            <a:lvl1pPr>
              <a:defRPr sz="3100"/>
            </a:lvl1pPr>
            <a:lvl2pPr>
              <a:defRPr sz="2900"/>
            </a:lvl2pPr>
            <a:lvl3pPr>
              <a:defRPr sz="2600"/>
            </a:lvl3pPr>
            <a:lvl4pPr>
              <a:defRPr sz="22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614785" y="1163481"/>
            <a:ext cx="6003568" cy="432054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03" tIns="50402" rIns="100803" bIns="50402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9139443" y="5627758"/>
            <a:ext cx="177497" cy="163220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03" tIns="50402" rIns="100803" bIns="50402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66" y="1235846"/>
            <a:ext cx="2526719" cy="1661752"/>
          </a:xfrm>
        </p:spPr>
        <p:txBody>
          <a:bodyPr vert="horz" lIns="50402" tIns="50402" rIns="50402" bIns="50402" anchor="b"/>
          <a:lstStyle>
            <a:lvl1pPr algn="l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6066" y="2970224"/>
            <a:ext cx="2523239" cy="2288286"/>
          </a:xfrm>
        </p:spPr>
        <p:txBody>
          <a:bodyPr lIns="70562" rIns="50402" bIns="50402" anchor="t"/>
          <a:lstStyle>
            <a:lvl1pPr marL="0" indent="0" algn="l">
              <a:spcBef>
                <a:spcPts val="276"/>
              </a:spcBef>
              <a:buFontTx/>
              <a:buNone/>
              <a:defRPr sz="14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222873" y="6674168"/>
            <a:ext cx="696066" cy="383381"/>
          </a:xfrm>
        </p:spPr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980219" y="1259493"/>
            <a:ext cx="5272699" cy="4128516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5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0876" y="6107430"/>
            <a:ext cx="10462740" cy="10934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803" tIns="50402" rIns="100803" bIns="50402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002973" y="6530817"/>
            <a:ext cx="5438015" cy="67008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803" tIns="50402" rIns="100803" bIns="50402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69716" y="960122"/>
            <a:ext cx="2349222" cy="547235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2050" y="960122"/>
            <a:ext cx="6873650" cy="547235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0876" y="-7501"/>
            <a:ext cx="10462740" cy="10934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803" tIns="50402" rIns="100803" bIns="50402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002973" y="-7501"/>
            <a:ext cx="5438015" cy="67008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803" tIns="50402" rIns="100803" bIns="50402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522050" y="739292"/>
            <a:ext cx="9396889" cy="1200150"/>
          </a:xfrm>
          <a:prstGeom prst="rect">
            <a:avLst/>
          </a:prstGeom>
        </p:spPr>
        <p:txBody>
          <a:bodyPr vert="horz" lIns="0" tIns="50402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522050" y="2032254"/>
            <a:ext cx="9396889" cy="4608576"/>
          </a:xfrm>
          <a:prstGeom prst="rect">
            <a:avLst/>
          </a:prstGeom>
        </p:spPr>
        <p:txBody>
          <a:bodyPr vert="horz" lIns="100803" tIns="50402" rIns="100803" bIns="50402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522049" y="6674168"/>
            <a:ext cx="2436231" cy="383381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55C72D-0F19-4645-8E32-2E23732C5482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045288" y="6674168"/>
            <a:ext cx="3828362" cy="383381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9048856" y="6674168"/>
            <a:ext cx="870082" cy="383381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7DD5E2A-FD88-4C20-B4FC-3BF8F33BFA7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1714" y="212529"/>
            <a:ext cx="10482720" cy="681685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5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02410" indent="-30241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05624" indent="-272169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035" indent="-272169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445" indent="-231848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612855" indent="-231848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266" indent="-231848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16873" indent="-201607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19283" indent="-201607" algn="l" rtl="0" eaLnBrk="1" latinLnBrk="0" hangingPunct="1">
        <a:spcBef>
          <a:spcPct val="20000"/>
        </a:spcBef>
        <a:buClr>
          <a:schemeClr val="tx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21693" indent="-201607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401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80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5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60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41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81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21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-108417"/>
            <a:ext cx="10318236" cy="717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803" tIns="50402" rIns="100803" bIns="50402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Перечень услуг, оказываемых в ГАУСО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«КЦСОН города  Каменска-Уральского» социально-реабилитационным отделением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82510"/>
              </p:ext>
            </p:extLst>
          </p:nvPr>
        </p:nvGraphicFramePr>
        <p:xfrm>
          <a:off x="9144" y="581493"/>
          <a:ext cx="10398863" cy="6651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/>
                <a:gridCol w="6840000"/>
                <a:gridCol w="1080000"/>
                <a:gridCol w="1080000"/>
                <a:gridCol w="858863"/>
              </a:tblGrid>
              <a:tr h="559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услуг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(форма обслуживания – стационарная)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455930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Единица измерения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Тариф на услугу (руб.)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Объём услуг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</a:tr>
              <a:tr h="244924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Гарантированные услуги, оказываемые в 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ГАУСО</a:t>
                      </a:r>
                      <a:r>
                        <a:rPr lang="ru-RU" sz="12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СО 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«КЦСОН города  Каменска-Уральского» социально-реабилитационным отделением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4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Социально – бытовые услуги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46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1.1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Предоставление площади  жилых помещений согласно утверждённым нормативам (предоставление совершеннолетним гражданам жилых помещений в условиях круглосуточного пребывания)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сутки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21,31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78307" marR="78307" marT="0" marB="0"/>
                </a:tc>
              </a:tr>
              <a:tr h="4431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1.2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Предоставление в пользование мебели согласно утверждённым нормативам (предоставление в пользование совершеннолетним гражданам мебели согласно утверждённым нормативам)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сутки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2,79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78307" marR="78307" marT="0" marB="0"/>
                </a:tc>
              </a:tr>
              <a:tr h="6591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1.3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Предоставление мягкого инвентаря (одежда, обувь, нательное бельё и постельные принадлежности) согласно утверждённым нормативам (предоставление в пользование постельных принадлежностей совершеннолетним гражданам)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комплект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13,39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8307" marR="78307" marT="0" marB="0"/>
                </a:tc>
              </a:tr>
              <a:tr h="43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1.4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питанием согласно утверждённым нормативам (обеспечение горячим питанием совершеннолетних граждан, получающих социальные услуги в стационарной форме)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сутки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129,20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78307" marR="78307" marT="0" marB="0"/>
                </a:tc>
              </a:tr>
              <a:tr h="1864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1.5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Уборка жилых помещений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уборка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27,79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</a:p>
                  </a:txBody>
                  <a:tcPr marL="78307" marR="78307" marT="0" marB="0"/>
                </a:tc>
              </a:tr>
              <a:tr h="372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1.6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Предоставление условий для соблюдения  правил личной гигиены и санитарии совершеннолетним гражданам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сутки 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162,96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/>
                </a:tc>
              </a:tr>
              <a:tr h="372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1.7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досуга и отдыха, в том числе обеспечение книгами, журналами, газетами, настольными играми 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процедура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47,46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1864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Помощь в написании, оформлении и прочтении писем и различных документов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консультация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39,57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864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Социально – медицинские услуги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9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2.1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Прием клиента при поступлении в организацию социального обслуживания (или по возвращении клиента, отсутствовавшего в организации более 5 дней)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осмотр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60,93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4115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2.2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Проведение оздоровительных мероприятий (оздоровительные мероприятия, направленные на коррекцию функциональных возможностей систем организма (массаж, физиотерапия)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мероприятие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71,72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369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2.3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Организация и проведение групповых оздоровительных мероприятий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мероприятие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13.44</a:t>
                      </a:r>
                      <a:endParaRPr lang="ru-RU" sz="12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48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2.4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Консультирование по социально-медицинским вопросам (поддержания и сохранения здоровья получателей социальных услуг, проведения оздоровительных мероприятий, наблюдения за получателями социальных услуг для выявления отклонений в состоянии их здоровья)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консультация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92,61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2.5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Выполнение процедур, связанных с сохранением здоровья получателей социальных услуг (измерение температуры тела, артериального давления, контроль за приемом лекарств и другое)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процедура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23,55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194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2.6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Проведение групповых занятий, обучающих здоровому образу жизни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занятие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13,44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315138"/>
              </p:ext>
            </p:extLst>
          </p:nvPr>
        </p:nvGraphicFramePr>
        <p:xfrm>
          <a:off x="9582" y="18288"/>
          <a:ext cx="10403974" cy="7135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74"/>
                <a:gridCol w="6840000"/>
                <a:gridCol w="1080000"/>
                <a:gridCol w="1080000"/>
                <a:gridCol w="864000"/>
              </a:tblGrid>
              <a:tr h="365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услуг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(форма обслуживания – стационарная)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455930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Единица измерения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Тариф на услугу (руб.)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Объём услуг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</a:tr>
              <a:tr h="2308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2.7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Систематическое наблюдение за получателем социальных услуг для выявления отклонения в их здоровье</a:t>
                      </a:r>
                      <a:endParaRPr lang="ru-RU" sz="11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наблюдение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8307" marR="7830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18,32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0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Социально – психологические услуги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9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3.1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Психодиагностика и обследование личности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анятие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182,54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46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3.2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Психологический тренинг в группе для совершеннолетних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занятие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24,35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1846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3.3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Психологическая коррекция в группе для совершеннолетних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занятие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24,35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5539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3.4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Оказание индивидуальной психологической помощи, в том числе беседы, общение, выслушивание, подбадривание, мотивация к активности, психологическая поддержка жизненного тонуса клиентов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занятие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60,84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1846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4.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Социально – педагогические услуги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46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4.1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kern="100" dirty="0" smtClean="0">
                          <a:latin typeface="Times New Roman"/>
                          <a:ea typeface="Times New Roman"/>
                          <a:cs typeface="Times New Roman"/>
                        </a:rPr>
                        <a:t>Организация досуга (посещение театров, выставок, экскурсии, концерты и другие мероприятия)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мероприятие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31, 13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369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4.2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/>
                          <a:ea typeface="Times New Roman"/>
                          <a:cs typeface="Times New Roman"/>
                        </a:rPr>
                        <a:t>Формирование у получателей социальных услуг позитивных интересов (в том числе в сфере досуга)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мероприятие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31,13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</a:tr>
              <a:tr h="1846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Социально – трудовые услуги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Times New Roman"/>
                        </a:rPr>
                        <a:t>5.1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kern="100" dirty="0">
                          <a:latin typeface="Times New Roman"/>
                          <a:ea typeface="Times New Roman"/>
                          <a:cs typeface="Times New Roman"/>
                        </a:rPr>
                        <a:t>Проведение занятия в группе по использованию трудовых возможностей и обучению доступным профессиональным навыкам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занятие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4.73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36562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Проведение индивидуального занятия по использованию трудовых возможностей и обучению доступным профессиональным навыкам</a:t>
                      </a:r>
                      <a:endParaRPr lang="ru-RU" sz="105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занятие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56,80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9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6.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Услуги, оказываемые в целях повышения коммуникативного потенциала получателей социальных услуг, имеющих ограничения жизнедеятельности, в том числе детей-инвалидов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46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6.1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Проведение занятий в группах взаимоподдержки, клубах общения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занятие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7,10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46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Социально – правовые услуги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9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7.1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Консультирование по вопросам, связанным с правом граждан на социальное обслуживание в государственной и негосударственной системах социальных служб и защиту своих интересов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консультация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286367">
                <a:tc gridSpan="5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Дополнительные 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услуги, оказываемые в 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ГАУСО СО«КЦСОН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города  Каменска-Уральского» социально-реабилитационным отделением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19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Кислородный коктейль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 порция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40,00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2219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Фиточай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 порция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12,00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2151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Углекислая ванна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 процедура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180,00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1828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Соляная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комната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 процедура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90,00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91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Аппарат «Полюс-2М»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процедура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200.00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31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Аппарат «Милта-ф-8-01»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процедура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130.00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Пневмомассажёр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«Лимфа-Э»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процедура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200.00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5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Доставка граждан  в социально -реабилитационное отделение п. Лебяжье </a:t>
                      </a: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  и  ДО  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ЖД и Автовокзала      г. Каменска-Уральского</a:t>
                      </a:r>
                      <a:endParaRPr lang="ru-RU" sz="12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поездка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100.00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264</TotalTime>
  <Words>703</Words>
  <Application>Microsoft Office PowerPoint</Application>
  <PresentationFormat>Произвольный</PresentationFormat>
  <Paragraphs>196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Arrows86</dc:creator>
  <cp:lastModifiedBy>Компьютер в приемной</cp:lastModifiedBy>
  <cp:revision>32</cp:revision>
  <cp:lastPrinted>2025-05-30T04:38:02Z</cp:lastPrinted>
  <dcterms:created xsi:type="dcterms:W3CDTF">2020-12-30T09:42:28Z</dcterms:created>
  <dcterms:modified xsi:type="dcterms:W3CDTF">2025-05-30T04:38:05Z</dcterms:modified>
</cp:coreProperties>
</file>