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58" r:id="rId4"/>
    <p:sldId id="259" r:id="rId5"/>
    <p:sldId id="260" r:id="rId6"/>
    <p:sldId id="261" r:id="rId7"/>
    <p:sldId id="262" r:id="rId8"/>
    <p:sldId id="263" r:id="rId9"/>
    <p:sldId id="264" r:id="rId10"/>
    <p:sldId id="265" r:id="rId11"/>
    <p:sldId id="268" r:id="rId12"/>
    <p:sldId id="271" r:id="rId13"/>
    <p:sldId id="272" r:id="rId14"/>
    <p:sldId id="273" r:id="rId15"/>
    <p:sldId id="274" r:id="rId16"/>
    <p:sldId id="275" r:id="rId17"/>
    <p:sldId id="276" r:id="rId18"/>
    <p:sldId id="277" r:id="rId19"/>
    <p:sldId id="278" r:id="rId20"/>
    <p:sldId id="279" r:id="rId21"/>
    <p:sldId id="267" r:id="rId22"/>
  </p:sldIdLst>
  <p:sldSz cx="9144000" cy="6858000" type="screen4x3"/>
  <p:notesSz cx="6761163" cy="994251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1494" y="-90"/>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286FB0EA-21DB-4C72-9050-ABA8C0689D52}" type="datetimeFigureOut">
              <a:rPr lang="ru-RU" smtClean="0"/>
              <a:pPr/>
              <a:t>04.03.2021</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5C14F039-2483-4E90-B7D8-6E419DAD537F}" type="slidenum">
              <a:rPr lang="ru-RU" smtClean="0"/>
              <a:pPr/>
              <a:t>‹#›</a:t>
            </a:fld>
            <a:endParaRPr lang="ru-RU" dirty="0"/>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86FB0EA-21DB-4C72-9050-ABA8C0689D52}" type="datetimeFigureOut">
              <a:rPr lang="ru-RU" smtClean="0"/>
              <a:pPr/>
              <a:t>04.03.2021</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5C14F039-2483-4E90-B7D8-6E419DAD537F}" type="slidenum">
              <a:rPr lang="ru-RU" smtClean="0"/>
              <a:pPr/>
              <a:t>‹#›</a:t>
            </a:fld>
            <a:endParaRPr lang="ru-RU" dirty="0"/>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286FB0EA-21DB-4C72-9050-ABA8C0689D52}" type="datetimeFigureOut">
              <a:rPr lang="ru-RU" smtClean="0"/>
              <a:pPr/>
              <a:t>04.03.2021</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5C14F039-2483-4E90-B7D8-6E419DAD537F}" type="slidenum">
              <a:rPr lang="ru-RU" smtClean="0"/>
              <a:pPr/>
              <a:t>‹#›</a:t>
            </a:fld>
            <a:endParaRPr lang="ru-RU" dirty="0"/>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286FB0EA-21DB-4C72-9050-ABA8C0689D52}" type="datetimeFigureOut">
              <a:rPr lang="ru-RU" smtClean="0"/>
              <a:pPr/>
              <a:t>04.03.2021</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5C14F039-2483-4E90-B7D8-6E419DAD537F}" type="slidenum">
              <a:rPr lang="ru-RU" smtClean="0"/>
              <a:pPr/>
              <a:t>‹#›</a:t>
            </a:fld>
            <a:endParaRPr lang="ru-RU" dirty="0"/>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286FB0EA-21DB-4C72-9050-ABA8C0689D52}" type="datetimeFigureOut">
              <a:rPr lang="ru-RU" smtClean="0"/>
              <a:pPr/>
              <a:t>04.03.2021</a:t>
            </a:fld>
            <a:endParaRPr lang="ru-RU" dirty="0"/>
          </a:p>
        </p:txBody>
      </p:sp>
      <p:sp>
        <p:nvSpPr>
          <p:cNvPr id="8" name="Footer Placeholder 7"/>
          <p:cNvSpPr>
            <a:spLocks noGrp="1"/>
          </p:cNvSpPr>
          <p:nvPr>
            <p:ph type="ftr" sz="quarter" idx="11"/>
          </p:nvPr>
        </p:nvSpPr>
        <p:spPr/>
        <p:txBody>
          <a:bodyPr/>
          <a:lstStyle/>
          <a:p>
            <a:endParaRPr lang="ru-RU" dirty="0"/>
          </a:p>
        </p:txBody>
      </p:sp>
      <p:sp>
        <p:nvSpPr>
          <p:cNvPr id="9" name="Slide Number Placeholder 8"/>
          <p:cNvSpPr>
            <a:spLocks noGrp="1"/>
          </p:cNvSpPr>
          <p:nvPr>
            <p:ph type="sldNum" sz="quarter" idx="12"/>
          </p:nvPr>
        </p:nvSpPr>
        <p:spPr/>
        <p:txBody>
          <a:bodyPr/>
          <a:lstStyle/>
          <a:p>
            <a:fld id="{5C14F039-2483-4E90-B7D8-6E419DAD537F}" type="slidenum">
              <a:rPr lang="ru-RU" smtClean="0"/>
              <a:pPr/>
              <a:t>‹#›</a:t>
            </a:fld>
            <a:endParaRPr lang="ru-RU" dirty="0"/>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286FB0EA-21DB-4C72-9050-ABA8C0689D52}" type="datetimeFigureOut">
              <a:rPr lang="ru-RU" smtClean="0"/>
              <a:pPr/>
              <a:t>04.03.2021</a:t>
            </a:fld>
            <a:endParaRPr lang="ru-RU" dirty="0"/>
          </a:p>
        </p:txBody>
      </p:sp>
      <p:sp>
        <p:nvSpPr>
          <p:cNvPr id="4" name="Footer Placeholder 3"/>
          <p:cNvSpPr>
            <a:spLocks noGrp="1"/>
          </p:cNvSpPr>
          <p:nvPr>
            <p:ph type="ftr" sz="quarter" idx="11"/>
          </p:nvPr>
        </p:nvSpPr>
        <p:spPr/>
        <p:txBody>
          <a:bodyPr/>
          <a:lstStyle/>
          <a:p>
            <a:endParaRPr lang="ru-RU" dirty="0"/>
          </a:p>
        </p:txBody>
      </p:sp>
      <p:sp>
        <p:nvSpPr>
          <p:cNvPr id="5" name="Slide Number Placeholder 4"/>
          <p:cNvSpPr>
            <a:spLocks noGrp="1"/>
          </p:cNvSpPr>
          <p:nvPr>
            <p:ph type="sldNum" sz="quarter" idx="12"/>
          </p:nvPr>
        </p:nvSpPr>
        <p:spPr/>
        <p:txBody>
          <a:bodyPr/>
          <a:lstStyle/>
          <a:p>
            <a:fld id="{5C14F039-2483-4E90-B7D8-6E419DAD537F}" type="slidenum">
              <a:rPr lang="ru-RU" smtClean="0"/>
              <a:pPr/>
              <a:t>‹#›</a:t>
            </a:fld>
            <a:endParaRPr lang="ru-RU" dirty="0"/>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6FB0EA-21DB-4C72-9050-ABA8C0689D52}" type="datetimeFigureOut">
              <a:rPr lang="ru-RU" smtClean="0"/>
              <a:pPr/>
              <a:t>04.03.2021</a:t>
            </a:fld>
            <a:endParaRPr lang="ru-RU" dirty="0"/>
          </a:p>
        </p:txBody>
      </p:sp>
      <p:sp>
        <p:nvSpPr>
          <p:cNvPr id="3" name="Footer Placeholder 2"/>
          <p:cNvSpPr>
            <a:spLocks noGrp="1"/>
          </p:cNvSpPr>
          <p:nvPr>
            <p:ph type="ftr" sz="quarter" idx="11"/>
          </p:nvPr>
        </p:nvSpPr>
        <p:spPr/>
        <p:txBody>
          <a:bodyPr/>
          <a:lstStyle/>
          <a:p>
            <a:endParaRPr lang="ru-RU" dirty="0"/>
          </a:p>
        </p:txBody>
      </p:sp>
      <p:sp>
        <p:nvSpPr>
          <p:cNvPr id="4" name="Slide Number Placeholder 3"/>
          <p:cNvSpPr>
            <a:spLocks noGrp="1"/>
          </p:cNvSpPr>
          <p:nvPr>
            <p:ph type="sldNum" sz="quarter" idx="12"/>
          </p:nvPr>
        </p:nvSpPr>
        <p:spPr/>
        <p:txBody>
          <a:bodyPr/>
          <a:lstStyle/>
          <a:p>
            <a:fld id="{5C14F039-2483-4E90-B7D8-6E419DAD537F}" type="slidenum">
              <a:rPr lang="ru-RU" smtClean="0"/>
              <a:pPr/>
              <a:t>‹#›</a:t>
            </a:fld>
            <a:endParaRPr lang="ru-RU" dirty="0"/>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286FB0EA-21DB-4C72-9050-ABA8C0689D52}" type="datetimeFigureOut">
              <a:rPr lang="ru-RU" smtClean="0"/>
              <a:pPr/>
              <a:t>04.03.2021</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5C14F039-2483-4E90-B7D8-6E419DAD537F}" type="slidenum">
              <a:rPr lang="ru-RU" smtClean="0"/>
              <a:pPr/>
              <a:t>‹#›</a:t>
            </a:fld>
            <a:endParaRPr lang="ru-RU" dirty="0"/>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dirty="0"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286FB0EA-21DB-4C72-9050-ABA8C0689D52}" type="datetimeFigureOut">
              <a:rPr lang="ru-RU" smtClean="0"/>
              <a:pPr/>
              <a:t>04.03.2021</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5C14F039-2483-4E90-B7D8-6E419DAD537F}" type="slidenum">
              <a:rPr lang="ru-RU" smtClean="0"/>
              <a:pPr/>
              <a:t>‹#›</a:t>
            </a:fld>
            <a:endParaRPr lang="ru-RU" dirty="0"/>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286FB0EA-21DB-4C72-9050-ABA8C0689D52}" type="datetimeFigureOut">
              <a:rPr lang="ru-RU" smtClean="0"/>
              <a:pPr/>
              <a:t>04.03.2021</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5C14F039-2483-4E90-B7D8-6E419DAD537F}" type="slidenum">
              <a:rPr lang="ru-RU" smtClean="0"/>
              <a:pPr/>
              <a:t>‹#›</a:t>
            </a:fld>
            <a:endParaRPr lang="ru-RU" dirty="0"/>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286FB0EA-21DB-4C72-9050-ABA8C0689D52}" type="datetimeFigureOut">
              <a:rPr lang="ru-RU" smtClean="0"/>
              <a:pPr/>
              <a:t>04.03.2021</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5C14F039-2483-4E90-B7D8-6E419DAD537F}" type="slidenum">
              <a:rPr lang="ru-RU" smtClean="0"/>
              <a:pPr/>
              <a:t>‹#›</a:t>
            </a:fld>
            <a:endParaRPr lang="ru-RU"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286FB0EA-21DB-4C72-9050-ABA8C0689D52}" type="datetimeFigureOut">
              <a:rPr lang="ru-RU" smtClean="0"/>
              <a:pPr/>
              <a:t>04.03.2021</a:t>
            </a:fld>
            <a:endParaRPr lang="ru-RU" dirty="0"/>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dirty="0"/>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5C14F039-2483-4E90-B7D8-6E419DAD537F}" type="slidenum">
              <a:rPr lang="ru-RU" smtClean="0"/>
              <a:pPr/>
              <a:t>‹#›</a:t>
            </a:fld>
            <a:endParaRPr lang="ru-RU" dirty="0"/>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473795" y="5517232"/>
            <a:ext cx="5637010" cy="720080"/>
          </a:xfrm>
        </p:spPr>
        <p:txBody>
          <a:bodyPr>
            <a:normAutofit/>
          </a:bodyPr>
          <a:lstStyle/>
          <a:p>
            <a:pPr algn="r"/>
            <a:r>
              <a:rPr lang="ru-RU" sz="1800" dirty="0" smtClean="0"/>
              <a:t>Руководитель: Кочебина Наталия Алексеевна</a:t>
            </a:r>
            <a:endParaRPr lang="ru-RU" sz="1800" dirty="0"/>
          </a:p>
        </p:txBody>
      </p:sp>
      <p:sp>
        <p:nvSpPr>
          <p:cNvPr id="2" name="Заголовок 1"/>
          <p:cNvSpPr>
            <a:spLocks noGrp="1"/>
          </p:cNvSpPr>
          <p:nvPr>
            <p:ph type="ctrTitle"/>
          </p:nvPr>
        </p:nvSpPr>
        <p:spPr>
          <a:xfrm>
            <a:off x="817581" y="4149080"/>
            <a:ext cx="7175351" cy="1800200"/>
          </a:xfrm>
        </p:spPr>
        <p:txBody>
          <a:bodyPr/>
          <a:lstStyle/>
          <a:p>
            <a:pPr algn="ctr">
              <a:lnSpc>
                <a:spcPct val="115000"/>
              </a:lnSpc>
              <a:spcAft>
                <a:spcPts val="1000"/>
              </a:spcAft>
            </a:pPr>
            <a:r>
              <a:rPr lang="ru-RU" sz="2000" dirty="0" smtClean="0">
                <a:solidFill>
                  <a:srgbClr val="00B050"/>
                </a:solidFill>
                <a:latin typeface="Times New Roman" pitchFamily="18" charset="0"/>
                <a:cs typeface="Times New Roman" pitchFamily="18" charset="0"/>
              </a:rPr>
              <a:t>Школа пожилого возраста </a:t>
            </a:r>
            <a:br>
              <a:rPr lang="ru-RU" sz="2000" dirty="0" smtClean="0">
                <a:solidFill>
                  <a:srgbClr val="00B050"/>
                </a:solidFill>
                <a:latin typeface="Times New Roman" pitchFamily="18" charset="0"/>
                <a:cs typeface="Times New Roman" pitchFamily="18" charset="0"/>
              </a:rPr>
            </a:br>
            <a:r>
              <a:rPr lang="ru-RU" sz="2000" dirty="0" smtClean="0">
                <a:solidFill>
                  <a:srgbClr val="00B050"/>
                </a:solidFill>
                <a:latin typeface="Times New Roman" pitchFamily="18" charset="0"/>
                <a:cs typeface="Times New Roman" pitchFamily="18" charset="0"/>
              </a:rPr>
              <a:t>«Садоводы и огородники</a:t>
            </a:r>
            <a:br>
              <a:rPr lang="ru-RU" sz="2000" dirty="0" smtClean="0">
                <a:solidFill>
                  <a:srgbClr val="00B050"/>
                </a:solidFill>
                <a:latin typeface="Times New Roman" pitchFamily="18" charset="0"/>
                <a:cs typeface="Times New Roman" pitchFamily="18" charset="0"/>
              </a:rPr>
            </a:br>
            <a:r>
              <a:rPr lang="ru-RU" sz="2000" dirty="0" smtClean="0">
                <a:solidFill>
                  <a:srgbClr val="00B050"/>
                </a:solidFill>
                <a:latin typeface="Times New Roman" pitchFamily="18" charset="0"/>
                <a:cs typeface="Times New Roman" pitchFamily="18" charset="0"/>
              </a:rPr>
              <a:t>Тема: «Рассада залог успеха»</a:t>
            </a:r>
            <a:endParaRPr lang="ru-RU" sz="2000" dirty="0">
              <a:solidFill>
                <a:srgbClr val="00B050"/>
              </a:solidFill>
              <a:latin typeface="Times New Roman" pitchFamily="18" charset="0"/>
              <a:cs typeface="Times New Roman" pitchFamily="18" charset="0"/>
            </a:endParaRPr>
          </a:p>
        </p:txBody>
      </p:sp>
      <p:pic>
        <p:nvPicPr>
          <p:cNvPr id="13314" name="Picture 2" descr="https://diy.obi.ru/uploads/articles/000/019/19316/6.jpg"/>
          <p:cNvPicPr>
            <a:picLocks noChangeAspect="1" noChangeArrowheads="1"/>
          </p:cNvPicPr>
          <p:nvPr/>
        </p:nvPicPr>
        <p:blipFill>
          <a:blip r:embed="rId2" cstate="print"/>
          <a:srcRect/>
          <a:stretch>
            <a:fillRect/>
          </a:stretch>
        </p:blipFill>
        <p:spPr bwMode="auto">
          <a:xfrm>
            <a:off x="1691680" y="692696"/>
            <a:ext cx="5715000" cy="3240360"/>
          </a:xfrm>
          <a:prstGeom prst="rect">
            <a:avLst/>
          </a:prstGeom>
          <a:noFill/>
        </p:spPr>
      </p:pic>
    </p:spTree>
    <p:extLst>
      <p:ext uri="{BB962C8B-B14F-4D97-AF65-F5344CB8AC3E}">
        <p14:creationId xmlns="" xmlns:p14="http://schemas.microsoft.com/office/powerpoint/2010/main" val="3027955672"/>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rot="10800000" flipV="1">
            <a:off x="539552" y="2708920"/>
            <a:ext cx="8064896" cy="3240360"/>
          </a:xfrm>
        </p:spPr>
        <p:txBody>
          <a:bodyPr/>
          <a:lstStyle/>
          <a:p>
            <a:pPr algn="ctr"/>
            <a:r>
              <a:rPr lang="ru-RU" sz="2400" dirty="0" smtClean="0"/>
              <a:t/>
            </a:r>
            <a:br>
              <a:rPr lang="ru-RU" sz="2400" dirty="0" smtClean="0"/>
            </a:br>
            <a:r>
              <a:rPr lang="ru-RU" sz="2400" dirty="0" smtClean="0"/>
              <a:t/>
            </a:r>
            <a:br>
              <a:rPr lang="ru-RU" sz="2400" dirty="0" smtClean="0"/>
            </a:br>
            <a:r>
              <a:rPr lang="ru-RU" sz="2000" dirty="0" smtClean="0">
                <a:latin typeface="Times New Roman" pitchFamily="18" charset="0"/>
                <a:cs typeface="Times New Roman" pitchFamily="18" charset="0"/>
              </a:rPr>
              <a:t>«Рассада» — термин обиходный и знакомый многим людям, даже не связанным с огородничеством. Территория нашей страны обширна и разнообразна по природно-климатическим условиям. И все же, она по большей части северная, с относительно коротким летом. Это и заставило наших предков научиться выращивать южные теплолюбивые овощные культуры с использованием рассады, а потом наработанные принципы стали использовать и на других растениях, не только из группы овощей.</a:t>
            </a:r>
            <a:r>
              <a:rPr lang="ru-RU" sz="2400" dirty="0" smtClean="0"/>
              <a:t/>
            </a:r>
            <a:br>
              <a:rPr lang="ru-RU" sz="2400" dirty="0" smtClean="0"/>
            </a:br>
            <a:endParaRPr lang="ru-RU" sz="2400" dirty="0">
              <a:effectLst/>
              <a:latin typeface="Calibri"/>
              <a:ea typeface="Calibri"/>
              <a:cs typeface="Times New Roman"/>
            </a:endParaRPr>
          </a:p>
        </p:txBody>
      </p:sp>
      <p:pic>
        <p:nvPicPr>
          <p:cNvPr id="8" name="Содержимое 7" descr="Без рассады в нашем климате не обойтись"/>
          <p:cNvPicPr>
            <a:picLocks noGrp="1"/>
          </p:cNvPicPr>
          <p:nvPr>
            <p:ph sz="quarter" idx="13"/>
          </p:nvPr>
        </p:nvPicPr>
        <p:blipFill>
          <a:blip r:embed="rId2" cstate="print"/>
          <a:srcRect/>
          <a:stretch>
            <a:fillRect/>
          </a:stretch>
        </p:blipFill>
        <p:spPr bwMode="auto">
          <a:xfrm>
            <a:off x="2051720" y="404664"/>
            <a:ext cx="5184576" cy="2808312"/>
          </a:xfrm>
          <a:prstGeom prst="rect">
            <a:avLst/>
          </a:prstGeom>
          <a:noFill/>
          <a:ln w="9525">
            <a:noFill/>
            <a:miter lim="800000"/>
            <a:headEnd/>
            <a:tailEnd/>
          </a:ln>
        </p:spPr>
      </p:pic>
    </p:spTree>
    <p:extLst>
      <p:ext uri="{BB962C8B-B14F-4D97-AF65-F5344CB8AC3E}">
        <p14:creationId xmlns="" xmlns:p14="http://schemas.microsoft.com/office/powerpoint/2010/main" val="1120976726"/>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87624" y="188640"/>
            <a:ext cx="6840760" cy="2592288"/>
          </a:xfrm>
        </p:spPr>
        <p:txBody>
          <a:bodyPr/>
          <a:lstStyle/>
          <a:p>
            <a:pPr algn="ctr">
              <a:lnSpc>
                <a:spcPct val="115000"/>
              </a:lnSpc>
              <a:spcAft>
                <a:spcPts val="1000"/>
              </a:spcAft>
            </a:pPr>
            <a:r>
              <a:rPr lang="ru-RU" sz="2000" dirty="0" smtClean="0"/>
              <a:t/>
            </a:r>
            <a:br>
              <a:rPr lang="ru-RU" sz="2000" dirty="0" smtClean="0"/>
            </a:br>
            <a:r>
              <a:rPr lang="ru-RU" sz="3600" dirty="0" smtClean="0">
                <a:latin typeface="Times New Roman" pitchFamily="18" charset="0"/>
                <a:cs typeface="Times New Roman" pitchFamily="18" charset="0"/>
              </a:rPr>
              <a:t>Немного терминологии</a:t>
            </a:r>
            <a:r>
              <a:rPr lang="ru-RU" sz="2000" dirty="0" smtClean="0"/>
              <a:t/>
            </a:r>
            <a:br>
              <a:rPr lang="ru-RU" sz="2000" dirty="0" smtClean="0"/>
            </a:br>
            <a:r>
              <a:rPr lang="ru-RU" sz="2000" dirty="0" smtClean="0">
                <a:latin typeface="Times New Roman" pitchFamily="18" charset="0"/>
                <a:cs typeface="Times New Roman" pitchFamily="18" charset="0"/>
              </a:rPr>
              <a:t/>
            </a:r>
            <a:br>
              <a:rPr lang="ru-RU" sz="2000" dirty="0" smtClean="0">
                <a:latin typeface="Times New Roman" pitchFamily="18" charset="0"/>
                <a:cs typeface="Times New Roman" pitchFamily="18" charset="0"/>
              </a:rPr>
            </a:br>
            <a:r>
              <a:rPr lang="ru-RU" sz="2000" dirty="0" smtClean="0">
                <a:latin typeface="Times New Roman" pitchFamily="18" charset="0"/>
                <a:cs typeface="Times New Roman" pitchFamily="18" charset="0"/>
              </a:rPr>
              <a:t/>
            </a:r>
            <a:br>
              <a:rPr lang="ru-RU" sz="2000" dirty="0" smtClean="0">
                <a:latin typeface="Times New Roman" pitchFamily="18" charset="0"/>
                <a:cs typeface="Times New Roman" pitchFamily="18" charset="0"/>
              </a:rPr>
            </a:br>
            <a:r>
              <a:rPr lang="ru-RU" sz="3600" dirty="0" smtClean="0">
                <a:latin typeface="Times New Roman" pitchFamily="18" charset="0"/>
                <a:cs typeface="Times New Roman" pitchFamily="18" charset="0"/>
              </a:rPr>
              <a:t/>
            </a:r>
            <a:br>
              <a:rPr lang="ru-RU" sz="3600" dirty="0" smtClean="0">
                <a:latin typeface="Times New Roman" pitchFamily="18" charset="0"/>
                <a:cs typeface="Times New Roman" pitchFamily="18" charset="0"/>
              </a:rPr>
            </a:br>
            <a:endParaRPr lang="ru-RU" sz="3600" dirty="0">
              <a:latin typeface="Times New Roman" pitchFamily="18" charset="0"/>
              <a:cs typeface="Times New Roman" pitchFamily="18" charset="0"/>
            </a:endParaRPr>
          </a:p>
        </p:txBody>
      </p:sp>
      <p:sp>
        <p:nvSpPr>
          <p:cNvPr id="4" name="Текст 3"/>
          <p:cNvSpPr>
            <a:spLocks noGrp="1"/>
          </p:cNvSpPr>
          <p:nvPr>
            <p:ph type="body" sz="half" idx="2"/>
          </p:nvPr>
        </p:nvSpPr>
        <p:spPr>
          <a:xfrm>
            <a:off x="179513" y="1556792"/>
            <a:ext cx="3312368" cy="4608512"/>
          </a:xfrm>
        </p:spPr>
        <p:txBody>
          <a:bodyPr>
            <a:normAutofit/>
          </a:bodyPr>
          <a:lstStyle/>
          <a:p>
            <a:pPr>
              <a:lnSpc>
                <a:spcPct val="115000"/>
              </a:lnSpc>
              <a:spcAft>
                <a:spcPts val="1000"/>
              </a:spcAft>
            </a:pPr>
            <a:endParaRPr lang="ru-RU" sz="6400" b="1" dirty="0">
              <a:latin typeface="Calibri"/>
              <a:ea typeface="Calibri"/>
              <a:cs typeface="Times New Roman"/>
            </a:endParaRPr>
          </a:p>
          <a:p>
            <a:pPr>
              <a:lnSpc>
                <a:spcPct val="115000"/>
              </a:lnSpc>
              <a:spcAft>
                <a:spcPts val="1000"/>
              </a:spcAft>
            </a:pPr>
            <a:r>
              <a:rPr lang="ru-RU" dirty="0">
                <a:latin typeface="Calibri"/>
                <a:ea typeface="Calibri"/>
                <a:cs typeface="Times New Roman"/>
              </a:rPr>
              <a:t> </a:t>
            </a:r>
          </a:p>
          <a:p>
            <a:pPr>
              <a:lnSpc>
                <a:spcPct val="115000"/>
              </a:lnSpc>
              <a:spcAft>
                <a:spcPts val="1000"/>
              </a:spcAft>
            </a:pPr>
            <a:r>
              <a:rPr lang="ru-RU" dirty="0">
                <a:latin typeface="Calibri"/>
                <a:ea typeface="Calibri"/>
                <a:cs typeface="Times New Roman"/>
              </a:rPr>
              <a:t> </a:t>
            </a:r>
          </a:p>
          <a:p>
            <a:endParaRPr lang="ru-RU" dirty="0"/>
          </a:p>
        </p:txBody>
      </p:sp>
      <p:sp>
        <p:nvSpPr>
          <p:cNvPr id="6" name="Содержимое 5"/>
          <p:cNvSpPr>
            <a:spLocks noGrp="1"/>
          </p:cNvSpPr>
          <p:nvPr>
            <p:ph idx="1"/>
          </p:nvPr>
        </p:nvSpPr>
        <p:spPr>
          <a:xfrm>
            <a:off x="755576" y="3429000"/>
            <a:ext cx="7855025" cy="3168352"/>
          </a:xfrm>
        </p:spPr>
        <p:txBody>
          <a:bodyPr>
            <a:normAutofit fontScale="47500" lnSpcReduction="20000"/>
          </a:bodyPr>
          <a:lstStyle/>
          <a:p>
            <a:pPr indent="0">
              <a:lnSpc>
                <a:spcPct val="120000"/>
              </a:lnSpc>
            </a:pPr>
            <a:r>
              <a:rPr lang="ru-RU" sz="2900" b="1" dirty="0" smtClean="0">
                <a:latin typeface="Times New Roman" pitchFamily="18" charset="0"/>
                <a:cs typeface="Times New Roman" pitchFamily="18" charset="0"/>
              </a:rPr>
              <a:t>Рассада</a:t>
            </a:r>
            <a:r>
              <a:rPr lang="ru-RU" sz="2900" dirty="0" smtClean="0">
                <a:latin typeface="Times New Roman" pitchFamily="18" charset="0"/>
                <a:cs typeface="Times New Roman" pitchFamily="18" charset="0"/>
              </a:rPr>
              <a:t> – это молодые растения, выращенные </a:t>
            </a:r>
            <a:r>
              <a:rPr lang="ru-RU" sz="2900" dirty="0" err="1" smtClean="0">
                <a:latin typeface="Times New Roman" pitchFamily="18" charset="0"/>
                <a:cs typeface="Times New Roman" pitchFamily="18" charset="0"/>
              </a:rPr>
              <a:t>загущенно</a:t>
            </a:r>
            <a:r>
              <a:rPr lang="ru-RU" sz="2900" dirty="0" smtClean="0">
                <a:latin typeface="Times New Roman" pitchFamily="18" charset="0"/>
                <a:cs typeface="Times New Roman" pitchFamily="18" charset="0"/>
              </a:rPr>
              <a:t> в специальных условиях с контролируемым микроклиматом, предназначенные для последующей пересадки на постоянное место. </a:t>
            </a:r>
            <a:br>
              <a:rPr lang="ru-RU" sz="2900" dirty="0" smtClean="0">
                <a:latin typeface="Times New Roman" pitchFamily="18" charset="0"/>
                <a:cs typeface="Times New Roman" pitchFamily="18" charset="0"/>
              </a:rPr>
            </a:br>
            <a:r>
              <a:rPr lang="ru-RU" sz="2900" dirty="0" smtClean="0">
                <a:latin typeface="Times New Roman" pitchFamily="18" charset="0"/>
                <a:cs typeface="Times New Roman" pitchFamily="18" charset="0"/>
              </a:rPr>
              <a:t/>
            </a:r>
            <a:br>
              <a:rPr lang="ru-RU" sz="2900" dirty="0" smtClean="0">
                <a:latin typeface="Times New Roman" pitchFamily="18" charset="0"/>
                <a:cs typeface="Times New Roman" pitchFamily="18" charset="0"/>
              </a:rPr>
            </a:br>
            <a:r>
              <a:rPr lang="ru-RU" sz="2900" dirty="0" smtClean="0">
                <a:latin typeface="Times New Roman" pitchFamily="18" charset="0"/>
                <a:cs typeface="Times New Roman" pitchFamily="18" charset="0"/>
              </a:rPr>
              <a:t>Часто параллельно применяют и термин </a:t>
            </a:r>
            <a:r>
              <a:rPr lang="ru-RU" sz="2900" b="1" dirty="0" smtClean="0">
                <a:latin typeface="Times New Roman" pitchFamily="18" charset="0"/>
                <a:cs typeface="Times New Roman" pitchFamily="18" charset="0"/>
              </a:rPr>
              <a:t>сеянцы</a:t>
            </a:r>
            <a:r>
              <a:rPr lang="ru-RU" sz="2900" dirty="0" smtClean="0">
                <a:latin typeface="Times New Roman" pitchFamily="18" charset="0"/>
                <a:cs typeface="Times New Roman" pitchFamily="18" charset="0"/>
              </a:rPr>
              <a:t> - это тоже молодые растения, но выращивают их короткое время и после появления семядолей или первых настоящих листьев рассаживают на большую площадь питания для получения рассады. </a:t>
            </a:r>
            <a:br>
              <a:rPr lang="ru-RU" sz="2900" dirty="0" smtClean="0">
                <a:latin typeface="Times New Roman" pitchFamily="18" charset="0"/>
                <a:cs typeface="Times New Roman" pitchFamily="18" charset="0"/>
              </a:rPr>
            </a:br>
            <a:r>
              <a:rPr lang="ru-RU" sz="2900" dirty="0" smtClean="0">
                <a:latin typeface="Times New Roman" pitchFamily="18" charset="0"/>
                <a:cs typeface="Times New Roman" pitchFamily="18" charset="0"/>
              </a:rPr>
              <a:t/>
            </a:r>
            <a:br>
              <a:rPr lang="ru-RU" sz="2900" dirty="0" smtClean="0">
                <a:latin typeface="Times New Roman" pitchFamily="18" charset="0"/>
                <a:cs typeface="Times New Roman" pitchFamily="18" charset="0"/>
              </a:rPr>
            </a:br>
            <a:r>
              <a:rPr lang="ru-RU" sz="2900" dirty="0" smtClean="0">
                <a:latin typeface="Times New Roman" pitchFamily="18" charset="0"/>
                <a:cs typeface="Times New Roman" pitchFamily="18" charset="0"/>
              </a:rPr>
              <a:t>Пересадка сеянцев и молодой рассады на большую площадь питания называется </a:t>
            </a:r>
            <a:r>
              <a:rPr lang="ru-RU" sz="2900" b="1" dirty="0" smtClean="0">
                <a:latin typeface="Times New Roman" pitchFamily="18" charset="0"/>
                <a:cs typeface="Times New Roman" pitchFamily="18" charset="0"/>
              </a:rPr>
              <a:t>пикировкой</a:t>
            </a:r>
            <a:r>
              <a:rPr lang="ru-RU" sz="2900" dirty="0" smtClean="0">
                <a:latin typeface="Times New Roman" pitchFamily="18" charset="0"/>
                <a:cs typeface="Times New Roman" pitchFamily="18" charset="0"/>
              </a:rPr>
              <a:t>.</a:t>
            </a:r>
            <a:br>
              <a:rPr lang="ru-RU" sz="2900" dirty="0" smtClean="0">
                <a:latin typeface="Times New Roman" pitchFamily="18" charset="0"/>
                <a:cs typeface="Times New Roman" pitchFamily="18" charset="0"/>
              </a:rPr>
            </a:br>
            <a:r>
              <a:rPr lang="ru-RU" sz="2900" dirty="0" smtClean="0">
                <a:latin typeface="Times New Roman" pitchFamily="18" charset="0"/>
                <a:cs typeface="Times New Roman" pitchFamily="18" charset="0"/>
              </a:rPr>
              <a:t/>
            </a:r>
            <a:br>
              <a:rPr lang="ru-RU" sz="2900" dirty="0" smtClean="0">
                <a:latin typeface="Times New Roman" pitchFamily="18" charset="0"/>
                <a:cs typeface="Times New Roman" pitchFamily="18" charset="0"/>
              </a:rPr>
            </a:br>
            <a:r>
              <a:rPr lang="ru-RU" sz="2900" dirty="0" smtClean="0">
                <a:latin typeface="Times New Roman" pitchFamily="18" charset="0"/>
                <a:cs typeface="Times New Roman" pitchFamily="18" charset="0"/>
              </a:rPr>
              <a:t>Период, в течение которого выращивают рассаду, называют ее </a:t>
            </a:r>
            <a:r>
              <a:rPr lang="ru-RU" sz="2900" b="1" dirty="0" smtClean="0">
                <a:latin typeface="Times New Roman" pitchFamily="18" charset="0"/>
                <a:cs typeface="Times New Roman" pitchFamily="18" charset="0"/>
              </a:rPr>
              <a:t>возрастом</a:t>
            </a:r>
            <a:r>
              <a:rPr lang="ru-RU" sz="2900" dirty="0" smtClean="0">
                <a:latin typeface="Times New Roman" pitchFamily="18" charset="0"/>
                <a:cs typeface="Times New Roman" pitchFamily="18" charset="0"/>
              </a:rPr>
              <a:t>, а период, на который ускоряется получение урожая в открытом грунте – </a:t>
            </a:r>
            <a:r>
              <a:rPr lang="ru-RU" sz="2900" b="1" dirty="0" smtClean="0">
                <a:latin typeface="Times New Roman" pitchFamily="18" charset="0"/>
                <a:cs typeface="Times New Roman" pitchFamily="18" charset="0"/>
              </a:rPr>
              <a:t>забегом</a:t>
            </a:r>
            <a:r>
              <a:rPr lang="ru-RU" sz="2900" dirty="0" smtClean="0">
                <a:latin typeface="Times New Roman" pitchFamily="18" charset="0"/>
                <a:cs typeface="Times New Roman" pitchFamily="18" charset="0"/>
              </a:rPr>
              <a:t>. Для ранних культур забег практически совпадает с возрастом рассады.</a:t>
            </a:r>
          </a:p>
          <a:p>
            <a:pPr indent="0">
              <a:lnSpc>
                <a:spcPct val="120000"/>
              </a:lnSpc>
            </a:pPr>
            <a:endParaRPr lang="ru-RU" sz="2000" dirty="0" smtClean="0">
              <a:latin typeface="Times New Roman" pitchFamily="18" charset="0"/>
              <a:cs typeface="Times New Roman" pitchFamily="18" charset="0"/>
            </a:endParaRPr>
          </a:p>
        </p:txBody>
      </p:sp>
      <p:pic>
        <p:nvPicPr>
          <p:cNvPr id="11266" name="Picture 2" descr="https://diy.obi.ru/uploads/articles/000/019/19316/2.jpg"/>
          <p:cNvPicPr>
            <a:picLocks noChangeAspect="1" noChangeArrowheads="1"/>
          </p:cNvPicPr>
          <p:nvPr/>
        </p:nvPicPr>
        <p:blipFill>
          <a:blip r:embed="rId2" cstate="print"/>
          <a:srcRect/>
          <a:stretch>
            <a:fillRect/>
          </a:stretch>
        </p:blipFill>
        <p:spPr bwMode="auto">
          <a:xfrm>
            <a:off x="2051720" y="908720"/>
            <a:ext cx="5238750" cy="2376264"/>
          </a:xfrm>
          <a:prstGeom prst="rect">
            <a:avLst/>
          </a:prstGeom>
          <a:noFill/>
        </p:spPr>
      </p:pic>
    </p:spTree>
    <p:extLst>
      <p:ext uri="{BB962C8B-B14F-4D97-AF65-F5344CB8AC3E}">
        <p14:creationId xmlns="" xmlns:p14="http://schemas.microsoft.com/office/powerpoint/2010/main" val="3404858272"/>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9" y="404664"/>
            <a:ext cx="3888431" cy="2736304"/>
          </a:xfrm>
        </p:spPr>
        <p:txBody>
          <a:bodyPr/>
          <a:lstStyle/>
          <a:p>
            <a:pPr algn="ctr">
              <a:lnSpc>
                <a:spcPct val="115000"/>
              </a:lnSpc>
              <a:spcAft>
                <a:spcPts val="1000"/>
              </a:spcAft>
            </a:pPr>
            <a:r>
              <a:rPr lang="ru-RU" sz="3600" dirty="0" smtClean="0"/>
              <a:t>Зачем нужна рассада</a:t>
            </a:r>
            <a:br>
              <a:rPr lang="ru-RU" sz="3600" dirty="0" smtClean="0"/>
            </a:br>
            <a:r>
              <a:rPr lang="ru-RU" sz="3600" dirty="0" smtClean="0"/>
              <a:t/>
            </a:r>
            <a:br>
              <a:rPr lang="ru-RU" sz="3600" dirty="0" smtClean="0"/>
            </a:br>
            <a:endParaRPr lang="ru-RU" sz="3600" dirty="0"/>
          </a:p>
        </p:txBody>
      </p:sp>
      <p:sp>
        <p:nvSpPr>
          <p:cNvPr id="4" name="Текст 3"/>
          <p:cNvSpPr>
            <a:spLocks noGrp="1"/>
          </p:cNvSpPr>
          <p:nvPr>
            <p:ph type="body" sz="half" idx="2"/>
          </p:nvPr>
        </p:nvSpPr>
        <p:spPr>
          <a:xfrm>
            <a:off x="251520" y="2348880"/>
            <a:ext cx="4104456" cy="3672408"/>
          </a:xfrm>
        </p:spPr>
        <p:txBody>
          <a:bodyPr>
            <a:normAutofit/>
          </a:bodyPr>
          <a:lstStyle/>
          <a:p>
            <a:pPr algn="ctr">
              <a:lnSpc>
                <a:spcPct val="115000"/>
              </a:lnSpc>
              <a:spcAft>
                <a:spcPts val="0"/>
              </a:spcAft>
            </a:pPr>
            <a:endParaRPr lang="ru-RU" sz="2200" dirty="0">
              <a:latin typeface="Calibri"/>
              <a:ea typeface="Calibri"/>
              <a:cs typeface="Times New Roman"/>
            </a:endParaRPr>
          </a:p>
        </p:txBody>
      </p:sp>
      <p:sp>
        <p:nvSpPr>
          <p:cNvPr id="6" name="Содержимое 5"/>
          <p:cNvSpPr>
            <a:spLocks noGrp="1"/>
          </p:cNvSpPr>
          <p:nvPr>
            <p:ph idx="1"/>
          </p:nvPr>
        </p:nvSpPr>
        <p:spPr>
          <a:xfrm>
            <a:off x="4139952" y="0"/>
            <a:ext cx="4608511" cy="6858000"/>
          </a:xfrm>
        </p:spPr>
        <p:txBody>
          <a:bodyPr>
            <a:normAutofit fontScale="77500" lnSpcReduction="20000"/>
          </a:bodyPr>
          <a:lstStyle/>
          <a:p>
            <a:r>
              <a:rPr lang="ru-RU" dirty="0" smtClean="0">
                <a:latin typeface="Times New Roman" pitchFamily="18" charset="0"/>
                <a:cs typeface="Times New Roman" pitchFamily="18" charset="0"/>
              </a:rPr>
              <a:t>Рассадный метод позволяет </a:t>
            </a:r>
            <a:r>
              <a:rPr lang="ru-RU" b="1" dirty="0" smtClean="0">
                <a:latin typeface="Times New Roman" pitchFamily="18" charset="0"/>
                <a:cs typeface="Times New Roman" pitchFamily="18" charset="0"/>
              </a:rPr>
              <a:t>выращивать теплолюбивые культуры</a:t>
            </a:r>
            <a:r>
              <a:rPr lang="ru-RU" dirty="0" smtClean="0">
                <a:latin typeface="Times New Roman" pitchFamily="18" charset="0"/>
                <a:cs typeface="Times New Roman" pitchFamily="18" charset="0"/>
              </a:rPr>
              <a:t> с продолжительным вегетационным периодом в тех местах, где для них нет соответствующих природных условий, — в регионах с коротким летом, возвратными заморозками. Часть вегетационного периода растения проводят под защитой, а затем используют природные условия.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Рассада позволяет выращивать теплолюбивые культуры в холодном климате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Кроме того, рассада позволяет </a:t>
            </a:r>
            <a:r>
              <a:rPr lang="ru-RU" b="1" dirty="0" smtClean="0">
                <a:latin typeface="Times New Roman" pitchFamily="18" charset="0"/>
                <a:cs typeface="Times New Roman" pitchFamily="18" charset="0"/>
              </a:rPr>
              <a:t>получать более раннюю продукцию</a:t>
            </a:r>
            <a:r>
              <a:rPr lang="ru-RU" dirty="0" smtClean="0">
                <a:latin typeface="Times New Roman" pitchFamily="18" charset="0"/>
                <a:cs typeface="Times New Roman" pitchFamily="18" charset="0"/>
              </a:rPr>
              <a:t> за счет забега по сравнению с прямым выращиванием в открытом грунте.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Рассада — штучный товар, ее использование позволяет четко </a:t>
            </a:r>
            <a:r>
              <a:rPr lang="ru-RU" b="1" dirty="0" smtClean="0">
                <a:latin typeface="Times New Roman" pitchFamily="18" charset="0"/>
                <a:cs typeface="Times New Roman" pitchFamily="18" charset="0"/>
              </a:rPr>
              <a:t>рассчитать необходимое количество растений</a:t>
            </a:r>
            <a:r>
              <a:rPr lang="ru-RU" dirty="0" smtClean="0">
                <a:latin typeface="Times New Roman" pitchFamily="18" charset="0"/>
                <a:cs typeface="Times New Roman" pitchFamily="18" charset="0"/>
              </a:rPr>
              <a:t> на планируемую площадь посадки, что, в свою очередь, помогает экономить семена, особенно дорогие семена гибридов.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А еще применение рассады позволяет в отдельных случаях получать по несколько урожаев с одной площади, более качественно готовить участки под выращивание культур, не создавать напряженности в период посевов.</a:t>
            </a:r>
          </a:p>
          <a:p>
            <a:endParaRPr lang="ru-RU" dirty="0"/>
          </a:p>
        </p:txBody>
      </p:sp>
      <p:pic>
        <p:nvPicPr>
          <p:cNvPr id="9" name="Рисунок 8" descr="Рассада позволяет выращивать теплолюбивые культуры в холодном климате"/>
          <p:cNvPicPr/>
          <p:nvPr/>
        </p:nvPicPr>
        <p:blipFill>
          <a:blip r:embed="rId2" cstate="print"/>
          <a:srcRect/>
          <a:stretch>
            <a:fillRect/>
          </a:stretch>
        </p:blipFill>
        <p:spPr bwMode="auto">
          <a:xfrm>
            <a:off x="251520" y="2276872"/>
            <a:ext cx="4032448" cy="3600400"/>
          </a:xfrm>
          <a:prstGeom prst="rect">
            <a:avLst/>
          </a:prstGeom>
          <a:noFill/>
          <a:ln w="9525">
            <a:noFill/>
            <a:miter lim="800000"/>
            <a:headEnd/>
            <a:tailEnd/>
          </a:ln>
        </p:spPr>
      </p:pic>
    </p:spTree>
    <p:extLst>
      <p:ext uri="{BB962C8B-B14F-4D97-AF65-F5344CB8AC3E}">
        <p14:creationId xmlns="" xmlns:p14="http://schemas.microsoft.com/office/powerpoint/2010/main" val="343317769"/>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9" y="620688"/>
            <a:ext cx="3456383" cy="2880320"/>
          </a:xfrm>
        </p:spPr>
        <p:txBody>
          <a:bodyPr/>
          <a:lstStyle/>
          <a:p>
            <a:pPr algn="ctr">
              <a:lnSpc>
                <a:spcPct val="115000"/>
              </a:lnSpc>
              <a:spcAft>
                <a:spcPts val="1000"/>
              </a:spcAft>
            </a:pPr>
            <a:r>
              <a:rPr lang="ru-RU" sz="3600" dirty="0" smtClean="0">
                <a:latin typeface="Times New Roman" pitchFamily="18" charset="0"/>
                <a:cs typeface="Times New Roman" pitchFamily="18" charset="0"/>
              </a:rPr>
              <a:t>Какая бывает рассада</a:t>
            </a:r>
            <a:r>
              <a:rPr lang="ru-RU" dirty="0" smtClean="0"/>
              <a:t/>
            </a:r>
            <a:br>
              <a:rPr lang="ru-RU" dirty="0" smtClean="0"/>
            </a:br>
            <a:r>
              <a:rPr lang="ru-RU" dirty="0" smtClean="0"/>
              <a:t/>
            </a:r>
            <a:br>
              <a:rPr lang="ru-RU" dirty="0" smtClean="0"/>
            </a:br>
            <a:r>
              <a:rPr lang="ru-RU" dirty="0">
                <a:latin typeface="Calibri"/>
                <a:ea typeface="Calibri"/>
                <a:cs typeface="Times New Roman"/>
              </a:rPr>
              <a:t/>
            </a:r>
            <a:br>
              <a:rPr lang="ru-RU" dirty="0">
                <a:latin typeface="Calibri"/>
                <a:ea typeface="Calibri"/>
                <a:cs typeface="Times New Roman"/>
              </a:rPr>
            </a:br>
            <a:endParaRPr lang="ru-RU" dirty="0"/>
          </a:p>
        </p:txBody>
      </p:sp>
      <p:sp>
        <p:nvSpPr>
          <p:cNvPr id="4" name="Текст 3"/>
          <p:cNvSpPr>
            <a:spLocks noGrp="1"/>
          </p:cNvSpPr>
          <p:nvPr>
            <p:ph type="body" sz="half" idx="2"/>
          </p:nvPr>
        </p:nvSpPr>
        <p:spPr>
          <a:xfrm>
            <a:off x="323528" y="2132856"/>
            <a:ext cx="3744416" cy="4392488"/>
          </a:xfrm>
        </p:spPr>
        <p:txBody>
          <a:bodyPr>
            <a:normAutofit/>
          </a:bodyPr>
          <a:lstStyle/>
          <a:p>
            <a:r>
              <a:rPr lang="ru-RU" b="1" dirty="0" smtClean="0"/>
              <a:t> </a:t>
            </a:r>
            <a:endParaRPr lang="ru-RU" dirty="0" smtClean="0"/>
          </a:p>
          <a:p>
            <a:endParaRPr lang="ru-RU" dirty="0"/>
          </a:p>
        </p:txBody>
      </p:sp>
      <p:sp>
        <p:nvSpPr>
          <p:cNvPr id="9" name="Содержимое 8"/>
          <p:cNvSpPr>
            <a:spLocks noGrp="1"/>
          </p:cNvSpPr>
          <p:nvPr>
            <p:ph idx="1"/>
          </p:nvPr>
        </p:nvSpPr>
        <p:spPr>
          <a:xfrm>
            <a:off x="755576" y="3573016"/>
            <a:ext cx="7855025" cy="2592288"/>
          </a:xfrm>
        </p:spPr>
        <p:txBody>
          <a:bodyPr>
            <a:noAutofit/>
          </a:bodyPr>
          <a:lstStyle/>
          <a:p>
            <a:r>
              <a:rPr lang="ru-RU" sz="1400"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В зависимости от особенностей выращивания различают рассаду раннюю, среднюю и позднюю. </a:t>
            </a:r>
            <a:endParaRPr lang="ru-RU" sz="1600" dirty="0" smtClean="0">
              <a:latin typeface="Times New Roman" pitchFamily="18" charset="0"/>
              <a:cs typeface="Times New Roman" pitchFamily="18" charset="0"/>
            </a:endParaRPr>
          </a:p>
          <a:p>
            <a:r>
              <a:rPr lang="ru-RU" sz="1600" b="1" dirty="0" smtClean="0">
                <a:latin typeface="Times New Roman" pitchFamily="18" charset="0"/>
                <a:cs typeface="Times New Roman" pitchFamily="18" charset="0"/>
              </a:rPr>
              <a:t>Раннюю </a:t>
            </a:r>
            <a:r>
              <a:rPr lang="ru-RU" sz="1600" b="1" dirty="0" smtClean="0">
                <a:latin typeface="Times New Roman" pitchFamily="18" charset="0"/>
                <a:cs typeface="Times New Roman" pitchFamily="18" charset="0"/>
              </a:rPr>
              <a:t>рассаду</a:t>
            </a:r>
            <a:r>
              <a:rPr lang="ru-RU" sz="1600" dirty="0" smtClean="0">
                <a:latin typeface="Times New Roman" pitchFamily="18" charset="0"/>
                <a:cs typeface="Times New Roman" pitchFamily="18" charset="0"/>
              </a:rPr>
              <a:t> выращивают более продолжительное время, обычно с пикировкой, в теплых помещениях или сооружениях защищенного грунта с обогревом. </a:t>
            </a:r>
            <a:br>
              <a:rPr lang="ru-RU" sz="1600" dirty="0" smtClean="0">
                <a:latin typeface="Times New Roman" pitchFamily="18" charset="0"/>
                <a:cs typeface="Times New Roman" pitchFamily="18" charset="0"/>
              </a:rPr>
            </a:br>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r>
              <a:rPr lang="ru-RU" sz="1600" b="1" dirty="0" smtClean="0">
                <a:latin typeface="Times New Roman" pitchFamily="18" charset="0"/>
                <a:cs typeface="Times New Roman" pitchFamily="18" charset="0"/>
              </a:rPr>
              <a:t>Возраст (забег) такой рассады составляет:</a:t>
            </a:r>
            <a:endParaRPr lang="ru-RU" sz="1600" dirty="0" smtClean="0">
              <a:latin typeface="Times New Roman" pitchFamily="18" charset="0"/>
              <a:cs typeface="Times New Roman" pitchFamily="18" charset="0"/>
            </a:endParaRPr>
          </a:p>
          <a:p>
            <a:pPr lvl="0"/>
            <a:r>
              <a:rPr lang="ru-RU" sz="1600" dirty="0" smtClean="0">
                <a:latin typeface="Times New Roman" pitchFamily="18" charset="0"/>
                <a:cs typeface="Times New Roman" pitchFamily="18" charset="0"/>
              </a:rPr>
              <a:t>у огурца и кабачка — 30 дней, </a:t>
            </a:r>
          </a:p>
          <a:p>
            <a:pPr lvl="0"/>
            <a:r>
              <a:rPr lang="ru-RU" sz="1600" dirty="0" smtClean="0">
                <a:latin typeface="Times New Roman" pitchFamily="18" charset="0"/>
                <a:cs typeface="Times New Roman" pitchFamily="18" charset="0"/>
              </a:rPr>
              <a:t>томатов — 55-65 дней, </a:t>
            </a:r>
          </a:p>
          <a:p>
            <a:pPr lvl="0"/>
            <a:r>
              <a:rPr lang="ru-RU" sz="1600" dirty="0" smtClean="0">
                <a:latin typeface="Times New Roman" pitchFamily="18" charset="0"/>
                <a:cs typeface="Times New Roman" pitchFamily="18" charset="0"/>
              </a:rPr>
              <a:t>перцев и баклажанов — 45-50 дней, </a:t>
            </a:r>
          </a:p>
          <a:p>
            <a:pPr lvl="0"/>
            <a:r>
              <a:rPr lang="ru-RU" sz="1600" dirty="0" smtClean="0">
                <a:latin typeface="Times New Roman" pitchFamily="18" charset="0"/>
                <a:cs typeface="Times New Roman" pitchFamily="18" charset="0"/>
              </a:rPr>
              <a:t>ранней и цветной капусты — 45-60 дней. </a:t>
            </a:r>
          </a:p>
          <a:p>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r>
              <a:rPr lang="ru-RU" sz="1600" dirty="0" smtClean="0">
                <a:latin typeface="Times New Roman" pitchFamily="18" charset="0"/>
                <a:cs typeface="Times New Roman" pitchFamily="18" charset="0"/>
              </a:rPr>
              <a:t>Раннюю рассаду лучше выращивать в горшочках или контейнерах — так она легче переносит пересадку и приживается без потерь. Высаживают ее не только в открытый грунт, но и в теплицы, парники и на теплые гряды, что еще больше увеличивает забег в поступлении урожая.</a:t>
            </a:r>
            <a:br>
              <a:rPr lang="ru-RU" sz="1600" dirty="0" smtClean="0">
                <a:latin typeface="Times New Roman" pitchFamily="18" charset="0"/>
                <a:cs typeface="Times New Roman" pitchFamily="18" charset="0"/>
              </a:rPr>
            </a:br>
            <a:r>
              <a:rPr lang="ru-RU" sz="1600" dirty="0" smtClean="0"/>
              <a:t/>
            </a:r>
            <a:br>
              <a:rPr lang="ru-RU" sz="1600" dirty="0" smtClean="0"/>
            </a:br>
            <a:endParaRPr lang="ru-RU" sz="1600" dirty="0"/>
          </a:p>
        </p:txBody>
      </p:sp>
      <p:pic>
        <p:nvPicPr>
          <p:cNvPr id="8" name="Рисунок 7" descr="Раннюю рассаду лучше выращивать в горшочках, среднюю можно и в посевных ящиках или контейнерах"/>
          <p:cNvPicPr/>
          <p:nvPr/>
        </p:nvPicPr>
        <p:blipFill>
          <a:blip r:embed="rId2" cstate="print"/>
          <a:srcRect/>
          <a:stretch>
            <a:fillRect/>
          </a:stretch>
        </p:blipFill>
        <p:spPr bwMode="auto">
          <a:xfrm>
            <a:off x="4067944" y="260648"/>
            <a:ext cx="4320480" cy="2088232"/>
          </a:xfrm>
          <a:prstGeom prst="rect">
            <a:avLst/>
          </a:prstGeom>
          <a:noFill/>
          <a:ln w="9525">
            <a:noFill/>
            <a:miter lim="800000"/>
            <a:headEnd/>
            <a:tailEnd/>
          </a:ln>
        </p:spPr>
      </p:pic>
    </p:spTree>
    <p:extLst>
      <p:ext uri="{BB962C8B-B14F-4D97-AF65-F5344CB8AC3E}">
        <p14:creationId xmlns="" xmlns:p14="http://schemas.microsoft.com/office/powerpoint/2010/main" val="440988707"/>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699792" y="0"/>
            <a:ext cx="3600400" cy="2276872"/>
          </a:xfrm>
        </p:spPr>
        <p:txBody>
          <a:bodyPr/>
          <a:lstStyle/>
          <a:p>
            <a:pPr>
              <a:lnSpc>
                <a:spcPct val="115000"/>
              </a:lnSpc>
              <a:spcAft>
                <a:spcPts val="1000"/>
              </a:spcAft>
            </a:pPr>
            <a:r>
              <a:rPr lang="ru-RU" dirty="0" smtClean="0"/>
              <a:t>Средняя рассада</a:t>
            </a:r>
            <a:r>
              <a:rPr lang="ru-RU" dirty="0" smtClean="0"/>
              <a:t/>
            </a:r>
            <a:br>
              <a:rPr lang="ru-RU" dirty="0" smtClean="0"/>
            </a:br>
            <a:r>
              <a:rPr lang="ru-RU" dirty="0" smtClean="0"/>
              <a:t/>
            </a:r>
            <a:br>
              <a:rPr lang="ru-RU" dirty="0" smtClean="0"/>
            </a:br>
            <a:r>
              <a:rPr lang="ru-RU" dirty="0"/>
              <a:t/>
            </a:r>
            <a:br>
              <a:rPr lang="ru-RU" dirty="0"/>
            </a:br>
            <a:endParaRPr lang="ru-RU" dirty="0">
              <a:latin typeface="Calibri"/>
              <a:ea typeface="Calibri"/>
              <a:cs typeface="Times New Roman"/>
            </a:endParaRPr>
          </a:p>
        </p:txBody>
      </p:sp>
      <p:sp>
        <p:nvSpPr>
          <p:cNvPr id="4" name="Текст 3"/>
          <p:cNvSpPr>
            <a:spLocks noGrp="1"/>
          </p:cNvSpPr>
          <p:nvPr>
            <p:ph type="body" sz="half" idx="2"/>
          </p:nvPr>
        </p:nvSpPr>
        <p:spPr>
          <a:xfrm>
            <a:off x="395536" y="2996952"/>
            <a:ext cx="8280920" cy="3861048"/>
          </a:xfrm>
        </p:spPr>
        <p:txBody>
          <a:bodyPr>
            <a:normAutofit/>
          </a:bodyPr>
          <a:lstStyle/>
          <a:p>
            <a:pPr algn="ctr"/>
            <a:endParaRPr lang="ru-RU" dirty="0" smtClean="0"/>
          </a:p>
          <a:p>
            <a:endParaRPr lang="ru-RU" dirty="0" smtClean="0"/>
          </a:p>
          <a:p>
            <a:r>
              <a:rPr lang="ru-RU" sz="1800" b="1" dirty="0" smtClean="0">
                <a:latin typeface="Times New Roman" pitchFamily="18" charset="0"/>
                <a:cs typeface="Times New Roman" pitchFamily="18" charset="0"/>
              </a:rPr>
              <a:t>Среднюю рассаду</a:t>
            </a:r>
            <a:r>
              <a:rPr lang="ru-RU" sz="1800" dirty="0" smtClean="0">
                <a:latin typeface="Times New Roman" pitchFamily="18" charset="0"/>
                <a:cs typeface="Times New Roman" pitchFamily="18" charset="0"/>
              </a:rPr>
              <a:t> выращивают с пикировкой и без пикировки в посевных ящиках или контейнерах, нередко используют кассеты. Выращивают как в обогреваемых помещениях, так и в сооружениях с аварийным обогревом или дополнительно укрывают растения неткаными материалами. </a:t>
            </a:r>
            <a:br>
              <a:rPr lang="ru-RU" sz="1800" dirty="0" smtClean="0">
                <a:latin typeface="Times New Roman" pitchFamily="18" charset="0"/>
                <a:cs typeface="Times New Roman" pitchFamily="18" charset="0"/>
              </a:rPr>
            </a:br>
            <a:r>
              <a:rPr lang="ru-RU" sz="1800" dirty="0" smtClean="0">
                <a:latin typeface="Times New Roman" pitchFamily="18" charset="0"/>
                <a:cs typeface="Times New Roman" pitchFamily="18" charset="0"/>
              </a:rPr>
              <a:t/>
            </a:r>
            <a:br>
              <a:rPr lang="ru-RU" sz="1800" dirty="0" smtClean="0">
                <a:latin typeface="Times New Roman" pitchFamily="18" charset="0"/>
                <a:cs typeface="Times New Roman" pitchFamily="18" charset="0"/>
              </a:rPr>
            </a:br>
            <a:r>
              <a:rPr lang="ru-RU" sz="1800" b="1" dirty="0" smtClean="0">
                <a:latin typeface="Times New Roman" pitchFamily="18" charset="0"/>
                <a:cs typeface="Times New Roman" pitchFamily="18" charset="0"/>
              </a:rPr>
              <a:t>Возраст средней рассады</a:t>
            </a:r>
            <a:r>
              <a:rPr lang="ru-RU" sz="1800" dirty="0" smtClean="0">
                <a:latin typeface="Times New Roman" pitchFamily="18" charset="0"/>
                <a:cs typeface="Times New Roman" pitchFamily="18" charset="0"/>
              </a:rPr>
              <a:t> колеблется от 20-25 дней у огурца и кабачка до 35-45 дней у пасленовых культур (томатов, перцев и баклажанов), средней капусты. В кассетах возраст обычно не превышает 25-30 дней из-за маленького объема грунта в них. </a:t>
            </a:r>
            <a:r>
              <a:rPr lang="ru-RU" dirty="0" smtClean="0"/>
              <a:t/>
            </a:r>
            <a:br>
              <a:rPr lang="ru-RU" dirty="0" smtClean="0"/>
            </a:br>
            <a:endParaRPr lang="ru-RU" dirty="0"/>
          </a:p>
        </p:txBody>
      </p:sp>
      <p:sp>
        <p:nvSpPr>
          <p:cNvPr id="3" name="Объект 2"/>
          <p:cNvSpPr>
            <a:spLocks noGrp="1"/>
          </p:cNvSpPr>
          <p:nvPr>
            <p:ph idx="1"/>
          </p:nvPr>
        </p:nvSpPr>
        <p:spPr>
          <a:xfrm>
            <a:off x="4860032" y="908720"/>
            <a:ext cx="3750568" cy="1800200"/>
          </a:xfrm>
        </p:spPr>
        <p:txBody>
          <a:bodyPr>
            <a:noAutofit/>
          </a:bodyPr>
          <a:lstStyle/>
          <a:p>
            <a:pPr algn="ctr"/>
            <a:r>
              <a:rPr lang="ru-RU" sz="1400" dirty="0" smtClean="0"/>
              <a:t/>
            </a:r>
            <a:br>
              <a:rPr lang="ru-RU" sz="1400" dirty="0" smtClean="0"/>
            </a:br>
            <a:r>
              <a:rPr lang="ru-RU" sz="1400" dirty="0" smtClean="0"/>
              <a:t/>
            </a:r>
            <a:br>
              <a:rPr lang="ru-RU" sz="1400" dirty="0" smtClean="0"/>
            </a:br>
            <a:r>
              <a:rPr lang="ru-RU" sz="2000" dirty="0" smtClean="0"/>
              <a:t/>
            </a:r>
            <a:br>
              <a:rPr lang="ru-RU" sz="2000" dirty="0" smtClean="0"/>
            </a:br>
            <a:r>
              <a:rPr lang="ru-RU" sz="1400" dirty="0" smtClean="0"/>
              <a:t/>
            </a:r>
            <a:br>
              <a:rPr lang="ru-RU" sz="1400" dirty="0" smtClean="0"/>
            </a:br>
            <a:endParaRPr lang="ru-RU" sz="1600" dirty="0" smtClean="0"/>
          </a:p>
          <a:p>
            <a:pPr lvl="0"/>
            <a:endParaRPr lang="ru-RU" sz="1400" dirty="0"/>
          </a:p>
        </p:txBody>
      </p:sp>
      <p:pic>
        <p:nvPicPr>
          <p:cNvPr id="8194" name="Picture 2" descr="https://prostayaferma.ru/wp-content/uploads/3/5/7/357b6c75cf83a9d9237271e706940f6d.jpeg"/>
          <p:cNvPicPr>
            <a:picLocks noChangeAspect="1" noChangeArrowheads="1"/>
          </p:cNvPicPr>
          <p:nvPr/>
        </p:nvPicPr>
        <p:blipFill>
          <a:blip r:embed="rId2" cstate="print"/>
          <a:srcRect/>
          <a:stretch>
            <a:fillRect/>
          </a:stretch>
        </p:blipFill>
        <p:spPr bwMode="auto">
          <a:xfrm>
            <a:off x="2267744" y="980728"/>
            <a:ext cx="4608512" cy="2448272"/>
          </a:xfrm>
          <a:prstGeom prst="rect">
            <a:avLst/>
          </a:prstGeom>
          <a:noFill/>
        </p:spPr>
      </p:pic>
    </p:spTree>
    <p:extLst>
      <p:ext uri="{BB962C8B-B14F-4D97-AF65-F5344CB8AC3E}">
        <p14:creationId xmlns="" xmlns:p14="http://schemas.microsoft.com/office/powerpoint/2010/main" val="875711928"/>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3568" y="0"/>
            <a:ext cx="7920879" cy="2204864"/>
          </a:xfrm>
        </p:spPr>
        <p:txBody>
          <a:bodyPr/>
          <a:lstStyle/>
          <a:p>
            <a:pPr algn="ctr">
              <a:lnSpc>
                <a:spcPct val="115000"/>
              </a:lnSpc>
              <a:spcBef>
                <a:spcPts val="1050"/>
              </a:spcBef>
              <a:spcAft>
                <a:spcPts val="2250"/>
              </a:spcAft>
            </a:pPr>
            <a:r>
              <a:rPr lang="ru-RU" sz="3200" dirty="0" smtClean="0">
                <a:latin typeface="Times New Roman" pitchFamily="18" charset="0"/>
                <a:cs typeface="Times New Roman" pitchFamily="18" charset="0"/>
              </a:rPr>
              <a:t>Поздняя рассада</a:t>
            </a:r>
            <a:r>
              <a:rPr lang="ru-RU" sz="2000" dirty="0" smtClean="0">
                <a:latin typeface="Times New Roman" pitchFamily="18" charset="0"/>
                <a:cs typeface="Times New Roman" pitchFamily="18" charset="0"/>
              </a:rPr>
              <a:t/>
            </a:r>
            <a:br>
              <a:rPr lang="ru-RU" sz="2000" dirty="0" smtClean="0">
                <a:latin typeface="Times New Roman" pitchFamily="18" charset="0"/>
                <a:cs typeface="Times New Roman" pitchFamily="18" charset="0"/>
              </a:rPr>
            </a:br>
            <a:r>
              <a:rPr lang="ru-RU" sz="2000" dirty="0" smtClean="0">
                <a:latin typeface="Times New Roman" pitchFamily="18" charset="0"/>
                <a:cs typeface="Times New Roman" pitchFamily="18" charset="0"/>
              </a:rPr>
              <a:t/>
            </a:r>
            <a:br>
              <a:rPr lang="ru-RU" sz="2000" dirty="0" smtClean="0">
                <a:latin typeface="Times New Roman" pitchFamily="18" charset="0"/>
                <a:cs typeface="Times New Roman" pitchFamily="18" charset="0"/>
              </a:rPr>
            </a:br>
            <a:r>
              <a:rPr lang="ru-RU" sz="2000" dirty="0" smtClean="0">
                <a:latin typeface="Times New Roman" pitchFamily="18" charset="0"/>
                <a:cs typeface="Times New Roman" pitchFamily="18" charset="0"/>
              </a:rPr>
              <a:t/>
            </a:r>
            <a:br>
              <a:rPr lang="ru-RU" sz="2000" dirty="0" smtClean="0">
                <a:latin typeface="Times New Roman" pitchFamily="18" charset="0"/>
                <a:cs typeface="Times New Roman" pitchFamily="18" charset="0"/>
              </a:rPr>
            </a:br>
            <a:r>
              <a:rPr lang="ru-RU" sz="2000" dirty="0">
                <a:latin typeface="Times New Roman" pitchFamily="18" charset="0"/>
                <a:cs typeface="Times New Roman" pitchFamily="18" charset="0"/>
              </a:rPr>
              <a:t/>
            </a:r>
            <a:br>
              <a:rPr lang="ru-RU" sz="2000" dirty="0">
                <a:latin typeface="Times New Roman" pitchFamily="18" charset="0"/>
                <a:cs typeface="Times New Roman" pitchFamily="18" charset="0"/>
              </a:rPr>
            </a:br>
            <a:endParaRPr lang="ru-RU" sz="2000" dirty="0">
              <a:latin typeface="Times New Roman" pitchFamily="18" charset="0"/>
              <a:cs typeface="Times New Roman" pitchFamily="18" charset="0"/>
            </a:endParaRPr>
          </a:p>
        </p:txBody>
      </p:sp>
      <p:sp>
        <p:nvSpPr>
          <p:cNvPr id="4" name="Текст 3"/>
          <p:cNvSpPr>
            <a:spLocks noGrp="1"/>
          </p:cNvSpPr>
          <p:nvPr>
            <p:ph type="body" sz="half" idx="2"/>
          </p:nvPr>
        </p:nvSpPr>
        <p:spPr>
          <a:xfrm>
            <a:off x="467544" y="3501008"/>
            <a:ext cx="4752528" cy="2520280"/>
          </a:xfrm>
        </p:spPr>
        <p:txBody>
          <a:bodyPr>
            <a:noAutofit/>
          </a:bodyPr>
          <a:lstStyle/>
          <a:p>
            <a:endParaRPr lang="ru-RU" sz="2000" dirty="0" smtClean="0"/>
          </a:p>
          <a:p>
            <a:r>
              <a:rPr lang="ru-RU" sz="1800" b="1" dirty="0" smtClean="0">
                <a:latin typeface="Times New Roman" pitchFamily="18" charset="0"/>
                <a:cs typeface="Times New Roman" pitchFamily="18" charset="0"/>
              </a:rPr>
              <a:t>Позднюю рассаду</a:t>
            </a:r>
            <a:r>
              <a:rPr lang="ru-RU" sz="1800" dirty="0" smtClean="0">
                <a:latin typeface="Times New Roman" pitchFamily="18" charset="0"/>
                <a:cs typeface="Times New Roman" pitchFamily="18" charset="0"/>
              </a:rPr>
              <a:t> выращивают с минимальным укрытием в холодных рассадниках, парниках, теплых грядах и на открытых балконах и лоджиях. Забег здесь минимальный, а </a:t>
            </a:r>
            <a:r>
              <a:rPr lang="ru-RU" sz="1800" b="1" dirty="0" smtClean="0">
                <a:latin typeface="Times New Roman" pitchFamily="18" charset="0"/>
                <a:cs typeface="Times New Roman" pitchFamily="18" charset="0"/>
              </a:rPr>
              <a:t>возраст рассады</a:t>
            </a:r>
            <a:r>
              <a:rPr lang="ru-RU" sz="1800" dirty="0" smtClean="0">
                <a:latin typeface="Times New Roman" pitchFamily="18" charset="0"/>
                <a:cs typeface="Times New Roman" pitchFamily="18" charset="0"/>
              </a:rPr>
              <a:t> обычно составляет для огурца и кабачка 15-20 дней, для пасленовых культур не более 30 дней, для капусты поздней — 25-30 дней.</a:t>
            </a:r>
          </a:p>
          <a:p>
            <a:endParaRPr lang="ru-RU" dirty="0"/>
          </a:p>
        </p:txBody>
      </p:sp>
      <p:pic>
        <p:nvPicPr>
          <p:cNvPr id="10" name="Содержимое 9" descr="https://sveklon.ru/wp-content/uploads/2019/09/sazhayem-kapustu-na-rassadu-9.jpg"/>
          <p:cNvPicPr>
            <a:picLocks noGrp="1"/>
          </p:cNvPicPr>
          <p:nvPr>
            <p:ph idx="1"/>
          </p:nvPr>
        </p:nvPicPr>
        <p:blipFill>
          <a:blip r:embed="rId2" cstate="print"/>
          <a:srcRect/>
          <a:stretch>
            <a:fillRect/>
          </a:stretch>
        </p:blipFill>
        <p:spPr bwMode="auto">
          <a:xfrm>
            <a:off x="683568" y="980728"/>
            <a:ext cx="4016375" cy="2691529"/>
          </a:xfrm>
          <a:prstGeom prst="rect">
            <a:avLst/>
          </a:prstGeom>
          <a:noFill/>
          <a:ln w="9525">
            <a:noFill/>
            <a:miter lim="800000"/>
            <a:headEnd/>
            <a:tailEnd/>
          </a:ln>
        </p:spPr>
      </p:pic>
      <p:pic>
        <p:nvPicPr>
          <p:cNvPr id="11" name="Рисунок 10" descr="http://i.mycdn.me/i?r=AzEPZsRbOZEKgBhR0XGMT1RkIFp4UXbfKSY853MQMTlBAqaKTM5SRkZCeTgDn6uOyic"/>
          <p:cNvPicPr/>
          <p:nvPr/>
        </p:nvPicPr>
        <p:blipFill>
          <a:blip r:embed="rId3" cstate="print"/>
          <a:srcRect/>
          <a:stretch>
            <a:fillRect/>
          </a:stretch>
        </p:blipFill>
        <p:spPr bwMode="auto">
          <a:xfrm>
            <a:off x="5292080" y="980728"/>
            <a:ext cx="3312368" cy="4246240"/>
          </a:xfrm>
          <a:prstGeom prst="rect">
            <a:avLst/>
          </a:prstGeom>
          <a:noFill/>
          <a:ln w="9525">
            <a:noFill/>
            <a:miter lim="800000"/>
            <a:headEnd/>
            <a:tailEnd/>
          </a:ln>
        </p:spPr>
      </p:pic>
    </p:spTree>
    <p:extLst>
      <p:ext uri="{BB962C8B-B14F-4D97-AF65-F5344CB8AC3E}">
        <p14:creationId xmlns="" xmlns:p14="http://schemas.microsoft.com/office/powerpoint/2010/main" val="3906124746"/>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908720"/>
            <a:ext cx="3600400" cy="3456384"/>
          </a:xfrm>
        </p:spPr>
        <p:txBody>
          <a:bodyPr/>
          <a:lstStyle/>
          <a:p>
            <a:pPr algn="ctr"/>
            <a:r>
              <a:rPr lang="ru-RU" dirty="0" smtClean="0">
                <a:latin typeface="Times New Roman" pitchFamily="18" charset="0"/>
                <a:cs typeface="Times New Roman" pitchFamily="18" charset="0"/>
              </a:rPr>
              <a:t>Качественные семена — здоровая рассада</a:t>
            </a:r>
            <a:r>
              <a:rPr lang="ru-RU" sz="4000" dirty="0" smtClean="0">
                <a:latin typeface="Times New Roman" pitchFamily="18" charset="0"/>
                <a:cs typeface="Times New Roman" pitchFamily="18" charset="0"/>
              </a:rPr>
              <a:t/>
            </a:r>
            <a:br>
              <a:rPr lang="ru-RU" sz="4000" dirty="0" smtClean="0">
                <a:latin typeface="Times New Roman" pitchFamily="18" charset="0"/>
                <a:cs typeface="Times New Roman" pitchFamily="18" charset="0"/>
              </a:rPr>
            </a:br>
            <a:r>
              <a:rPr lang="ru-RU" sz="4000" dirty="0" smtClean="0">
                <a:latin typeface="Times New Roman" pitchFamily="18" charset="0"/>
                <a:cs typeface="Times New Roman" pitchFamily="18" charset="0"/>
              </a:rPr>
              <a:t/>
            </a:r>
            <a:br>
              <a:rPr lang="ru-RU" sz="4000" dirty="0" smtClean="0">
                <a:latin typeface="Times New Roman" pitchFamily="18" charset="0"/>
                <a:cs typeface="Times New Roman" pitchFamily="18" charset="0"/>
              </a:rPr>
            </a:br>
            <a:r>
              <a:rPr lang="ru-RU" sz="4000" dirty="0" smtClean="0">
                <a:latin typeface="Times New Roman" pitchFamily="18" charset="0"/>
                <a:cs typeface="Times New Roman" pitchFamily="18" charset="0"/>
              </a:rPr>
              <a:t/>
            </a:r>
            <a:br>
              <a:rPr lang="ru-RU" sz="4000" dirty="0" smtClean="0">
                <a:latin typeface="Times New Roman" pitchFamily="18" charset="0"/>
                <a:cs typeface="Times New Roman" pitchFamily="18" charset="0"/>
              </a:rPr>
            </a:br>
            <a:r>
              <a:rPr lang="ru-RU" sz="4000" dirty="0" smtClean="0">
                <a:latin typeface="Times New Roman" pitchFamily="18" charset="0"/>
                <a:cs typeface="Times New Roman" pitchFamily="18" charset="0"/>
              </a:rPr>
              <a:t/>
            </a:r>
            <a:br>
              <a:rPr lang="ru-RU" sz="4000" dirty="0" smtClean="0">
                <a:latin typeface="Times New Roman" pitchFamily="18" charset="0"/>
                <a:cs typeface="Times New Roman" pitchFamily="18" charset="0"/>
              </a:rPr>
            </a:br>
            <a:endParaRPr lang="ru-RU" sz="4000" dirty="0">
              <a:latin typeface="Times New Roman" pitchFamily="18" charset="0"/>
              <a:cs typeface="Times New Roman" pitchFamily="18" charset="0"/>
            </a:endParaRPr>
          </a:p>
        </p:txBody>
      </p:sp>
      <p:sp>
        <p:nvSpPr>
          <p:cNvPr id="4" name="Текст 3"/>
          <p:cNvSpPr>
            <a:spLocks noGrp="1"/>
          </p:cNvSpPr>
          <p:nvPr>
            <p:ph type="body" sz="half" idx="2"/>
          </p:nvPr>
        </p:nvSpPr>
        <p:spPr>
          <a:xfrm>
            <a:off x="467544" y="3284984"/>
            <a:ext cx="3600400" cy="2808312"/>
          </a:xfrm>
        </p:spPr>
        <p:txBody>
          <a:bodyPr>
            <a:normAutofit/>
          </a:bodyPr>
          <a:lstStyle/>
          <a:p>
            <a:endParaRPr lang="ru-RU" dirty="0"/>
          </a:p>
        </p:txBody>
      </p:sp>
      <p:sp>
        <p:nvSpPr>
          <p:cNvPr id="7" name="Содержимое 6"/>
          <p:cNvSpPr>
            <a:spLocks noGrp="1"/>
          </p:cNvSpPr>
          <p:nvPr>
            <p:ph idx="1"/>
          </p:nvPr>
        </p:nvSpPr>
        <p:spPr>
          <a:xfrm>
            <a:off x="467544" y="3284984"/>
            <a:ext cx="8352928" cy="2952328"/>
          </a:xfrm>
        </p:spPr>
        <p:txBody>
          <a:bodyPr>
            <a:noAutofit/>
          </a:bodyPr>
          <a:lstStyle/>
          <a:p>
            <a:r>
              <a:rPr lang="ru-RU" sz="1600" dirty="0" smtClean="0">
                <a:latin typeface="Times New Roman" pitchFamily="18" charset="0"/>
                <a:cs typeface="Times New Roman" pitchFamily="18" charset="0"/>
              </a:rPr>
              <a:t>При выращивании рассады особое значение имеют семена, их качество. Качество семян включает </a:t>
            </a:r>
            <a:r>
              <a:rPr lang="ru-RU" sz="1600" b="1" dirty="0" smtClean="0">
                <a:latin typeface="Times New Roman" pitchFamily="18" charset="0"/>
                <a:cs typeface="Times New Roman" pitchFamily="18" charset="0"/>
              </a:rPr>
              <a:t>три составляющих:</a:t>
            </a:r>
            <a:r>
              <a:rPr lang="ru-RU" sz="1600" dirty="0" smtClean="0">
                <a:latin typeface="Times New Roman" pitchFamily="18" charset="0"/>
                <a:cs typeface="Times New Roman" pitchFamily="18" charset="0"/>
              </a:rPr>
              <a:t> </a:t>
            </a:r>
          </a:p>
          <a:p>
            <a:pPr lvl="0"/>
            <a:r>
              <a:rPr lang="ru-RU" sz="1600" dirty="0" smtClean="0">
                <a:latin typeface="Times New Roman" pitchFamily="18" charset="0"/>
                <a:cs typeface="Times New Roman" pitchFamily="18" charset="0"/>
              </a:rPr>
              <a:t>здоровье, </a:t>
            </a:r>
          </a:p>
          <a:p>
            <a:pPr lvl="0"/>
            <a:r>
              <a:rPr lang="ru-RU" sz="1600" dirty="0" smtClean="0">
                <a:latin typeface="Times New Roman" pitchFamily="18" charset="0"/>
                <a:cs typeface="Times New Roman" pitchFamily="18" charset="0"/>
              </a:rPr>
              <a:t>посевная годность, </a:t>
            </a:r>
          </a:p>
          <a:p>
            <a:pPr lvl="0"/>
            <a:r>
              <a:rPr lang="ru-RU" sz="1600" dirty="0" smtClean="0">
                <a:latin typeface="Times New Roman" pitchFamily="18" charset="0"/>
                <a:cs typeface="Times New Roman" pitchFamily="18" charset="0"/>
              </a:rPr>
              <a:t>сортность. </a:t>
            </a:r>
            <a:endParaRPr lang="ru-RU" sz="1600" dirty="0" smtClean="0">
              <a:latin typeface="Times New Roman" pitchFamily="18" charset="0"/>
              <a:cs typeface="Times New Roman" pitchFamily="18" charset="0"/>
            </a:endParaRPr>
          </a:p>
          <a:p>
            <a:r>
              <a:rPr lang="ru-RU" sz="1600" dirty="0" smtClean="0">
                <a:latin typeface="Times New Roman" pitchFamily="18" charset="0"/>
                <a:cs typeface="Times New Roman" pitchFamily="18" charset="0"/>
              </a:rPr>
              <a:t>Последний показатель никак изменить нельзя, необходимо только пользоваться услугами серьезных компаний, гарантирующих сортовую принадлежность семян и отсутствие пересортицы. </a:t>
            </a:r>
            <a:r>
              <a:rPr lang="ru-RU" sz="1600" b="1" dirty="0" smtClean="0">
                <a:latin typeface="Times New Roman" pitchFamily="18" charset="0"/>
                <a:cs typeface="Times New Roman" pitchFamily="18" charset="0"/>
              </a:rPr>
              <a:t>Посевная годность</a:t>
            </a:r>
            <a:r>
              <a:rPr lang="ru-RU" sz="1600" dirty="0" smtClean="0">
                <a:latin typeface="Times New Roman" pitchFamily="18" charset="0"/>
                <a:cs typeface="Times New Roman" pitchFamily="18" charset="0"/>
              </a:rPr>
              <a:t>, в свою очередь, имеет такие показатели: </a:t>
            </a:r>
          </a:p>
          <a:p>
            <a:pPr lvl="0"/>
            <a:r>
              <a:rPr lang="ru-RU" sz="1600" dirty="0" smtClean="0">
                <a:latin typeface="Times New Roman" pitchFamily="18" charset="0"/>
                <a:cs typeface="Times New Roman" pitchFamily="18" charset="0"/>
              </a:rPr>
              <a:t>всхожесть и энергия прорастания, </a:t>
            </a:r>
          </a:p>
          <a:p>
            <a:pPr lvl="0"/>
            <a:r>
              <a:rPr lang="ru-RU" sz="1600" dirty="0" smtClean="0">
                <a:latin typeface="Times New Roman" pitchFamily="18" charset="0"/>
                <a:cs typeface="Times New Roman" pitchFamily="18" charset="0"/>
              </a:rPr>
              <a:t>чистота, </a:t>
            </a:r>
          </a:p>
          <a:p>
            <a:pPr lvl="0"/>
            <a:r>
              <a:rPr lang="ru-RU" sz="1600" dirty="0" smtClean="0">
                <a:latin typeface="Times New Roman" pitchFamily="18" charset="0"/>
                <a:cs typeface="Times New Roman" pitchFamily="18" charset="0"/>
              </a:rPr>
              <a:t>влажность, </a:t>
            </a:r>
          </a:p>
          <a:p>
            <a:pPr lvl="0"/>
            <a:r>
              <a:rPr lang="ru-RU" sz="1600" dirty="0" smtClean="0">
                <a:latin typeface="Times New Roman" pitchFamily="18" charset="0"/>
                <a:cs typeface="Times New Roman" pitchFamily="18" charset="0"/>
              </a:rPr>
              <a:t>масса 1000 семян. </a:t>
            </a:r>
            <a:r>
              <a:rPr lang="ru-RU" sz="1600" b="1" dirty="0" smtClean="0">
                <a:latin typeface="Times New Roman" pitchFamily="18" charset="0"/>
                <a:cs typeface="Times New Roman" pitchFamily="18" charset="0"/>
              </a:rPr>
              <a:t/>
            </a:r>
            <a:br>
              <a:rPr lang="ru-RU" sz="1600" b="1" dirty="0" smtClean="0">
                <a:latin typeface="Times New Roman" pitchFamily="18" charset="0"/>
                <a:cs typeface="Times New Roman" pitchFamily="18" charset="0"/>
              </a:rPr>
            </a:br>
            <a:endParaRPr lang="ru-RU" sz="1600" dirty="0">
              <a:latin typeface="Times New Roman" pitchFamily="18" charset="0"/>
              <a:cs typeface="Times New Roman" pitchFamily="18" charset="0"/>
            </a:endParaRPr>
          </a:p>
        </p:txBody>
      </p:sp>
      <p:pic>
        <p:nvPicPr>
          <p:cNvPr id="10" name="Рисунок 9" descr="При выращивании рассады очень важно качество семян"/>
          <p:cNvPicPr/>
          <p:nvPr/>
        </p:nvPicPr>
        <p:blipFill>
          <a:blip r:embed="rId2" cstate="print"/>
          <a:srcRect/>
          <a:stretch>
            <a:fillRect/>
          </a:stretch>
        </p:blipFill>
        <p:spPr bwMode="auto">
          <a:xfrm>
            <a:off x="4283968" y="332656"/>
            <a:ext cx="3960440" cy="2376264"/>
          </a:xfrm>
          <a:prstGeom prst="rect">
            <a:avLst/>
          </a:prstGeom>
          <a:noFill/>
          <a:ln w="9525">
            <a:noFill/>
            <a:miter lim="800000"/>
            <a:headEnd/>
            <a:tailEnd/>
          </a:ln>
        </p:spPr>
      </p:pic>
    </p:spTree>
    <p:extLst>
      <p:ext uri="{BB962C8B-B14F-4D97-AF65-F5344CB8AC3E}">
        <p14:creationId xmlns="" xmlns:p14="http://schemas.microsoft.com/office/powerpoint/2010/main" val="2675704954"/>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1" y="188640"/>
            <a:ext cx="7704855" cy="2520280"/>
          </a:xfrm>
        </p:spPr>
        <p:txBody>
          <a:bodyPr/>
          <a:lstStyle/>
          <a:p>
            <a:pPr algn="ctr"/>
            <a:r>
              <a:rPr lang="ru-RU" sz="3200" dirty="0" smtClean="0">
                <a:latin typeface="Times New Roman" pitchFamily="18" charset="0"/>
                <a:cs typeface="Times New Roman" pitchFamily="18" charset="0"/>
              </a:rPr>
              <a:t>Качественные семена — здоровая рассада </a:t>
            </a:r>
            <a:r>
              <a:rPr lang="ru-RU" sz="4800" dirty="0" smtClean="0"/>
              <a:t/>
            </a:r>
            <a:br>
              <a:rPr lang="ru-RU" sz="4800" dirty="0" smtClean="0"/>
            </a:br>
            <a:r>
              <a:rPr lang="ru-RU" sz="4800" dirty="0"/>
              <a:t/>
            </a:r>
            <a:br>
              <a:rPr lang="ru-RU" sz="4800" dirty="0"/>
            </a:br>
            <a:endParaRPr lang="ru-RU" sz="4800" dirty="0"/>
          </a:p>
        </p:txBody>
      </p:sp>
      <p:sp>
        <p:nvSpPr>
          <p:cNvPr id="4" name="Текст 3"/>
          <p:cNvSpPr>
            <a:spLocks noGrp="1"/>
          </p:cNvSpPr>
          <p:nvPr>
            <p:ph type="body" sz="half" idx="2"/>
          </p:nvPr>
        </p:nvSpPr>
        <p:spPr>
          <a:xfrm>
            <a:off x="323528" y="1844824"/>
            <a:ext cx="8136903" cy="1440160"/>
          </a:xfrm>
        </p:spPr>
        <p:txBody>
          <a:bodyPr/>
          <a:lstStyle/>
          <a:p>
            <a:endParaRPr lang="ru-RU" dirty="0"/>
          </a:p>
        </p:txBody>
      </p:sp>
      <p:sp>
        <p:nvSpPr>
          <p:cNvPr id="5" name="Содержимое 4"/>
          <p:cNvSpPr>
            <a:spLocks noGrp="1"/>
          </p:cNvSpPr>
          <p:nvPr>
            <p:ph idx="1"/>
          </p:nvPr>
        </p:nvSpPr>
        <p:spPr>
          <a:xfrm>
            <a:off x="395536" y="3573016"/>
            <a:ext cx="8424936" cy="3284984"/>
          </a:xfrm>
        </p:spPr>
        <p:txBody>
          <a:bodyPr>
            <a:normAutofit fontScale="55000" lnSpcReduction="20000"/>
          </a:bodyPr>
          <a:lstStyle/>
          <a:p>
            <a:r>
              <a:rPr lang="ru-RU" sz="2500" b="1" dirty="0" smtClean="0">
                <a:latin typeface="Times New Roman" pitchFamily="18" charset="0"/>
                <a:cs typeface="Times New Roman" pitchFamily="18" charset="0"/>
              </a:rPr>
              <a:t>Всхожесть</a:t>
            </a:r>
            <a:r>
              <a:rPr lang="ru-RU" sz="2500" dirty="0" smtClean="0">
                <a:latin typeface="Times New Roman" pitchFamily="18" charset="0"/>
                <a:cs typeface="Times New Roman" pitchFamily="18" charset="0"/>
              </a:rPr>
              <a:t> показывает, какое количество семян при проращивании даст нормальные проростки за установленное стандартом время (обычно от 7 до 14 дней), а </a:t>
            </a:r>
            <a:r>
              <a:rPr lang="ru-RU" sz="2500" b="1" dirty="0" smtClean="0">
                <a:latin typeface="Times New Roman" pitchFamily="18" charset="0"/>
                <a:cs typeface="Times New Roman" pitchFamily="18" charset="0"/>
              </a:rPr>
              <a:t>энергия прорастания</a:t>
            </a:r>
            <a:r>
              <a:rPr lang="ru-RU" sz="2500" dirty="0" smtClean="0">
                <a:latin typeface="Times New Roman" pitchFamily="18" charset="0"/>
                <a:cs typeface="Times New Roman" pitchFamily="18" charset="0"/>
              </a:rPr>
              <a:t> характеризует дружность прорастания и определяется как всхожесть за более короткий период (за 5-7 дней). </a:t>
            </a:r>
            <a:br>
              <a:rPr lang="ru-RU" sz="2500" dirty="0" smtClean="0">
                <a:latin typeface="Times New Roman" pitchFamily="18" charset="0"/>
                <a:cs typeface="Times New Roman" pitchFamily="18" charset="0"/>
              </a:rPr>
            </a:br>
            <a:r>
              <a:rPr lang="ru-RU" sz="2500" dirty="0" smtClean="0">
                <a:latin typeface="Times New Roman" pitchFamily="18" charset="0"/>
                <a:cs typeface="Times New Roman" pitchFamily="18" charset="0"/>
              </a:rPr>
              <a:t/>
            </a:r>
            <a:br>
              <a:rPr lang="ru-RU" sz="2500" dirty="0" smtClean="0">
                <a:latin typeface="Times New Roman" pitchFamily="18" charset="0"/>
                <a:cs typeface="Times New Roman" pitchFamily="18" charset="0"/>
              </a:rPr>
            </a:br>
            <a:r>
              <a:rPr lang="ru-RU" sz="2500" b="1" dirty="0" smtClean="0">
                <a:latin typeface="Times New Roman" pitchFamily="18" charset="0"/>
                <a:cs typeface="Times New Roman" pitchFamily="18" charset="0"/>
              </a:rPr>
              <a:t>Чистота</a:t>
            </a:r>
            <a:r>
              <a:rPr lang="ru-RU" sz="2500" dirty="0" smtClean="0">
                <a:latin typeface="Times New Roman" pitchFamily="18" charset="0"/>
                <a:cs typeface="Times New Roman" pitchFamily="18" charset="0"/>
              </a:rPr>
              <a:t> показывает наличие посторонних примесей помимо семян, а </a:t>
            </a:r>
            <a:r>
              <a:rPr lang="ru-RU" sz="2500" b="1" dirty="0" smtClean="0">
                <a:latin typeface="Times New Roman" pitchFamily="18" charset="0"/>
                <a:cs typeface="Times New Roman" pitchFamily="18" charset="0"/>
              </a:rPr>
              <a:t>влажность</a:t>
            </a:r>
            <a:r>
              <a:rPr lang="ru-RU" sz="2500" dirty="0" smtClean="0">
                <a:latin typeface="Times New Roman" pitchFamily="18" charset="0"/>
                <a:cs typeface="Times New Roman" pitchFamily="18" charset="0"/>
              </a:rPr>
              <a:t> – содержание свободной влаги, которая должна находиться в пределах, позволяющих семенам нормально храниться, не плесневеть и не прорастать. </a:t>
            </a:r>
            <a:br>
              <a:rPr lang="ru-RU" sz="2500" dirty="0" smtClean="0">
                <a:latin typeface="Times New Roman" pitchFamily="18" charset="0"/>
                <a:cs typeface="Times New Roman" pitchFamily="18" charset="0"/>
              </a:rPr>
            </a:br>
            <a:r>
              <a:rPr lang="ru-RU" sz="2500" dirty="0" smtClean="0">
                <a:latin typeface="Times New Roman" pitchFamily="18" charset="0"/>
                <a:cs typeface="Times New Roman" pitchFamily="18" charset="0"/>
              </a:rPr>
              <a:t/>
            </a:r>
            <a:br>
              <a:rPr lang="ru-RU" sz="2500" dirty="0" smtClean="0">
                <a:latin typeface="Times New Roman" pitchFamily="18" charset="0"/>
                <a:cs typeface="Times New Roman" pitchFamily="18" charset="0"/>
              </a:rPr>
            </a:br>
            <a:r>
              <a:rPr lang="ru-RU" sz="2500" b="1" dirty="0" smtClean="0">
                <a:latin typeface="Times New Roman" pitchFamily="18" charset="0"/>
                <a:cs typeface="Times New Roman" pitchFamily="18" charset="0"/>
              </a:rPr>
              <a:t>Масса 1000 семян</a:t>
            </a:r>
            <a:r>
              <a:rPr lang="ru-RU" sz="2500" dirty="0" smtClean="0">
                <a:latin typeface="Times New Roman" pitchFamily="18" charset="0"/>
                <a:cs typeface="Times New Roman" pitchFamily="18" charset="0"/>
              </a:rPr>
              <a:t> характеризует их крупность, а как следствие — запас питательных веществ и размер зародыша. Более крупные семена всегда лучше использовать, чем более мелкие. </a:t>
            </a:r>
            <a:br>
              <a:rPr lang="ru-RU" sz="2500" dirty="0" smtClean="0">
                <a:latin typeface="Times New Roman" pitchFamily="18" charset="0"/>
                <a:cs typeface="Times New Roman" pitchFamily="18" charset="0"/>
              </a:rPr>
            </a:br>
            <a:r>
              <a:rPr lang="ru-RU" sz="2500" dirty="0" smtClean="0">
                <a:latin typeface="Times New Roman" pitchFamily="18" charset="0"/>
                <a:cs typeface="Times New Roman" pitchFamily="18" charset="0"/>
              </a:rPr>
              <a:t/>
            </a:r>
            <a:br>
              <a:rPr lang="ru-RU" sz="2500" dirty="0" smtClean="0">
                <a:latin typeface="Times New Roman" pitchFamily="18" charset="0"/>
                <a:cs typeface="Times New Roman" pitchFamily="18" charset="0"/>
              </a:rPr>
            </a:br>
            <a:r>
              <a:rPr lang="ru-RU" sz="2500" b="1" dirty="0" smtClean="0">
                <a:latin typeface="Times New Roman" pitchFamily="18" charset="0"/>
                <a:cs typeface="Times New Roman" pitchFamily="18" charset="0"/>
              </a:rPr>
              <a:t>Посевные качества семян можно изменить</a:t>
            </a:r>
            <a:r>
              <a:rPr lang="ru-RU" sz="2500" dirty="0" smtClean="0">
                <a:latin typeface="Times New Roman" pitchFamily="18" charset="0"/>
                <a:cs typeface="Times New Roman" pitchFamily="18" charset="0"/>
              </a:rPr>
              <a:t> путем их сортировки по размерам и удаления примесей, просушки. Обработка семян стимуляторами может увеличивать их всхожесть и энергию прорастания. Качественные семена обычно не требуют доработки.</a:t>
            </a:r>
            <a:br>
              <a:rPr lang="ru-RU" sz="2500" dirty="0" smtClean="0">
                <a:latin typeface="Times New Roman" pitchFamily="18" charset="0"/>
                <a:cs typeface="Times New Roman" pitchFamily="18" charset="0"/>
              </a:rPr>
            </a:br>
            <a:r>
              <a:rPr lang="ru-RU" dirty="0" smtClean="0"/>
              <a:t/>
            </a:r>
            <a:br>
              <a:rPr lang="ru-RU" dirty="0" smtClean="0"/>
            </a:br>
            <a:endParaRPr lang="ru-RU" dirty="0"/>
          </a:p>
        </p:txBody>
      </p:sp>
      <p:pic>
        <p:nvPicPr>
          <p:cNvPr id="11" name="Рисунок 10" descr="Посевные качества семян можно изменить, но хорошим семенам этого не требуется"/>
          <p:cNvPicPr/>
          <p:nvPr/>
        </p:nvPicPr>
        <p:blipFill>
          <a:blip r:embed="rId2" cstate="print"/>
          <a:srcRect/>
          <a:stretch>
            <a:fillRect/>
          </a:stretch>
        </p:blipFill>
        <p:spPr bwMode="auto">
          <a:xfrm>
            <a:off x="1475656" y="1294400"/>
            <a:ext cx="6192688" cy="2494640"/>
          </a:xfrm>
          <a:prstGeom prst="rect">
            <a:avLst/>
          </a:prstGeom>
          <a:noFill/>
          <a:ln w="9525">
            <a:noFill/>
            <a:miter lim="800000"/>
            <a:headEnd/>
            <a:tailEnd/>
          </a:ln>
        </p:spPr>
      </p:pic>
    </p:spTree>
    <p:extLst>
      <p:ext uri="{BB962C8B-B14F-4D97-AF65-F5344CB8AC3E}">
        <p14:creationId xmlns="" xmlns:p14="http://schemas.microsoft.com/office/powerpoint/2010/main" val="1959799724"/>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1700808"/>
            <a:ext cx="4968552" cy="4536504"/>
          </a:xfrm>
        </p:spPr>
        <p:txBody>
          <a:bodyPr/>
          <a:lstStyle/>
          <a:p>
            <a:pPr algn="ctr"/>
            <a:r>
              <a:rPr lang="ru-RU" dirty="0" smtClean="0"/>
              <a:t/>
            </a:r>
            <a:br>
              <a:rPr lang="ru-RU" dirty="0" smtClean="0"/>
            </a:br>
            <a:endParaRPr lang="ru-RU" dirty="0"/>
          </a:p>
        </p:txBody>
      </p:sp>
      <p:sp>
        <p:nvSpPr>
          <p:cNvPr id="4" name="Текст 3"/>
          <p:cNvSpPr>
            <a:spLocks noGrp="1"/>
          </p:cNvSpPr>
          <p:nvPr>
            <p:ph type="body" sz="half" idx="2"/>
          </p:nvPr>
        </p:nvSpPr>
        <p:spPr>
          <a:xfrm>
            <a:off x="395536" y="476672"/>
            <a:ext cx="3456384" cy="1944216"/>
          </a:xfrm>
        </p:spPr>
        <p:txBody>
          <a:bodyPr>
            <a:normAutofit/>
          </a:bodyPr>
          <a:lstStyle/>
          <a:p>
            <a:pPr algn="ctr"/>
            <a:r>
              <a:rPr lang="ru-RU" sz="3200" b="1" dirty="0" smtClean="0"/>
              <a:t>Требования к грунту для рассады</a:t>
            </a:r>
          </a:p>
          <a:p>
            <a:pPr algn="ctr"/>
            <a:endParaRPr lang="ru-RU" sz="3200" dirty="0">
              <a:latin typeface="Times New Roman" pitchFamily="18" charset="0"/>
              <a:cs typeface="Times New Roman" pitchFamily="18" charset="0"/>
            </a:endParaRPr>
          </a:p>
        </p:txBody>
      </p:sp>
      <p:sp>
        <p:nvSpPr>
          <p:cNvPr id="5" name="Содержимое 4"/>
          <p:cNvSpPr>
            <a:spLocks noGrp="1"/>
          </p:cNvSpPr>
          <p:nvPr>
            <p:ph idx="1"/>
          </p:nvPr>
        </p:nvSpPr>
        <p:spPr>
          <a:xfrm>
            <a:off x="467544" y="2564904"/>
            <a:ext cx="8143056" cy="4032448"/>
          </a:xfrm>
        </p:spPr>
        <p:txBody>
          <a:bodyPr>
            <a:normAutofit fontScale="77500" lnSpcReduction="20000"/>
          </a:bodyPr>
          <a:lstStyle/>
          <a:p>
            <a:r>
              <a:rPr lang="ru-RU" dirty="0" smtClean="0">
                <a:latin typeface="Times New Roman" pitchFamily="18" charset="0"/>
                <a:cs typeface="Times New Roman" pitchFamily="18" charset="0"/>
              </a:rPr>
              <a:t>Грунт для рассады не может быть универсальным, так как отдельные культуры и группы культур имеют специфику требований к плотности, кислотности и другим параметрам грунтов. Но есть несколько общих правил выбора </a:t>
            </a:r>
            <a:r>
              <a:rPr lang="ru-RU" dirty="0" err="1" smtClean="0">
                <a:latin typeface="Times New Roman" pitchFamily="18" charset="0"/>
                <a:cs typeface="Times New Roman" pitchFamily="18" charset="0"/>
              </a:rPr>
              <a:t>почвогрунтов</a:t>
            </a:r>
            <a:r>
              <a:rPr lang="ru-RU" dirty="0" smtClean="0">
                <a:latin typeface="Times New Roman" pitchFamily="18" charset="0"/>
                <a:cs typeface="Times New Roman" pitchFamily="18" charset="0"/>
              </a:rPr>
              <a:t>.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ru-RU"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   Хороший </a:t>
            </a:r>
            <a:r>
              <a:rPr lang="ru-RU" dirty="0" smtClean="0">
                <a:latin typeface="Times New Roman" pitchFamily="18" charset="0"/>
                <a:cs typeface="Times New Roman" pitchFamily="18" charset="0"/>
              </a:rPr>
              <a:t>грунт для рассады должен быть:</a:t>
            </a:r>
          </a:p>
          <a:p>
            <a:pPr lvl="0"/>
            <a:r>
              <a:rPr lang="ru-RU" dirty="0" smtClean="0">
                <a:latin typeface="Times New Roman" pitchFamily="18" charset="0"/>
                <a:cs typeface="Times New Roman" pitchFamily="18" charset="0"/>
              </a:rPr>
              <a:t>рыхлым и легко проницаемым для воды и воздуха (наиболее пористым должен быть грунт для тыквенных культур, чувствительных к недостатку кислорода);</a:t>
            </a:r>
          </a:p>
          <a:p>
            <a:pPr lvl="0"/>
            <a:r>
              <a:rPr lang="ru-RU" dirty="0" smtClean="0">
                <a:latin typeface="Times New Roman" pitchFamily="18" charset="0"/>
                <a:cs typeface="Times New Roman" pitchFamily="18" charset="0"/>
              </a:rPr>
              <a:t>свободным от возбудителей болезней, вредителей и семян сорняков;</a:t>
            </a:r>
          </a:p>
          <a:p>
            <a:pPr lvl="0"/>
            <a:r>
              <a:rPr lang="ru-RU" dirty="0" smtClean="0">
                <a:latin typeface="Times New Roman" pitchFamily="18" charset="0"/>
                <a:cs typeface="Times New Roman" pitchFamily="18" charset="0"/>
              </a:rPr>
              <a:t>обеспеченным легкодоступными элементами питания — как основными (азот, фосфор и калий), так и микроэлементами (медь, железо, цинк, бор, магний, молибден и др.);</a:t>
            </a:r>
          </a:p>
          <a:p>
            <a:pPr lvl="0"/>
            <a:r>
              <a:rPr lang="ru-RU" dirty="0" smtClean="0">
                <a:latin typeface="Times New Roman" pitchFamily="18" charset="0"/>
                <a:cs typeface="Times New Roman" pitchFamily="18" charset="0"/>
              </a:rPr>
              <a:t>с кислотностью, </a:t>
            </a:r>
            <a:r>
              <a:rPr lang="ru-RU" dirty="0" smtClean="0">
                <a:latin typeface="Times New Roman" pitchFamily="18" charset="0"/>
                <a:cs typeface="Times New Roman" pitchFamily="18" charset="0"/>
              </a:rPr>
              <a:t>близкой </a:t>
            </a:r>
            <a:r>
              <a:rPr lang="ru-RU" dirty="0" smtClean="0">
                <a:latin typeface="Times New Roman" pitchFamily="18" charset="0"/>
                <a:cs typeface="Times New Roman" pitchFamily="18" charset="0"/>
              </a:rPr>
              <a:t>к нейтральной (</a:t>
            </a:r>
            <a:r>
              <a:rPr lang="ru-RU" dirty="0" err="1" smtClean="0">
                <a:latin typeface="Times New Roman" pitchFamily="18" charset="0"/>
                <a:cs typeface="Times New Roman" pitchFamily="18" charset="0"/>
              </a:rPr>
              <a:t>рН</a:t>
            </a:r>
            <a:r>
              <a:rPr lang="ru-RU" dirty="0" smtClean="0">
                <a:latin typeface="Times New Roman" pitchFamily="18" charset="0"/>
                <a:cs typeface="Times New Roman" pitchFamily="18" charset="0"/>
              </a:rPr>
              <a:t> 6,0-7,0).</a:t>
            </a:r>
          </a:p>
          <a:p>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В последнее время грунты для рассады производятся в промышленных масштабах и их можно купить.</a:t>
            </a:r>
          </a:p>
          <a:p>
            <a:endParaRPr lang="ru-RU" dirty="0"/>
          </a:p>
        </p:txBody>
      </p:sp>
      <p:pic>
        <p:nvPicPr>
          <p:cNvPr id="7" name="Рисунок 6" descr="Есть как общие правила выбора грунта для рассады, так и специфические - для конкретных культур"/>
          <p:cNvPicPr/>
          <p:nvPr/>
        </p:nvPicPr>
        <p:blipFill>
          <a:blip r:embed="rId2" cstate="print"/>
          <a:srcRect/>
          <a:stretch>
            <a:fillRect/>
          </a:stretch>
        </p:blipFill>
        <p:spPr bwMode="auto">
          <a:xfrm>
            <a:off x="4139952" y="332656"/>
            <a:ext cx="3672408" cy="2088232"/>
          </a:xfrm>
          <a:prstGeom prst="rect">
            <a:avLst/>
          </a:prstGeom>
          <a:noFill/>
          <a:ln w="9525">
            <a:noFill/>
            <a:miter lim="800000"/>
            <a:headEnd/>
            <a:tailEnd/>
          </a:ln>
        </p:spPr>
      </p:pic>
    </p:spTree>
    <p:extLst>
      <p:ext uri="{BB962C8B-B14F-4D97-AF65-F5344CB8AC3E}">
        <p14:creationId xmlns="" xmlns:p14="http://schemas.microsoft.com/office/powerpoint/2010/main" val="2385320010"/>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23727" y="332656"/>
            <a:ext cx="4248473" cy="576064"/>
          </a:xfrm>
        </p:spPr>
        <p:txBody>
          <a:bodyPr/>
          <a:lstStyle/>
          <a:p>
            <a:r>
              <a:rPr lang="ru-RU" dirty="0" smtClean="0"/>
              <a:t>Условия для рассады</a:t>
            </a:r>
            <a:endParaRPr lang="ru-RU" dirty="0"/>
          </a:p>
        </p:txBody>
      </p:sp>
      <p:sp>
        <p:nvSpPr>
          <p:cNvPr id="4" name="Текст 3"/>
          <p:cNvSpPr>
            <a:spLocks noGrp="1"/>
          </p:cNvSpPr>
          <p:nvPr>
            <p:ph type="body" sz="half" idx="2"/>
          </p:nvPr>
        </p:nvSpPr>
        <p:spPr>
          <a:xfrm>
            <a:off x="323528" y="1628800"/>
            <a:ext cx="4680520" cy="5040560"/>
          </a:xfrm>
        </p:spPr>
        <p:txBody>
          <a:bodyPr>
            <a:normAutofit/>
          </a:bodyPr>
          <a:lstStyle/>
          <a:p>
            <a:endParaRPr lang="ru-RU" dirty="0"/>
          </a:p>
        </p:txBody>
      </p:sp>
      <p:sp>
        <p:nvSpPr>
          <p:cNvPr id="7" name="Содержимое 6"/>
          <p:cNvSpPr>
            <a:spLocks noGrp="1"/>
          </p:cNvSpPr>
          <p:nvPr>
            <p:ph idx="1"/>
          </p:nvPr>
        </p:nvSpPr>
        <p:spPr>
          <a:xfrm>
            <a:off x="467544" y="3501008"/>
            <a:ext cx="8143057" cy="3240360"/>
          </a:xfrm>
        </p:spPr>
        <p:txBody>
          <a:bodyPr>
            <a:normAutofit fontScale="77500" lnSpcReduction="20000"/>
          </a:bodyPr>
          <a:lstStyle/>
          <a:p>
            <a:pPr>
              <a:buNone/>
            </a:pPr>
            <a:r>
              <a:rPr lang="ru-RU" dirty="0" smtClean="0"/>
              <a:t>  </a:t>
            </a:r>
            <a:r>
              <a:rPr lang="ru-RU" dirty="0" smtClean="0">
                <a:latin typeface="Times New Roman" pitchFamily="18" charset="0"/>
                <a:cs typeface="Times New Roman" pitchFamily="18" charset="0"/>
              </a:rPr>
              <a:t>Для </a:t>
            </a:r>
            <a:r>
              <a:rPr lang="ru-RU" dirty="0" smtClean="0">
                <a:latin typeface="Times New Roman" pitchFamily="18" charset="0"/>
                <a:cs typeface="Times New Roman" pitchFamily="18" charset="0"/>
              </a:rPr>
              <a:t>получения рассады необходимо создать </a:t>
            </a:r>
            <a:r>
              <a:rPr lang="ru-RU" b="1" dirty="0" smtClean="0">
                <a:latin typeface="Times New Roman" pitchFamily="18" charset="0"/>
                <a:cs typeface="Times New Roman" pitchFamily="18" charset="0"/>
              </a:rPr>
              <a:t>благоприятный </a:t>
            </a:r>
            <a:r>
              <a:rPr lang="ru-RU" b="1" dirty="0" err="1" smtClean="0">
                <a:latin typeface="Times New Roman" pitchFamily="18" charset="0"/>
                <a:cs typeface="Times New Roman" pitchFamily="18" charset="0"/>
              </a:rPr>
              <a:t>микроклим</a:t>
            </a:r>
            <a:r>
              <a:rPr lang="ru-RU" b="1" dirty="0" smtClean="0">
                <a:latin typeface="Times New Roman" pitchFamily="18" charset="0"/>
                <a:cs typeface="Times New Roman" pitchFamily="18" charset="0"/>
              </a:rPr>
              <a:t>.</a:t>
            </a:r>
            <a:r>
              <a:rPr lang="ru-RU"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Рассаду можно выращивать как с пикировкой, так и без пикировки, размещая растения в: </a:t>
            </a:r>
          </a:p>
          <a:p>
            <a:pPr lvl="0"/>
            <a:r>
              <a:rPr lang="ru-RU" dirty="0" smtClean="0">
                <a:latin typeface="Times New Roman" pitchFamily="18" charset="0"/>
                <a:cs typeface="Times New Roman" pitchFamily="18" charset="0"/>
              </a:rPr>
              <a:t>посевных ящиках, </a:t>
            </a:r>
          </a:p>
          <a:p>
            <a:pPr lvl="0"/>
            <a:r>
              <a:rPr lang="ru-RU" dirty="0" smtClean="0">
                <a:latin typeface="Times New Roman" pitchFamily="18" charset="0"/>
                <a:cs typeface="Times New Roman" pitchFamily="18" charset="0"/>
              </a:rPr>
              <a:t>различных контейнерах и горшочках из пластика или органических материалов (бумаги, картона, торфа),</a:t>
            </a:r>
          </a:p>
          <a:p>
            <a:pPr lvl="0"/>
            <a:r>
              <a:rPr lang="ru-RU" dirty="0" smtClean="0">
                <a:latin typeface="Times New Roman" pitchFamily="18" charset="0"/>
                <a:cs typeface="Times New Roman" pitchFamily="18" charset="0"/>
              </a:rPr>
              <a:t>кассетах с большим количеством индивидуальных ячеек, </a:t>
            </a:r>
          </a:p>
          <a:p>
            <a:pPr lvl="0"/>
            <a:r>
              <a:rPr lang="ru-RU" dirty="0" smtClean="0">
                <a:latin typeface="Times New Roman" pitchFamily="18" charset="0"/>
                <a:cs typeface="Times New Roman" pitchFamily="18" charset="0"/>
              </a:rPr>
              <a:t>непосредственно в грунте, </a:t>
            </a:r>
          </a:p>
          <a:p>
            <a:pPr lvl="0"/>
            <a:r>
              <a:rPr lang="ru-RU" dirty="0" smtClean="0">
                <a:latin typeface="Times New Roman" pitchFamily="18" charset="0"/>
                <a:cs typeface="Times New Roman" pitchFamily="18" charset="0"/>
              </a:rPr>
              <a:t>на стеллажах теплиц и оранжерей, </a:t>
            </a:r>
          </a:p>
          <a:p>
            <a:pPr lvl="0"/>
            <a:r>
              <a:rPr lang="ru-RU" dirty="0" smtClean="0">
                <a:latin typeface="Times New Roman" pitchFamily="18" charset="0"/>
                <a:cs typeface="Times New Roman" pitchFamily="18" charset="0"/>
              </a:rPr>
              <a:t>на грядах в утепленном грунте,</a:t>
            </a:r>
          </a:p>
          <a:p>
            <a:pPr lvl="0"/>
            <a:r>
              <a:rPr lang="ru-RU" dirty="0" smtClean="0">
                <a:latin typeface="Times New Roman" pitchFamily="18" charset="0"/>
                <a:cs typeface="Times New Roman" pitchFamily="18" charset="0"/>
              </a:rPr>
              <a:t>в специальных рассадниках.</a:t>
            </a:r>
          </a:p>
          <a:p>
            <a:pPr>
              <a:buNone/>
            </a:pPr>
            <a:endParaRPr lang="ru-RU" dirty="0"/>
          </a:p>
        </p:txBody>
      </p:sp>
      <p:pic>
        <p:nvPicPr>
          <p:cNvPr id="11" name="Рисунок 10" descr="Рассаду выращивают в различных емкостях, с пикировкой или без"/>
          <p:cNvPicPr/>
          <p:nvPr/>
        </p:nvPicPr>
        <p:blipFill>
          <a:blip r:embed="rId2" cstate="print"/>
          <a:srcRect/>
          <a:stretch>
            <a:fillRect/>
          </a:stretch>
        </p:blipFill>
        <p:spPr bwMode="auto">
          <a:xfrm>
            <a:off x="1403648" y="980728"/>
            <a:ext cx="5976664" cy="2466405"/>
          </a:xfrm>
          <a:prstGeom prst="rect">
            <a:avLst/>
          </a:prstGeom>
          <a:noFill/>
          <a:ln w="9525">
            <a:noFill/>
            <a:miter lim="800000"/>
            <a:headEnd/>
            <a:tailEnd/>
          </a:ln>
        </p:spPr>
      </p:pic>
    </p:spTree>
  </p:cSld>
  <p:clrMapOvr>
    <a:masterClrMapping/>
  </p:clrMapOvr>
  <p:transition spd="slow">
    <p:wedg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7" y="332656"/>
            <a:ext cx="3600400" cy="2232247"/>
          </a:xfrm>
        </p:spPr>
        <p:txBody>
          <a:bodyPr/>
          <a:lstStyle/>
          <a:p>
            <a:pPr algn="ctr"/>
            <a:r>
              <a:rPr lang="ru-RU" dirty="0" smtClean="0"/>
              <a:t/>
            </a:r>
            <a:br>
              <a:rPr lang="ru-RU" dirty="0" smtClean="0"/>
            </a:br>
            <a:endParaRPr lang="ru-RU" dirty="0"/>
          </a:p>
        </p:txBody>
      </p:sp>
      <p:sp>
        <p:nvSpPr>
          <p:cNvPr id="4" name="Текст 3"/>
          <p:cNvSpPr>
            <a:spLocks noGrp="1"/>
          </p:cNvSpPr>
          <p:nvPr>
            <p:ph type="body" sz="half" idx="2"/>
          </p:nvPr>
        </p:nvSpPr>
        <p:spPr>
          <a:xfrm>
            <a:off x="395536" y="2492896"/>
            <a:ext cx="7920879" cy="4176464"/>
          </a:xfrm>
        </p:spPr>
        <p:txBody>
          <a:bodyPr>
            <a:normAutofit fontScale="92500" lnSpcReduction="20000"/>
          </a:bodyPr>
          <a:lstStyle/>
          <a:p>
            <a:r>
              <a:rPr lang="ru-RU" dirty="0" smtClean="0">
                <a:latin typeface="Times New Roman" pitchFamily="18" charset="0"/>
                <a:cs typeface="Times New Roman" pitchFamily="18" charset="0"/>
              </a:rPr>
              <a:t>Температуру вокруг растений создают путем включения и выключения различных систем отопления и используя парниковый эффект. В жилых помещениях используется отопление этих помещений, в теплицах и парниках это может быть </a:t>
            </a:r>
            <a:r>
              <a:rPr lang="ru-RU" dirty="0" err="1" smtClean="0">
                <a:latin typeface="Times New Roman" pitchFamily="18" charset="0"/>
                <a:cs typeface="Times New Roman" pitchFamily="18" charset="0"/>
              </a:rPr>
              <a:t>электрообогрев</a:t>
            </a:r>
            <a:r>
              <a:rPr lang="ru-RU" dirty="0" smtClean="0">
                <a:latin typeface="Times New Roman" pitchFamily="18" charset="0"/>
                <a:cs typeface="Times New Roman" pitchFamily="18" charset="0"/>
              </a:rPr>
              <a:t>, печное отопление, воздушное отопление, использование природных горячих источников и сбросного тепла промышленных предприятий.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В редких случаях используется и </a:t>
            </a:r>
            <a:r>
              <a:rPr lang="ru-RU" b="1" dirty="0" err="1" smtClean="0">
                <a:latin typeface="Times New Roman" pitchFamily="18" charset="0"/>
                <a:cs typeface="Times New Roman" pitchFamily="18" charset="0"/>
              </a:rPr>
              <a:t>биотопливо</a:t>
            </a:r>
            <a:r>
              <a:rPr lang="ru-RU" dirty="0" smtClean="0">
                <a:latin typeface="Times New Roman" pitchFamily="18" charset="0"/>
                <a:cs typeface="Times New Roman" pitchFamily="18" charset="0"/>
              </a:rPr>
              <a:t>. Навоз и бытовые отходы под влиянием микробов способны разогревать субстрат до довольно высоких значений, позволяющих выращивать рассаду. Когда в хозяйствах содержалось много животных, этот способ был основным.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b="1" dirty="0" smtClean="0">
                <a:latin typeface="Times New Roman" pitchFamily="18" charset="0"/>
                <a:cs typeface="Times New Roman" pitchFamily="18" charset="0"/>
              </a:rPr>
              <a:t>Парниковый эффект</a:t>
            </a:r>
            <a:r>
              <a:rPr lang="ru-RU" dirty="0" smtClean="0">
                <a:latin typeface="Times New Roman" pitchFamily="18" charset="0"/>
                <a:cs typeface="Times New Roman" pitchFamily="18" charset="0"/>
              </a:rPr>
              <a:t> возникает при проникновении коротковолнового излучения сквозь </a:t>
            </a:r>
            <a:r>
              <a:rPr lang="ru-RU" dirty="0" err="1" smtClean="0">
                <a:latin typeface="Times New Roman" pitchFamily="18" charset="0"/>
                <a:cs typeface="Times New Roman" pitchFamily="18" charset="0"/>
              </a:rPr>
              <a:t>светопрозрачные</a:t>
            </a:r>
            <a:r>
              <a:rPr lang="ru-RU" dirty="0" smtClean="0">
                <a:latin typeface="Times New Roman" pitchFamily="18" charset="0"/>
                <a:cs typeface="Times New Roman" pitchFamily="18" charset="0"/>
              </a:rPr>
              <a:t> покрытия (стекло, пленку, пластик). Лучи превращаются в длинноволновое излучение, являющееся источником тепла (инфракрасный спектр). Естественно, что такой обогрев действует только на свету.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Температура в период прорастания семян должна быть максимальной для данной культуры. В период появления всходов ее обязательно снижают на 7-10 дней до значений чуть ниже оптимальных для каждой культуры. Это позволяет растению постепенно перейти от питания за счет запасов питательных веществ в семенах к питанию за счет фотосинтеза, для чего в растениях должны появиться на свету зеленые пигменты, в которых будут образовываться новые питательные вещества.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В дальнейшем для роста и развития </a:t>
            </a:r>
            <a:r>
              <a:rPr lang="ru-RU" b="1" dirty="0" smtClean="0">
                <a:latin typeface="Times New Roman" pitchFamily="18" charset="0"/>
                <a:cs typeface="Times New Roman" pitchFamily="18" charset="0"/>
              </a:rPr>
              <a:t>каждой культуре будут нужны оптимальные температуры</a:t>
            </a:r>
            <a:r>
              <a:rPr lang="ru-RU" dirty="0" smtClean="0">
                <a:latin typeface="Times New Roman" pitchFamily="18" charset="0"/>
                <a:cs typeface="Times New Roman" pitchFamily="18" charset="0"/>
              </a:rPr>
              <a:t>, которые должны быть самыми высокими на свету, чуть пониже при пасмурной погоде и еще ниже ночью. Температура в зоне корней не должна опускаться ниже биологического ноля для каждой культуры, иначе корень перестанет работать. Температуры выше и ниже оптимальных негативно сказываются на рассаде, ухудшая ее качество.</a:t>
            </a:r>
          </a:p>
          <a:p>
            <a:endParaRPr lang="ru-RU" dirty="0"/>
          </a:p>
        </p:txBody>
      </p:sp>
      <p:sp>
        <p:nvSpPr>
          <p:cNvPr id="6" name="Содержимое 5"/>
          <p:cNvSpPr>
            <a:spLocks noGrp="1"/>
          </p:cNvSpPr>
          <p:nvPr>
            <p:ph idx="1"/>
          </p:nvPr>
        </p:nvSpPr>
        <p:spPr>
          <a:xfrm>
            <a:off x="2483768" y="0"/>
            <a:ext cx="4536503" cy="1268760"/>
          </a:xfrm>
        </p:spPr>
        <p:txBody>
          <a:bodyPr>
            <a:normAutofit/>
          </a:bodyPr>
          <a:lstStyle/>
          <a:p>
            <a:pPr algn="ctr"/>
            <a:r>
              <a:rPr lang="ru-RU" sz="2800" b="1" dirty="0" smtClean="0">
                <a:latin typeface="Times New Roman" pitchFamily="18" charset="0"/>
                <a:cs typeface="Times New Roman" pitchFamily="18" charset="0"/>
              </a:rPr>
              <a:t>Температурный режим</a:t>
            </a:r>
          </a:p>
          <a:p>
            <a:endParaRPr lang="ru-RU" dirty="0"/>
          </a:p>
        </p:txBody>
      </p:sp>
      <p:pic>
        <p:nvPicPr>
          <p:cNvPr id="7" name="Рисунок 6" descr="Для поддержания необходимой температуры используют различные доступные способы обогрева"/>
          <p:cNvPicPr/>
          <p:nvPr/>
        </p:nvPicPr>
        <p:blipFill>
          <a:blip r:embed="rId2" cstate="print"/>
          <a:srcRect/>
          <a:stretch>
            <a:fillRect/>
          </a:stretch>
        </p:blipFill>
        <p:spPr bwMode="auto">
          <a:xfrm>
            <a:off x="971600" y="764704"/>
            <a:ext cx="2880320" cy="1656184"/>
          </a:xfrm>
          <a:prstGeom prst="rect">
            <a:avLst/>
          </a:prstGeom>
          <a:noFill/>
          <a:ln w="9525">
            <a:noFill/>
            <a:miter lim="800000"/>
            <a:headEnd/>
            <a:tailEnd/>
          </a:ln>
        </p:spPr>
      </p:pic>
      <p:pic>
        <p:nvPicPr>
          <p:cNvPr id="9" name="Рисунок 8" descr="температура для рассады 4"/>
          <p:cNvPicPr/>
          <p:nvPr/>
        </p:nvPicPr>
        <p:blipFill>
          <a:blip r:embed="rId3" cstate="print"/>
          <a:srcRect/>
          <a:stretch>
            <a:fillRect/>
          </a:stretch>
        </p:blipFill>
        <p:spPr bwMode="auto">
          <a:xfrm>
            <a:off x="4932040" y="764704"/>
            <a:ext cx="2857500" cy="1656184"/>
          </a:xfrm>
          <a:prstGeom prst="rect">
            <a:avLst/>
          </a:prstGeom>
          <a:noFill/>
          <a:ln w="9525">
            <a:noFill/>
            <a:miter lim="800000"/>
            <a:headEnd/>
            <a:tailEnd/>
          </a:ln>
        </p:spPr>
      </p:pic>
    </p:spTree>
  </p:cSld>
  <p:clrMapOvr>
    <a:masterClrMapping/>
  </p:clrMapOvr>
  <p:transition spd="slow">
    <p:wedg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404665"/>
            <a:ext cx="8208912" cy="648071"/>
          </a:xfrm>
        </p:spPr>
        <p:txBody>
          <a:bodyPr/>
          <a:lstStyle/>
          <a:p>
            <a:pPr algn="ctr"/>
            <a:r>
              <a:rPr lang="ru-RU" dirty="0" smtClean="0">
                <a:latin typeface="Times New Roman" pitchFamily="18" charset="0"/>
                <a:cs typeface="Times New Roman" pitchFamily="18" charset="0"/>
              </a:rPr>
              <a:t>Правильное освещение</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a:xfrm>
            <a:off x="467544" y="3140968"/>
            <a:ext cx="8143057" cy="3096344"/>
          </a:xfrm>
        </p:spPr>
        <p:txBody>
          <a:bodyPr>
            <a:normAutofit fontScale="85000" lnSpcReduction="20000"/>
          </a:bodyPr>
          <a:lstStyle/>
          <a:p>
            <a:r>
              <a:rPr lang="ru-RU" dirty="0" smtClean="0">
                <a:latin typeface="Times New Roman" pitchFamily="18" charset="0"/>
                <a:cs typeface="Times New Roman" pitchFamily="18" charset="0"/>
              </a:rPr>
              <a:t>Для появления всходов свет не нужен. Этот процесс может происходить в темноте. Но как только начнут появляться всходы, интенсивность света должна быть максимальной. В зимние месяцы рассаду даже </a:t>
            </a:r>
            <a:r>
              <a:rPr lang="ru-RU" b="1" dirty="0" err="1" smtClean="0">
                <a:latin typeface="Times New Roman" pitchFamily="18" charset="0"/>
                <a:cs typeface="Times New Roman" pitchFamily="18" charset="0"/>
              </a:rPr>
              <a:t>досвечивают</a:t>
            </a:r>
            <a:r>
              <a:rPr lang="ru-RU" dirty="0" smtClean="0">
                <a:latin typeface="Times New Roman" pitchFamily="18" charset="0"/>
                <a:cs typeface="Times New Roman" pitchFamily="18" charset="0"/>
              </a:rPr>
              <a:t> — сначала круглосуточно, пока растения не позеленеют и не окрепнут, а затем только в светлое время суток, продлевая длину дня до 12-14 часов. В более поздние сроки, когда длина дня превысит 10-12 часов, рассаду не </a:t>
            </a:r>
            <a:r>
              <a:rPr lang="ru-RU" dirty="0" err="1" smtClean="0">
                <a:latin typeface="Times New Roman" pitchFamily="18" charset="0"/>
                <a:cs typeface="Times New Roman" pitchFamily="18" charset="0"/>
              </a:rPr>
              <a:t>досвечивают</a:t>
            </a:r>
            <a:r>
              <a:rPr lang="ru-RU" dirty="0" smtClean="0">
                <a:latin typeface="Times New Roman" pitchFamily="18" charset="0"/>
                <a:cs typeface="Times New Roman" pitchFamily="18" charset="0"/>
              </a:rPr>
              <a:t>.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b="1" dirty="0" smtClean="0">
                <a:latin typeface="Times New Roman" pitchFamily="18" charset="0"/>
                <a:cs typeface="Times New Roman" pitchFamily="18" charset="0"/>
              </a:rPr>
              <a:t>Чем выше температура, тем выше должна быть освещенность</a:t>
            </a:r>
            <a:r>
              <a:rPr lang="ru-RU" dirty="0" smtClean="0">
                <a:latin typeface="Times New Roman" pitchFamily="18" charset="0"/>
                <a:cs typeface="Times New Roman" pitchFamily="18" charset="0"/>
              </a:rPr>
              <a:t>. Длина дня, спектральный состав света, смена дня и ночи имеют значение, поскольку для растений свет — и источник энергии для образования урожая, роста и развития, и биологические часы с определенным ритмом.</a:t>
            </a:r>
            <a:endParaRPr lang="ru-RU" dirty="0">
              <a:latin typeface="Times New Roman" pitchFamily="18" charset="0"/>
              <a:cs typeface="Times New Roman" pitchFamily="18" charset="0"/>
            </a:endParaRPr>
          </a:p>
        </p:txBody>
      </p:sp>
      <p:sp>
        <p:nvSpPr>
          <p:cNvPr id="4" name="Текст 3"/>
          <p:cNvSpPr>
            <a:spLocks noGrp="1"/>
          </p:cNvSpPr>
          <p:nvPr>
            <p:ph type="body" sz="half" idx="2"/>
          </p:nvPr>
        </p:nvSpPr>
        <p:spPr>
          <a:xfrm>
            <a:off x="1075765" y="5805264"/>
            <a:ext cx="3388660" cy="504056"/>
          </a:xfrm>
        </p:spPr>
        <p:txBody>
          <a:bodyPr/>
          <a:lstStyle/>
          <a:p>
            <a:endParaRPr lang="ru-RU" dirty="0"/>
          </a:p>
        </p:txBody>
      </p:sp>
      <p:pic>
        <p:nvPicPr>
          <p:cNvPr id="5" name="Рисунок 4" descr="Как только появляются всходы, интенсивность света должна быть максимальной"/>
          <p:cNvPicPr/>
          <p:nvPr/>
        </p:nvPicPr>
        <p:blipFill>
          <a:blip r:embed="rId2" cstate="print"/>
          <a:srcRect/>
          <a:stretch>
            <a:fillRect/>
          </a:stretch>
        </p:blipFill>
        <p:spPr bwMode="auto">
          <a:xfrm>
            <a:off x="2555776" y="1196752"/>
            <a:ext cx="4032448" cy="1728192"/>
          </a:xfrm>
          <a:prstGeom prst="rect">
            <a:avLst/>
          </a:prstGeom>
          <a:noFill/>
          <a:ln w="9525">
            <a:noFill/>
            <a:miter lim="800000"/>
            <a:headEnd/>
            <a:tailEnd/>
          </a:ln>
        </p:spPr>
      </p:pic>
    </p:spTree>
  </p:cSld>
  <p:clrMapOvr>
    <a:masterClrMapping/>
  </p:clrMapOvr>
  <p:transition spd="slow">
    <p:wedg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095" y="620688"/>
            <a:ext cx="3636085" cy="1944215"/>
          </a:xfrm>
        </p:spPr>
        <p:txBody>
          <a:bodyPr/>
          <a:lstStyle/>
          <a:p>
            <a:r>
              <a:rPr lang="ru-RU" dirty="0" smtClean="0">
                <a:latin typeface="Times New Roman" pitchFamily="18" charset="0"/>
                <a:cs typeface="Times New Roman" pitchFamily="18" charset="0"/>
              </a:rPr>
              <a:t>Влажность и правильный полив</a:t>
            </a:r>
            <a:r>
              <a:rPr lang="ru-RU" dirty="0" smtClean="0"/>
              <a:t/>
            </a:r>
            <a:br>
              <a:rPr lang="ru-RU" dirty="0" smtClean="0"/>
            </a:br>
            <a:endParaRPr lang="ru-RU" dirty="0"/>
          </a:p>
        </p:txBody>
      </p:sp>
      <p:sp>
        <p:nvSpPr>
          <p:cNvPr id="3" name="Содержимое 2"/>
          <p:cNvSpPr>
            <a:spLocks noGrp="1"/>
          </p:cNvSpPr>
          <p:nvPr>
            <p:ph idx="1"/>
          </p:nvPr>
        </p:nvSpPr>
        <p:spPr>
          <a:xfrm>
            <a:off x="4067943" y="731520"/>
            <a:ext cx="4542657" cy="5361776"/>
          </a:xfrm>
        </p:spPr>
        <p:txBody>
          <a:bodyPr>
            <a:noAutofit/>
          </a:bodyPr>
          <a:lstStyle/>
          <a:p>
            <a:r>
              <a:rPr lang="ru-RU" sz="1800" dirty="0" smtClean="0">
                <a:latin typeface="Times New Roman" pitchFamily="18" charset="0"/>
                <a:cs typeface="Times New Roman" pitchFamily="18" charset="0"/>
              </a:rPr>
              <a:t>Влажность необходима для роста и развития растений. Из-за небольших размеров корневой системы рассаду необходимо чаще поливать, чем взрослые растения, но нельзя допускать излишков влаги, приводящих к гибели или плохому развитию корней. </a:t>
            </a:r>
            <a:r>
              <a:rPr lang="ru-RU" sz="1800" b="1" dirty="0" smtClean="0">
                <a:latin typeface="Times New Roman" pitchFamily="18" charset="0"/>
                <a:cs typeface="Times New Roman" pitchFamily="18" charset="0"/>
              </a:rPr>
              <a:t>Чем выше температура и освещенность, тем больше влаги необходимо растениям</a:t>
            </a:r>
            <a:r>
              <a:rPr lang="ru-RU" sz="1800" dirty="0" smtClean="0">
                <a:latin typeface="Times New Roman" pitchFamily="18" charset="0"/>
                <a:cs typeface="Times New Roman" pitchFamily="18" charset="0"/>
              </a:rPr>
              <a:t>. </a:t>
            </a:r>
            <a:br>
              <a:rPr lang="ru-RU" sz="1800" dirty="0" smtClean="0">
                <a:latin typeface="Times New Roman" pitchFamily="18" charset="0"/>
                <a:cs typeface="Times New Roman" pitchFamily="18" charset="0"/>
              </a:rPr>
            </a:br>
            <a:r>
              <a:rPr lang="ru-RU" sz="1800" dirty="0" smtClean="0">
                <a:latin typeface="Times New Roman" pitchFamily="18" charset="0"/>
                <a:cs typeface="Times New Roman" pitchFamily="18" charset="0"/>
              </a:rPr>
              <a:t/>
            </a:r>
            <a:br>
              <a:rPr lang="ru-RU" sz="1800" dirty="0" smtClean="0">
                <a:latin typeface="Times New Roman" pitchFamily="18" charset="0"/>
                <a:cs typeface="Times New Roman" pitchFamily="18" charset="0"/>
              </a:rPr>
            </a:br>
            <a:r>
              <a:rPr lang="ru-RU" sz="1800" dirty="0" smtClean="0">
                <a:latin typeface="Times New Roman" pitchFamily="18" charset="0"/>
                <a:cs typeface="Times New Roman" pitchFamily="18" charset="0"/>
              </a:rPr>
              <a:t>Влажность </a:t>
            </a:r>
            <a:r>
              <a:rPr lang="ru-RU" sz="1800" dirty="0" smtClean="0">
                <a:latin typeface="Times New Roman" pitchFamily="18" charset="0"/>
                <a:cs typeface="Times New Roman" pitchFamily="18" charset="0"/>
              </a:rPr>
              <a:t>воздуха зависит не только от освещенности и температуры, но и от </a:t>
            </a:r>
            <a:r>
              <a:rPr lang="ru-RU" sz="1800" b="1" dirty="0" smtClean="0">
                <a:latin typeface="Times New Roman" pitchFamily="18" charset="0"/>
                <a:cs typeface="Times New Roman" pitchFamily="18" charset="0"/>
              </a:rPr>
              <a:t>особенностей отдельных культур</a:t>
            </a:r>
            <a:r>
              <a:rPr lang="ru-RU" sz="1800" dirty="0" smtClean="0">
                <a:latin typeface="Times New Roman" pitchFamily="18" charset="0"/>
                <a:cs typeface="Times New Roman" pitchFamily="18" charset="0"/>
              </a:rPr>
              <a:t>. Перец и баклажан нуждаются в большей влажности воздуха, чем томаты, а капуста больше, чем перец и баклажан.</a:t>
            </a:r>
          </a:p>
          <a:p>
            <a:endParaRPr lang="ru-RU" sz="1800" dirty="0">
              <a:latin typeface="Times New Roman" pitchFamily="18" charset="0"/>
              <a:cs typeface="Times New Roman" pitchFamily="18" charset="0"/>
            </a:endParaRPr>
          </a:p>
        </p:txBody>
      </p:sp>
      <p:sp>
        <p:nvSpPr>
          <p:cNvPr id="4" name="Текст 3"/>
          <p:cNvSpPr>
            <a:spLocks noGrp="1"/>
          </p:cNvSpPr>
          <p:nvPr>
            <p:ph type="body" sz="half" idx="2"/>
          </p:nvPr>
        </p:nvSpPr>
        <p:spPr>
          <a:xfrm>
            <a:off x="1075765" y="3497802"/>
            <a:ext cx="2776155" cy="2139518"/>
          </a:xfrm>
        </p:spPr>
        <p:txBody>
          <a:bodyPr/>
          <a:lstStyle/>
          <a:p>
            <a:endParaRPr lang="ru-RU" dirty="0"/>
          </a:p>
        </p:txBody>
      </p:sp>
      <p:pic>
        <p:nvPicPr>
          <p:cNvPr id="5" name="Рисунок 4" descr="Температура, освещенность и влажность должны быть сбалансированы"/>
          <p:cNvPicPr/>
          <p:nvPr/>
        </p:nvPicPr>
        <p:blipFill>
          <a:blip r:embed="rId2" cstate="print"/>
          <a:srcRect/>
          <a:stretch>
            <a:fillRect/>
          </a:stretch>
        </p:blipFill>
        <p:spPr bwMode="auto">
          <a:xfrm>
            <a:off x="762000" y="2492896"/>
            <a:ext cx="3305944" cy="3024336"/>
          </a:xfrm>
          <a:prstGeom prst="rect">
            <a:avLst/>
          </a:prstGeom>
          <a:noFill/>
          <a:ln w="9525">
            <a:noFill/>
            <a:miter lim="800000"/>
            <a:headEnd/>
            <a:tailEnd/>
          </a:ln>
        </p:spPr>
      </p:pic>
    </p:spTree>
  </p:cSld>
  <p:clrMapOvr>
    <a:masterClrMapping/>
  </p:clrMapOvr>
  <p:transition spd="slow">
    <p:wedg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3569" y="476672"/>
            <a:ext cx="3456383" cy="1800200"/>
          </a:xfrm>
        </p:spPr>
        <p:txBody>
          <a:bodyPr/>
          <a:lstStyle/>
          <a:p>
            <a:r>
              <a:rPr lang="ru-RU" sz="3600" dirty="0" smtClean="0">
                <a:latin typeface="Times New Roman" pitchFamily="18" charset="0"/>
                <a:cs typeface="Times New Roman" pitchFamily="18" charset="0"/>
              </a:rPr>
              <a:t>Стимуляторы и подкормки</a:t>
            </a:r>
            <a:r>
              <a:rPr lang="ru-RU" dirty="0" smtClean="0"/>
              <a:t/>
            </a:r>
            <a:br>
              <a:rPr lang="ru-RU" dirty="0" smtClean="0"/>
            </a:br>
            <a:endParaRPr lang="ru-RU" dirty="0"/>
          </a:p>
        </p:txBody>
      </p:sp>
      <p:sp>
        <p:nvSpPr>
          <p:cNvPr id="3" name="Содержимое 2"/>
          <p:cNvSpPr>
            <a:spLocks noGrp="1"/>
          </p:cNvSpPr>
          <p:nvPr>
            <p:ph idx="1"/>
          </p:nvPr>
        </p:nvSpPr>
        <p:spPr>
          <a:xfrm>
            <a:off x="4355976" y="260648"/>
            <a:ext cx="4392487" cy="5976664"/>
          </a:xfrm>
        </p:spPr>
        <p:txBody>
          <a:bodyPr>
            <a:normAutofit fontScale="70000" lnSpcReduction="20000"/>
          </a:bodyPr>
          <a:lstStyle/>
          <a:p>
            <a:r>
              <a:rPr lang="ru-RU" sz="2300" dirty="0" smtClean="0">
                <a:latin typeface="Times New Roman" pitchFamily="18" charset="0"/>
                <a:cs typeface="Times New Roman" pitchFamily="18" charset="0"/>
              </a:rPr>
              <a:t>Имеет значение для растений и воздушно-газовый состав атмосферы, в котором желательно иметь больше углекислого газа, но поменьше вредных примесей (аммиака, смол, этилена). Этилен выделяют, например, дозревающие фрукты (бананы, яблоки). Этилен старит растения, он для них гормон старения. Иногда рассаду специально обрабатывают некоторыми </a:t>
            </a:r>
            <a:r>
              <a:rPr lang="ru-RU" sz="2300" b="1" dirty="0" smtClean="0">
                <a:latin typeface="Times New Roman" pitchFamily="18" charset="0"/>
                <a:cs typeface="Times New Roman" pitchFamily="18" charset="0"/>
              </a:rPr>
              <a:t>гормонами для усиления или ослабления ростовых процессов</a:t>
            </a:r>
            <a:r>
              <a:rPr lang="ru-RU" sz="2300" dirty="0" smtClean="0">
                <a:latin typeface="Times New Roman" pitchFamily="18" charset="0"/>
                <a:cs typeface="Times New Roman" pitchFamily="18" charset="0"/>
              </a:rPr>
              <a:t>: </a:t>
            </a:r>
          </a:p>
          <a:p>
            <a:pPr lvl="0"/>
            <a:r>
              <a:rPr lang="ru-RU" sz="2300" dirty="0" err="1" smtClean="0">
                <a:latin typeface="Times New Roman" pitchFamily="18" charset="0"/>
                <a:cs typeface="Times New Roman" pitchFamily="18" charset="0"/>
              </a:rPr>
              <a:t>ретарданты</a:t>
            </a:r>
            <a:r>
              <a:rPr lang="ru-RU" sz="2300" dirty="0" smtClean="0">
                <a:latin typeface="Times New Roman" pitchFamily="18" charset="0"/>
                <a:cs typeface="Times New Roman" pitchFamily="18" charset="0"/>
              </a:rPr>
              <a:t> тормозят рост, их применяют для предотвращения перерастания растений (тур, </a:t>
            </a:r>
            <a:r>
              <a:rPr lang="ru-RU" sz="2300" dirty="0" err="1" smtClean="0">
                <a:latin typeface="Times New Roman" pitchFamily="18" charset="0"/>
                <a:cs typeface="Times New Roman" pitchFamily="18" charset="0"/>
              </a:rPr>
              <a:t>антивылегач</a:t>
            </a:r>
            <a:r>
              <a:rPr lang="ru-RU" sz="2300" dirty="0" smtClean="0">
                <a:latin typeface="Times New Roman" pitchFamily="18" charset="0"/>
                <a:cs typeface="Times New Roman" pitchFamily="18" charset="0"/>
              </a:rPr>
              <a:t>, атлет); </a:t>
            </a:r>
          </a:p>
          <a:p>
            <a:pPr lvl="0"/>
            <a:r>
              <a:rPr lang="ru-RU" sz="2300" dirty="0" smtClean="0">
                <a:latin typeface="Times New Roman" pitchFamily="18" charset="0"/>
                <a:cs typeface="Times New Roman" pitchFamily="18" charset="0"/>
              </a:rPr>
              <a:t>гормоны, стимулирующие рост корней, применяют для лучшего развития корневой системы в емкостях (гетероауксин, индолилмасляная кислота, </a:t>
            </a:r>
            <a:r>
              <a:rPr lang="ru-RU" sz="2300" dirty="0" err="1" smtClean="0">
                <a:latin typeface="Times New Roman" pitchFamily="18" charset="0"/>
                <a:cs typeface="Times New Roman" pitchFamily="18" charset="0"/>
              </a:rPr>
              <a:t>корневин</a:t>
            </a:r>
            <a:r>
              <a:rPr lang="ru-RU" sz="2300" dirty="0" smtClean="0">
                <a:latin typeface="Times New Roman" pitchFamily="18" charset="0"/>
                <a:cs typeface="Times New Roman" pitchFamily="18" charset="0"/>
              </a:rPr>
              <a:t> др.). </a:t>
            </a:r>
          </a:p>
          <a:p>
            <a:r>
              <a:rPr lang="ru-RU" sz="2300" dirty="0" smtClean="0">
                <a:latin typeface="Times New Roman" pitchFamily="18" charset="0"/>
                <a:cs typeface="Times New Roman" pitchFamily="18" charset="0"/>
              </a:rPr>
              <a:t/>
            </a:r>
            <a:br>
              <a:rPr lang="ru-RU" sz="2300" dirty="0" smtClean="0">
                <a:latin typeface="Times New Roman" pitchFamily="18" charset="0"/>
                <a:cs typeface="Times New Roman" pitchFamily="18" charset="0"/>
              </a:rPr>
            </a:br>
            <a:r>
              <a:rPr lang="ru-RU" sz="2300" dirty="0" smtClean="0">
                <a:latin typeface="Times New Roman" pitchFamily="18" charset="0"/>
                <a:cs typeface="Times New Roman" pitchFamily="18" charset="0"/>
              </a:rPr>
              <a:t>Некоторые марки удобрений содержат фитогормоны и предназначены для подкормки растений в фазе рассады (</a:t>
            </a:r>
            <a:r>
              <a:rPr lang="ru-RU" sz="2300" dirty="0" err="1" smtClean="0">
                <a:latin typeface="Times New Roman" pitchFamily="18" charset="0"/>
                <a:cs typeface="Times New Roman" pitchFamily="18" charset="0"/>
              </a:rPr>
              <a:t>райкат</a:t>
            </a:r>
            <a:r>
              <a:rPr lang="ru-RU" sz="2300" dirty="0" smtClean="0">
                <a:latin typeface="Times New Roman" pitchFamily="18" charset="0"/>
                <a:cs typeface="Times New Roman" pitchFamily="18" charset="0"/>
              </a:rPr>
              <a:t> старт и другие комплексы с пометкой «стартовые»).</a:t>
            </a:r>
            <a:br>
              <a:rPr lang="ru-RU" sz="2300" dirty="0" smtClean="0">
                <a:latin typeface="Times New Roman" pitchFamily="18" charset="0"/>
                <a:cs typeface="Times New Roman" pitchFamily="18" charset="0"/>
              </a:rPr>
            </a:br>
            <a:r>
              <a:rPr lang="ru-RU" dirty="0" smtClean="0"/>
              <a:t/>
            </a:r>
            <a:br>
              <a:rPr lang="ru-RU" dirty="0" smtClean="0"/>
            </a:br>
            <a:endParaRPr lang="ru-RU" dirty="0"/>
          </a:p>
        </p:txBody>
      </p:sp>
      <p:sp>
        <p:nvSpPr>
          <p:cNvPr id="4" name="Текст 3"/>
          <p:cNvSpPr>
            <a:spLocks noGrp="1"/>
          </p:cNvSpPr>
          <p:nvPr>
            <p:ph type="body" sz="half" idx="2"/>
          </p:nvPr>
        </p:nvSpPr>
        <p:spPr/>
        <p:txBody>
          <a:bodyPr/>
          <a:lstStyle/>
          <a:p>
            <a:endParaRPr lang="ru-RU" dirty="0"/>
          </a:p>
        </p:txBody>
      </p:sp>
      <p:pic>
        <p:nvPicPr>
          <p:cNvPr id="5" name="Рисунок 4" descr="Выбор удобрений и подкормок зависит от особенностей культуры и фаз развития растений"/>
          <p:cNvPicPr/>
          <p:nvPr/>
        </p:nvPicPr>
        <p:blipFill>
          <a:blip r:embed="rId2" cstate="print"/>
          <a:srcRect/>
          <a:stretch>
            <a:fillRect/>
          </a:stretch>
        </p:blipFill>
        <p:spPr bwMode="auto">
          <a:xfrm>
            <a:off x="762000" y="2420888"/>
            <a:ext cx="3521968" cy="2880320"/>
          </a:xfrm>
          <a:prstGeom prst="rect">
            <a:avLst/>
          </a:prstGeom>
          <a:noFill/>
          <a:ln w="9525">
            <a:noFill/>
            <a:miter lim="800000"/>
            <a:headEnd/>
            <a:tailEnd/>
          </a:ln>
        </p:spPr>
      </p:pic>
    </p:spTree>
  </p:cSld>
  <p:clrMapOvr>
    <a:masterClrMapping/>
  </p:clrMapOvr>
  <p:transition spd="slow">
    <p:wedg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095" y="692697"/>
            <a:ext cx="3636085" cy="1368152"/>
          </a:xfrm>
        </p:spPr>
        <p:txBody>
          <a:bodyPr/>
          <a:lstStyle/>
          <a:p>
            <a:r>
              <a:rPr lang="ru-RU" sz="3200" dirty="0" smtClean="0">
                <a:latin typeface="Times New Roman" pitchFamily="18" charset="0"/>
                <a:cs typeface="Times New Roman" pitchFamily="18" charset="0"/>
              </a:rPr>
              <a:t>Закаливание рассады</a:t>
            </a:r>
            <a:r>
              <a:rPr lang="ru-RU" dirty="0" smtClean="0"/>
              <a:t/>
            </a:r>
            <a:br>
              <a:rPr lang="ru-RU" dirty="0" smtClean="0"/>
            </a:br>
            <a:endParaRPr lang="ru-RU" dirty="0"/>
          </a:p>
        </p:txBody>
      </p:sp>
      <p:sp>
        <p:nvSpPr>
          <p:cNvPr id="3" name="Содержимое 2"/>
          <p:cNvSpPr>
            <a:spLocks noGrp="1"/>
          </p:cNvSpPr>
          <p:nvPr>
            <p:ph idx="1"/>
          </p:nvPr>
        </p:nvSpPr>
        <p:spPr>
          <a:xfrm>
            <a:off x="3995936" y="548680"/>
            <a:ext cx="4752528" cy="5616624"/>
          </a:xfrm>
        </p:spPr>
        <p:txBody>
          <a:bodyPr>
            <a:normAutofit fontScale="70000" lnSpcReduction="20000"/>
          </a:bodyPr>
          <a:lstStyle/>
          <a:p>
            <a:r>
              <a:rPr lang="ru-RU" dirty="0" smtClean="0">
                <a:latin typeface="Times New Roman" pitchFamily="18" charset="0"/>
                <a:cs typeface="Times New Roman" pitchFamily="18" charset="0"/>
              </a:rPr>
              <a:t>Перед высадкой на постоянное место рассаду закаляют. </a:t>
            </a:r>
            <a:r>
              <a:rPr lang="ru-RU" b="1" dirty="0" smtClean="0">
                <a:latin typeface="Times New Roman" pitchFamily="18" charset="0"/>
                <a:cs typeface="Times New Roman" pitchFamily="18" charset="0"/>
              </a:rPr>
              <a:t>Закалка – это приучение рассады жить в условиях естественного климата без его регулирования</a:t>
            </a:r>
            <a:r>
              <a:rPr lang="ru-RU" dirty="0" smtClean="0">
                <a:latin typeface="Times New Roman" pitchFamily="18" charset="0"/>
                <a:cs typeface="Times New Roman" pitchFamily="18" charset="0"/>
              </a:rPr>
              <a:t>. Постепенно уменьшают поливы; лучше проветривают; подкормки или не проводят, или проводят их фосфорно-калийными удобрениями без азота; периодически выносят растения из помещений (имеется в виду квартира) на прямые солнечные лучи. В случае перевозки рассады на дачу ее предварительно слегка закаляют; потом этот процесс продолжают, частично </a:t>
            </a:r>
            <a:r>
              <a:rPr lang="ru-RU" dirty="0" err="1" smtClean="0">
                <a:latin typeface="Times New Roman" pitchFamily="18" charset="0"/>
                <a:cs typeface="Times New Roman" pitchFamily="18" charset="0"/>
              </a:rPr>
              <a:t>притеняя</a:t>
            </a:r>
            <a:r>
              <a:rPr lang="ru-RU" dirty="0" smtClean="0">
                <a:latin typeface="Times New Roman" pitchFamily="18" charset="0"/>
                <a:cs typeface="Times New Roman" pitchFamily="18" charset="0"/>
              </a:rPr>
              <a:t> растения, и только когда они окрепнут и даже притормозят рост, их высаживают на постоянное место, обильно поливают, а через 3-5 дней рыхлят и уже работают как обычно.</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Не нуждаются в особой закалке растения, пересаживаемые в теплицы, разве что их слегка </a:t>
            </a:r>
            <a:r>
              <a:rPr lang="ru-RU" dirty="0" err="1" smtClean="0">
                <a:latin typeface="Times New Roman" pitchFamily="18" charset="0"/>
                <a:cs typeface="Times New Roman" pitchFamily="18" charset="0"/>
              </a:rPr>
              <a:t>притеняют</a:t>
            </a:r>
            <a:r>
              <a:rPr lang="ru-RU" dirty="0" smtClean="0">
                <a:latin typeface="Times New Roman" pitchFamily="18" charset="0"/>
                <a:cs typeface="Times New Roman" pitchFamily="18" charset="0"/>
              </a:rPr>
              <a:t> до </a:t>
            </a:r>
            <a:r>
              <a:rPr lang="ru-RU" dirty="0" err="1" smtClean="0">
                <a:latin typeface="Times New Roman" pitchFamily="18" charset="0"/>
                <a:cs typeface="Times New Roman" pitchFamily="18" charset="0"/>
              </a:rPr>
              <a:t>приживания</a:t>
            </a:r>
            <a:r>
              <a:rPr lang="ru-RU" dirty="0" smtClean="0">
                <a:latin typeface="Times New Roman" pitchFamily="18" charset="0"/>
                <a:cs typeface="Times New Roman" pitchFamily="18" charset="0"/>
              </a:rPr>
              <a:t>.</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b="1" dirty="0" smtClean="0">
                <a:latin typeface="Times New Roman" pitchFamily="18" charset="0"/>
                <a:cs typeface="Times New Roman" pitchFamily="18" charset="0"/>
              </a:rPr>
              <a:t>Срок посева на рассаду</a:t>
            </a:r>
            <a:r>
              <a:rPr lang="ru-RU" dirty="0" smtClean="0">
                <a:latin typeface="Times New Roman" pitchFamily="18" charset="0"/>
                <a:cs typeface="Times New Roman" pitchFamily="18" charset="0"/>
              </a:rPr>
              <a:t> определяют сложением ее возраста и дней от посева до появления всходов. Срок высадки — отправная точка. Он диктуется среднемноголетними сроками и погодой текущего сезона. Это всегда сложно определить, особенно приход заморозков. Синоптики часто ошибаются. Всегда надо иметь страховку в виде запаса рассады и возможности укрыть растения неткаными материалами или устроив временный парник, тепличку.</a:t>
            </a:r>
          </a:p>
          <a:p>
            <a:endParaRPr lang="ru-RU" dirty="0"/>
          </a:p>
        </p:txBody>
      </p:sp>
      <p:sp>
        <p:nvSpPr>
          <p:cNvPr id="4" name="Текст 3"/>
          <p:cNvSpPr>
            <a:spLocks noGrp="1"/>
          </p:cNvSpPr>
          <p:nvPr>
            <p:ph type="body" sz="half" idx="2"/>
          </p:nvPr>
        </p:nvSpPr>
        <p:spPr/>
        <p:txBody>
          <a:bodyPr/>
          <a:lstStyle/>
          <a:p>
            <a:endParaRPr lang="ru-RU" dirty="0"/>
          </a:p>
        </p:txBody>
      </p:sp>
      <p:pic>
        <p:nvPicPr>
          <p:cNvPr id="5" name="Рисунок 4" descr="Перед высадкой на постоянное место рассаду закаляют"/>
          <p:cNvPicPr/>
          <p:nvPr/>
        </p:nvPicPr>
        <p:blipFill>
          <a:blip r:embed="rId2" cstate="print"/>
          <a:srcRect/>
          <a:stretch>
            <a:fillRect/>
          </a:stretch>
        </p:blipFill>
        <p:spPr bwMode="auto">
          <a:xfrm>
            <a:off x="539552" y="2204864"/>
            <a:ext cx="3305944" cy="2736304"/>
          </a:xfrm>
          <a:prstGeom prst="rect">
            <a:avLst/>
          </a:prstGeom>
          <a:noFill/>
          <a:ln w="9525">
            <a:noFill/>
            <a:miter lim="800000"/>
            <a:headEnd/>
            <a:tailEnd/>
          </a:ln>
        </p:spPr>
      </p:pic>
    </p:spTree>
  </p:cSld>
  <p:clrMapOvr>
    <a:masterClrMapping/>
  </p:clrMapOvr>
  <p:transition spd="slow">
    <p:wedg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620689"/>
            <a:ext cx="4151653" cy="2304256"/>
          </a:xfrm>
        </p:spPr>
        <p:txBody>
          <a:bodyPr/>
          <a:lstStyle/>
          <a:p>
            <a:r>
              <a:rPr lang="ru-RU" dirty="0" smtClean="0">
                <a:latin typeface="Times New Roman" pitchFamily="18" charset="0"/>
                <a:cs typeface="Times New Roman" pitchFamily="18" charset="0"/>
              </a:rPr>
              <a:t>Выращивание рассады популярных овощных </a:t>
            </a:r>
            <a:r>
              <a:rPr lang="ru-RU" dirty="0" smtClean="0">
                <a:latin typeface="Times New Roman" pitchFamily="18" charset="0"/>
                <a:cs typeface="Times New Roman" pitchFamily="18" charset="0"/>
              </a:rPr>
              <a:t>культур</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(рассада огурца)</a:t>
            </a: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a:xfrm>
            <a:off x="4283969" y="1412776"/>
            <a:ext cx="4326632" cy="4104456"/>
          </a:xfrm>
        </p:spPr>
        <p:txBody>
          <a:bodyPr>
            <a:noAutofit/>
          </a:bodyPr>
          <a:lstStyle/>
          <a:p>
            <a:r>
              <a:rPr lang="ru-RU" sz="2000" dirty="0" smtClean="0">
                <a:latin typeface="Times New Roman" pitchFamily="18" charset="0"/>
                <a:cs typeface="Times New Roman" pitchFamily="18" charset="0"/>
              </a:rPr>
              <a:t>Рассаду </a:t>
            </a:r>
            <a:r>
              <a:rPr lang="ru-RU" sz="2000" b="1" dirty="0" smtClean="0">
                <a:latin typeface="Times New Roman" pitchFamily="18" charset="0"/>
                <a:cs typeface="Times New Roman" pitchFamily="18" charset="0"/>
              </a:rPr>
              <a:t>огурца</a:t>
            </a:r>
            <a:r>
              <a:rPr lang="ru-RU" sz="2000" dirty="0" smtClean="0">
                <a:latin typeface="Times New Roman" pitchFamily="18" charset="0"/>
                <a:cs typeface="Times New Roman" pitchFamily="18" charset="0"/>
              </a:rPr>
              <a:t> выращивают с забегом не более 30 дней. Без пикировки, прямым посевом в горшочки или контейнеры. Высаживают, когда минует опасность заморозков.</a:t>
            </a:r>
            <a:br>
              <a:rPr lang="ru-RU" sz="2000" dirty="0" smtClean="0">
                <a:latin typeface="Times New Roman" pitchFamily="18" charset="0"/>
                <a:cs typeface="Times New Roman" pitchFamily="18" charset="0"/>
              </a:rPr>
            </a:br>
            <a:r>
              <a:rPr lang="ru-RU" sz="2000" dirty="0" smtClean="0">
                <a:latin typeface="Times New Roman" pitchFamily="18" charset="0"/>
                <a:cs typeface="Times New Roman" pitchFamily="18" charset="0"/>
              </a:rPr>
              <a:t> От посева до всходов — от 5 до 7 дней. </a:t>
            </a:r>
            <a:br>
              <a:rPr lang="ru-RU" sz="2000" dirty="0" smtClean="0">
                <a:latin typeface="Times New Roman" pitchFamily="18" charset="0"/>
                <a:cs typeface="Times New Roman" pitchFamily="18" charset="0"/>
              </a:rPr>
            </a:br>
            <a:r>
              <a:rPr lang="ru-RU" sz="2000" dirty="0" smtClean="0">
                <a:latin typeface="Times New Roman" pitchFamily="18" charset="0"/>
                <a:cs typeface="Times New Roman" pitchFamily="18" charset="0"/>
              </a:rPr>
              <a:t>Температура до всходов — +28...+30 градусов, при появлении всходов — +18...+20 градусов в течение 10 дней, затем днем в солнечную погоду — +24...+26 градусов, в пасмурную — +22...+24 градуса, ночью — +18...+20 градусов.</a:t>
            </a:r>
            <a:br>
              <a:rPr lang="ru-RU" sz="2000" dirty="0" smtClean="0">
                <a:latin typeface="Times New Roman" pitchFamily="18" charset="0"/>
                <a:cs typeface="Times New Roman" pitchFamily="18" charset="0"/>
              </a:rPr>
            </a:br>
            <a:r>
              <a:rPr lang="ru-RU" sz="2000" dirty="0" smtClean="0">
                <a:latin typeface="Times New Roman" pitchFamily="18" charset="0"/>
                <a:cs typeface="Times New Roman" pitchFamily="18" charset="0"/>
              </a:rPr>
              <a:t>Температура почвы — не ниже +16 градусов. </a:t>
            </a:r>
            <a:br>
              <a:rPr lang="ru-RU" sz="2000" dirty="0" smtClean="0">
                <a:latin typeface="Times New Roman" pitchFamily="18" charset="0"/>
                <a:cs typeface="Times New Roman" pitchFamily="18" charset="0"/>
              </a:rPr>
            </a:br>
            <a:r>
              <a:rPr lang="ru-RU" sz="2000" dirty="0" smtClean="0">
                <a:latin typeface="Times New Roman" pitchFamily="18" charset="0"/>
                <a:cs typeface="Times New Roman" pitchFamily="18" charset="0"/>
              </a:rPr>
              <a:t>Поливы частые, но небольшими нормами.</a:t>
            </a:r>
            <a:br>
              <a:rPr lang="ru-RU" sz="2000" dirty="0" smtClean="0">
                <a:latin typeface="Times New Roman" pitchFamily="18" charset="0"/>
                <a:cs typeface="Times New Roman" pitchFamily="18" charset="0"/>
              </a:rPr>
            </a:br>
            <a:endParaRPr lang="ru-RU" sz="2000" dirty="0">
              <a:latin typeface="Times New Roman" pitchFamily="18" charset="0"/>
              <a:cs typeface="Times New Roman" pitchFamily="18" charset="0"/>
            </a:endParaRPr>
          </a:p>
        </p:txBody>
      </p:sp>
      <p:sp>
        <p:nvSpPr>
          <p:cNvPr id="4" name="Текст 3"/>
          <p:cNvSpPr>
            <a:spLocks noGrp="1"/>
          </p:cNvSpPr>
          <p:nvPr>
            <p:ph type="body" sz="half" idx="2"/>
          </p:nvPr>
        </p:nvSpPr>
        <p:spPr/>
        <p:txBody>
          <a:bodyPr/>
          <a:lstStyle/>
          <a:p>
            <a:endParaRPr lang="ru-RU" dirty="0"/>
          </a:p>
        </p:txBody>
      </p:sp>
      <p:pic>
        <p:nvPicPr>
          <p:cNvPr id="5" name="Рисунок 4" descr="Рассада огурца"/>
          <p:cNvPicPr/>
          <p:nvPr/>
        </p:nvPicPr>
        <p:blipFill>
          <a:blip r:embed="rId2" cstate="print"/>
          <a:srcRect/>
          <a:stretch>
            <a:fillRect/>
          </a:stretch>
        </p:blipFill>
        <p:spPr bwMode="auto">
          <a:xfrm>
            <a:off x="467544" y="2708920"/>
            <a:ext cx="3816424" cy="2952328"/>
          </a:xfrm>
          <a:prstGeom prst="rect">
            <a:avLst/>
          </a:prstGeom>
          <a:noFill/>
          <a:ln w="9525">
            <a:noFill/>
            <a:miter lim="800000"/>
            <a:headEnd/>
            <a:tailEnd/>
          </a:ln>
        </p:spPr>
      </p:pic>
    </p:spTree>
  </p:cSld>
  <p:clrMapOvr>
    <a:masterClrMapping/>
  </p:clrMapOvr>
  <p:transition spd="slow">
    <p:wedg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095" y="1412777"/>
            <a:ext cx="3636085" cy="1224136"/>
          </a:xfrm>
        </p:spPr>
        <p:txBody>
          <a:bodyPr/>
          <a:lstStyle/>
          <a:p>
            <a:r>
              <a:rPr lang="ru-RU" dirty="0" smtClean="0">
                <a:latin typeface="Times New Roman" pitchFamily="18" charset="0"/>
                <a:cs typeface="Times New Roman" pitchFamily="18" charset="0"/>
              </a:rPr>
              <a:t>Выращивание рассады популярных овощных культур</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(рассада </a:t>
            </a:r>
            <a:r>
              <a:rPr lang="ru-RU" dirty="0" smtClean="0">
                <a:latin typeface="Times New Roman" pitchFamily="18" charset="0"/>
                <a:cs typeface="Times New Roman" pitchFamily="18" charset="0"/>
              </a:rPr>
              <a:t>томатов)</a:t>
            </a:r>
            <a:endParaRPr lang="ru-RU" dirty="0"/>
          </a:p>
        </p:txBody>
      </p:sp>
      <p:sp>
        <p:nvSpPr>
          <p:cNvPr id="3" name="Содержимое 2"/>
          <p:cNvSpPr>
            <a:spLocks noGrp="1"/>
          </p:cNvSpPr>
          <p:nvPr>
            <p:ph idx="1"/>
          </p:nvPr>
        </p:nvSpPr>
        <p:spPr>
          <a:xfrm>
            <a:off x="4593515" y="548680"/>
            <a:ext cx="4017085" cy="5400600"/>
          </a:xfrm>
        </p:spPr>
        <p:txBody>
          <a:bodyPr>
            <a:normAutofit fontScale="92500" lnSpcReduction="20000"/>
          </a:bodyPr>
          <a:lstStyle/>
          <a:p>
            <a:r>
              <a:rPr lang="ru-RU" dirty="0" smtClean="0">
                <a:latin typeface="Times New Roman" pitchFamily="18" charset="0"/>
                <a:cs typeface="Times New Roman" pitchFamily="18" charset="0"/>
              </a:rPr>
              <a:t>Рассаду </a:t>
            </a:r>
            <a:r>
              <a:rPr lang="ru-RU" b="1" dirty="0" smtClean="0">
                <a:latin typeface="Times New Roman" pitchFamily="18" charset="0"/>
                <a:cs typeface="Times New Roman" pitchFamily="18" charset="0"/>
              </a:rPr>
              <a:t>томата</a:t>
            </a:r>
            <a:r>
              <a:rPr lang="ru-RU" dirty="0" smtClean="0">
                <a:latin typeface="Times New Roman" pitchFamily="18" charset="0"/>
                <a:cs typeface="Times New Roman" pitchFamily="18" charset="0"/>
              </a:rPr>
              <a:t> выращивают с забегом от 20 до 65 дней. В кассетах — 20-25 дней, среднюю рассаду — 45-50 дней, раннюю — 55-65 дней. С пикировкой. Высаживают, когда минует опасность заморозков</a:t>
            </a:r>
            <a:r>
              <a:rPr lang="ru-RU" dirty="0" smtClean="0">
                <a:latin typeface="Times New Roman" pitchFamily="18" charset="0"/>
                <a:cs typeface="Times New Roman" pitchFamily="18" charset="0"/>
              </a:rPr>
              <a:t>.</a:t>
            </a:r>
          </a:p>
          <a:p>
            <a:r>
              <a:rPr lang="ru-RU" dirty="0" smtClean="0">
                <a:latin typeface="Times New Roman" pitchFamily="18" charset="0"/>
                <a:cs typeface="Times New Roman" pitchFamily="18" charset="0"/>
              </a:rPr>
              <a:t>От посева до всходов — 7-14 дней.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Температура до всходов — +26...+28 градусов, при появлении всходов — в течение 10 дней +16...+18 градусов, затем в солнечную погоду — +24...+26 градусов, в пасмурную погоду и ночью — не выше +18 градусов.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Поливы редкие и обильные.</a:t>
            </a:r>
            <a:r>
              <a:rPr lang="ru-RU" dirty="0" smtClean="0"/>
              <a:t/>
            </a:r>
            <a:br>
              <a:rPr lang="ru-RU" dirty="0" smtClean="0"/>
            </a:br>
            <a:endParaRPr lang="ru-RU" dirty="0"/>
          </a:p>
        </p:txBody>
      </p:sp>
      <p:sp>
        <p:nvSpPr>
          <p:cNvPr id="4" name="Текст 3"/>
          <p:cNvSpPr>
            <a:spLocks noGrp="1"/>
          </p:cNvSpPr>
          <p:nvPr>
            <p:ph type="body" sz="half" idx="2"/>
          </p:nvPr>
        </p:nvSpPr>
        <p:spPr/>
        <p:txBody>
          <a:bodyPr/>
          <a:lstStyle/>
          <a:p>
            <a:endParaRPr lang="ru-RU" dirty="0"/>
          </a:p>
        </p:txBody>
      </p:sp>
      <p:pic>
        <p:nvPicPr>
          <p:cNvPr id="5" name="Рисунок 4" descr="Рассада томатов"/>
          <p:cNvPicPr/>
          <p:nvPr/>
        </p:nvPicPr>
        <p:blipFill>
          <a:blip r:embed="rId2" cstate="print"/>
          <a:srcRect/>
          <a:stretch>
            <a:fillRect/>
          </a:stretch>
        </p:blipFill>
        <p:spPr bwMode="auto">
          <a:xfrm>
            <a:off x="683568" y="2996952"/>
            <a:ext cx="3960440" cy="2592288"/>
          </a:xfrm>
          <a:prstGeom prst="rect">
            <a:avLst/>
          </a:prstGeom>
          <a:noFill/>
          <a:ln w="9525">
            <a:noFill/>
            <a:miter lim="800000"/>
            <a:headEnd/>
            <a:tailEnd/>
          </a:ln>
        </p:spPr>
      </p:pic>
    </p:spTree>
  </p:cSld>
  <p:clrMapOvr>
    <a:masterClrMapping/>
  </p:clrMapOvr>
  <p:transition spd="slow">
    <p:wedg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095" y="764705"/>
            <a:ext cx="3636085" cy="2232247"/>
          </a:xfrm>
        </p:spPr>
        <p:txBody>
          <a:bodyPr/>
          <a:lstStyle/>
          <a:p>
            <a:r>
              <a:rPr lang="ru-RU" dirty="0" smtClean="0">
                <a:latin typeface="Times New Roman" pitchFamily="18" charset="0"/>
                <a:cs typeface="Times New Roman" pitchFamily="18" charset="0"/>
              </a:rPr>
              <a:t>Выращивание рассады популярных овощных культур</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(рассада </a:t>
            </a:r>
            <a:r>
              <a:rPr lang="ru-RU" dirty="0" smtClean="0">
                <a:latin typeface="Times New Roman" pitchFamily="18" charset="0"/>
                <a:cs typeface="Times New Roman" pitchFamily="18" charset="0"/>
              </a:rPr>
              <a:t>баклажан и перцев)</a:t>
            </a:r>
            <a:endParaRPr lang="ru-RU" dirty="0"/>
          </a:p>
        </p:txBody>
      </p:sp>
      <p:sp>
        <p:nvSpPr>
          <p:cNvPr id="3" name="Содержимое 2"/>
          <p:cNvSpPr>
            <a:spLocks noGrp="1"/>
          </p:cNvSpPr>
          <p:nvPr>
            <p:ph idx="1"/>
          </p:nvPr>
        </p:nvSpPr>
        <p:spPr>
          <a:xfrm>
            <a:off x="4593515" y="731520"/>
            <a:ext cx="4017085" cy="5289768"/>
          </a:xfrm>
        </p:spPr>
        <p:txBody>
          <a:bodyPr>
            <a:noAutofit/>
          </a:bodyPr>
          <a:lstStyle/>
          <a:p>
            <a:r>
              <a:rPr lang="ru-RU" sz="2000" dirty="0" smtClean="0">
                <a:latin typeface="Times New Roman" pitchFamily="18" charset="0"/>
                <a:cs typeface="Times New Roman" pitchFamily="18" charset="0"/>
              </a:rPr>
              <a:t>Рассаду </a:t>
            </a:r>
            <a:r>
              <a:rPr lang="ru-RU" sz="2000" b="1" dirty="0" smtClean="0">
                <a:latin typeface="Times New Roman" pitchFamily="18" charset="0"/>
                <a:cs typeface="Times New Roman" pitchFamily="18" charset="0"/>
              </a:rPr>
              <a:t>перцев</a:t>
            </a:r>
            <a:r>
              <a:rPr lang="ru-RU" sz="2000" dirty="0" smtClean="0">
                <a:latin typeface="Times New Roman" pitchFamily="18" charset="0"/>
                <a:cs typeface="Times New Roman" pitchFamily="18" charset="0"/>
              </a:rPr>
              <a:t> и</a:t>
            </a:r>
            <a:r>
              <a:rPr lang="ru-RU" sz="2000" b="1" dirty="0" smtClean="0">
                <a:latin typeface="Times New Roman" pitchFamily="18" charset="0"/>
                <a:cs typeface="Times New Roman" pitchFamily="18" charset="0"/>
              </a:rPr>
              <a:t> баклажанов</a:t>
            </a:r>
            <a:r>
              <a:rPr lang="ru-RU" sz="2000" dirty="0" smtClean="0">
                <a:latin typeface="Times New Roman" pitchFamily="18" charset="0"/>
                <a:cs typeface="Times New Roman" pitchFamily="18" charset="0"/>
              </a:rPr>
              <a:t> выращивают с забегом 45-55 дней, с пикировкой или прямым посевом в горшочки, контейнеры. Высадка — когда минует опасность заморозков. От посева до всходов — 14-20 дней</a:t>
            </a:r>
            <a:r>
              <a:rPr lang="ru-RU" sz="2000" dirty="0" smtClean="0">
                <a:latin typeface="Times New Roman" pitchFamily="18" charset="0"/>
                <a:cs typeface="Times New Roman" pitchFamily="18" charset="0"/>
              </a:rPr>
              <a:t>.</a:t>
            </a:r>
          </a:p>
          <a:p>
            <a:r>
              <a:rPr lang="ru-RU" sz="2000" dirty="0" smtClean="0">
                <a:latin typeface="Times New Roman" pitchFamily="18" charset="0"/>
                <a:cs typeface="Times New Roman" pitchFamily="18" charset="0"/>
              </a:rPr>
              <a:t>Температура до всходов — +28...+30 градусов, при появлении всходов — 10 дней +18...+20 градусов, в солнечную погоду — +24...+26 градусов, в пасмурную — +22...+24 градуса, ночью — +18...+20 градусов.</a:t>
            </a:r>
            <a:br>
              <a:rPr lang="ru-RU" sz="2000" dirty="0" smtClean="0">
                <a:latin typeface="Times New Roman" pitchFamily="18" charset="0"/>
                <a:cs typeface="Times New Roman" pitchFamily="18" charset="0"/>
              </a:rPr>
            </a:br>
            <a:r>
              <a:rPr lang="ru-RU" sz="2000" dirty="0" smtClean="0">
                <a:latin typeface="Times New Roman" pitchFamily="18" charset="0"/>
                <a:cs typeface="Times New Roman" pitchFamily="18" charset="0"/>
              </a:rPr>
              <a:t>Температура грунта — не ниже +16 градусов. </a:t>
            </a:r>
            <a:br>
              <a:rPr lang="ru-RU" sz="2000" dirty="0" smtClean="0">
                <a:latin typeface="Times New Roman" pitchFamily="18" charset="0"/>
                <a:cs typeface="Times New Roman" pitchFamily="18" charset="0"/>
              </a:rPr>
            </a:br>
            <a:r>
              <a:rPr lang="ru-RU" sz="2000" dirty="0" smtClean="0">
                <a:latin typeface="Times New Roman" pitchFamily="18" charset="0"/>
                <a:cs typeface="Times New Roman" pitchFamily="18" charset="0"/>
              </a:rPr>
              <a:t>Поливы частые, малыми нормами.</a:t>
            </a:r>
            <a:br>
              <a:rPr lang="ru-RU" sz="2000" dirty="0" smtClean="0">
                <a:latin typeface="Times New Roman" pitchFamily="18" charset="0"/>
                <a:cs typeface="Times New Roman" pitchFamily="18" charset="0"/>
              </a:rPr>
            </a:br>
            <a:endParaRPr lang="ru-RU" sz="2000" dirty="0">
              <a:latin typeface="Times New Roman" pitchFamily="18" charset="0"/>
              <a:cs typeface="Times New Roman" pitchFamily="18" charset="0"/>
            </a:endParaRPr>
          </a:p>
        </p:txBody>
      </p:sp>
      <p:sp>
        <p:nvSpPr>
          <p:cNvPr id="4" name="Текст 3"/>
          <p:cNvSpPr>
            <a:spLocks noGrp="1"/>
          </p:cNvSpPr>
          <p:nvPr>
            <p:ph type="body" sz="half" idx="2"/>
          </p:nvPr>
        </p:nvSpPr>
        <p:spPr/>
        <p:txBody>
          <a:bodyPr/>
          <a:lstStyle/>
          <a:p>
            <a:endParaRPr lang="ru-RU" dirty="0"/>
          </a:p>
        </p:txBody>
      </p:sp>
      <p:pic>
        <p:nvPicPr>
          <p:cNvPr id="5" name="Рисунок 4" descr="Рассада перца"/>
          <p:cNvPicPr/>
          <p:nvPr/>
        </p:nvPicPr>
        <p:blipFill>
          <a:blip r:embed="rId2" cstate="print"/>
          <a:srcRect/>
          <a:stretch>
            <a:fillRect/>
          </a:stretch>
        </p:blipFill>
        <p:spPr bwMode="auto">
          <a:xfrm>
            <a:off x="755576" y="3284984"/>
            <a:ext cx="3528392" cy="2826445"/>
          </a:xfrm>
          <a:prstGeom prst="rect">
            <a:avLst/>
          </a:prstGeom>
          <a:noFill/>
          <a:ln w="9525">
            <a:noFill/>
            <a:miter lim="800000"/>
            <a:headEnd/>
            <a:tailEnd/>
          </a:ln>
        </p:spPr>
      </p:pic>
    </p:spTree>
  </p:cSld>
  <p:clrMapOvr>
    <a:masterClrMapping/>
  </p:clrMapOvr>
  <p:transition spd="slow">
    <p:wedg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095" y="1052735"/>
            <a:ext cx="3636085" cy="1584177"/>
          </a:xfrm>
        </p:spPr>
        <p:txBody>
          <a:bodyPr/>
          <a:lstStyle/>
          <a:p>
            <a:r>
              <a:rPr lang="ru-RU" dirty="0" smtClean="0">
                <a:latin typeface="Times New Roman" pitchFamily="18" charset="0"/>
                <a:cs typeface="Times New Roman" pitchFamily="18" charset="0"/>
              </a:rPr>
              <a:t>Выращивание рассады популярных овощных культур</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a:t>
            </a:r>
            <a:r>
              <a:rPr lang="ru-RU" dirty="0" smtClean="0">
                <a:latin typeface="Times New Roman" pitchFamily="18" charset="0"/>
                <a:cs typeface="Times New Roman" pitchFamily="18" charset="0"/>
              </a:rPr>
              <a:t>рассада капусты)</a:t>
            </a:r>
            <a:endParaRPr lang="ru-RU" dirty="0"/>
          </a:p>
        </p:txBody>
      </p:sp>
      <p:sp>
        <p:nvSpPr>
          <p:cNvPr id="3" name="Содержимое 2"/>
          <p:cNvSpPr>
            <a:spLocks noGrp="1"/>
          </p:cNvSpPr>
          <p:nvPr>
            <p:ph idx="1"/>
          </p:nvPr>
        </p:nvSpPr>
        <p:spPr>
          <a:xfrm>
            <a:off x="4593515" y="404664"/>
            <a:ext cx="4017085" cy="5544616"/>
          </a:xfrm>
        </p:spPr>
        <p:txBody>
          <a:bodyPr>
            <a:normAutofit fontScale="85000" lnSpcReduction="20000"/>
          </a:bodyPr>
          <a:lstStyle/>
          <a:p>
            <a:r>
              <a:rPr lang="ru-RU" sz="2600" dirty="0" smtClean="0">
                <a:latin typeface="Times New Roman" pitchFamily="18" charset="0"/>
                <a:cs typeface="Times New Roman" pitchFamily="18" charset="0"/>
              </a:rPr>
              <a:t>Рассаду </a:t>
            </a:r>
            <a:r>
              <a:rPr lang="ru-RU" sz="2600" b="1" dirty="0" smtClean="0">
                <a:latin typeface="Times New Roman" pitchFamily="18" charset="0"/>
                <a:cs typeface="Times New Roman" pitchFamily="18" charset="0"/>
              </a:rPr>
              <a:t>капусты ранней</a:t>
            </a:r>
            <a:r>
              <a:rPr lang="ru-RU" sz="2600" dirty="0" smtClean="0">
                <a:latin typeface="Times New Roman" pitchFamily="18" charset="0"/>
                <a:cs typeface="Times New Roman" pitchFamily="18" charset="0"/>
              </a:rPr>
              <a:t> выращивают с забегом 45-55 дней, с пикировкой в контейнеры или горшочки. От посева до всходов — 5-10 дней.</a:t>
            </a:r>
            <a:br>
              <a:rPr lang="ru-RU" sz="2600" dirty="0" smtClean="0">
                <a:latin typeface="Times New Roman" pitchFamily="18" charset="0"/>
                <a:cs typeface="Times New Roman" pitchFamily="18" charset="0"/>
              </a:rPr>
            </a:br>
            <a:r>
              <a:rPr lang="ru-RU" sz="2600" dirty="0" smtClean="0">
                <a:latin typeface="Times New Roman" pitchFamily="18" charset="0"/>
                <a:cs typeface="Times New Roman" pitchFamily="18" charset="0"/>
              </a:rPr>
              <a:t/>
            </a:r>
            <a:br>
              <a:rPr lang="ru-RU" sz="2600" dirty="0" smtClean="0">
                <a:latin typeface="Times New Roman" pitchFamily="18" charset="0"/>
                <a:cs typeface="Times New Roman" pitchFamily="18" charset="0"/>
              </a:rPr>
            </a:br>
            <a:r>
              <a:rPr lang="ru-RU" sz="2600" dirty="0" smtClean="0">
                <a:latin typeface="Times New Roman" pitchFamily="18" charset="0"/>
                <a:cs typeface="Times New Roman" pitchFamily="18" charset="0"/>
              </a:rPr>
              <a:t>Температура до всходов — +18...+22 градуса, 10 дней после появления всходов — +10...+12 градусов, затем в солнечную погоду — +18...+20, в пасмурную — +14...+16, ночью — +12...+14 градусов. </a:t>
            </a:r>
            <a:br>
              <a:rPr lang="ru-RU" sz="2600" dirty="0" smtClean="0">
                <a:latin typeface="Times New Roman" pitchFamily="18" charset="0"/>
                <a:cs typeface="Times New Roman" pitchFamily="18" charset="0"/>
              </a:rPr>
            </a:br>
            <a:r>
              <a:rPr lang="ru-RU" sz="2600" dirty="0" smtClean="0">
                <a:latin typeface="Times New Roman" pitchFamily="18" charset="0"/>
                <a:cs typeface="Times New Roman" pitchFamily="18" charset="0"/>
              </a:rPr>
              <a:t>Поливы частые, малыми нормами.</a:t>
            </a:r>
            <a:br>
              <a:rPr lang="ru-RU" sz="2600" dirty="0" smtClean="0">
                <a:latin typeface="Times New Roman" pitchFamily="18" charset="0"/>
                <a:cs typeface="Times New Roman" pitchFamily="18" charset="0"/>
              </a:rPr>
            </a:br>
            <a:r>
              <a:rPr lang="ru-RU" dirty="0" smtClean="0"/>
              <a:t/>
            </a:r>
            <a:br>
              <a:rPr lang="ru-RU" dirty="0" smtClean="0"/>
            </a:br>
            <a:endParaRPr lang="ru-RU" dirty="0"/>
          </a:p>
        </p:txBody>
      </p:sp>
      <p:sp>
        <p:nvSpPr>
          <p:cNvPr id="4" name="Текст 3"/>
          <p:cNvSpPr>
            <a:spLocks noGrp="1"/>
          </p:cNvSpPr>
          <p:nvPr>
            <p:ph type="body" sz="half" idx="2"/>
          </p:nvPr>
        </p:nvSpPr>
        <p:spPr/>
        <p:txBody>
          <a:bodyPr/>
          <a:lstStyle/>
          <a:p>
            <a:endParaRPr lang="ru-RU" dirty="0"/>
          </a:p>
        </p:txBody>
      </p:sp>
      <p:pic>
        <p:nvPicPr>
          <p:cNvPr id="5" name="Рисунок 4" descr="Рассада капусты"/>
          <p:cNvPicPr/>
          <p:nvPr/>
        </p:nvPicPr>
        <p:blipFill>
          <a:blip r:embed="rId2" cstate="print"/>
          <a:srcRect/>
          <a:stretch>
            <a:fillRect/>
          </a:stretch>
        </p:blipFill>
        <p:spPr bwMode="auto">
          <a:xfrm>
            <a:off x="755576" y="2996952"/>
            <a:ext cx="3665984" cy="2736304"/>
          </a:xfrm>
          <a:prstGeom prst="rect">
            <a:avLst/>
          </a:prstGeom>
          <a:noFill/>
          <a:ln w="9525">
            <a:noFill/>
            <a:miter lim="800000"/>
            <a:headEnd/>
            <a:tailEnd/>
          </a:ln>
        </p:spPr>
      </p:pic>
    </p:spTree>
  </p:cSld>
  <p:clrMapOvr>
    <a:masterClrMapping/>
  </p:clrMapOvr>
  <p:transition spd="slow">
    <p:wedg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3" y="260648"/>
            <a:ext cx="7704855" cy="2520280"/>
          </a:xfrm>
        </p:spPr>
        <p:txBody>
          <a:bodyPr/>
          <a:lstStyle/>
          <a:p>
            <a:pPr algn="ctr"/>
            <a:r>
              <a:rPr lang="ru-RU" sz="7200" dirty="0" smtClean="0"/>
              <a:t>Спасибо за внимание</a:t>
            </a:r>
            <a:br>
              <a:rPr lang="ru-RU" sz="7200" dirty="0" smtClean="0"/>
            </a:br>
            <a:endParaRPr lang="ru-RU" sz="7200" dirty="0"/>
          </a:p>
        </p:txBody>
      </p:sp>
      <p:pic>
        <p:nvPicPr>
          <p:cNvPr id="5" name="Рисунок 4" descr="Подсветка рассады люминесцентными лампами"/>
          <p:cNvPicPr/>
          <p:nvPr/>
        </p:nvPicPr>
        <p:blipFill>
          <a:blip r:embed="rId2" cstate="print"/>
          <a:srcRect/>
          <a:stretch>
            <a:fillRect/>
          </a:stretch>
        </p:blipFill>
        <p:spPr bwMode="auto">
          <a:xfrm>
            <a:off x="1835696" y="2636912"/>
            <a:ext cx="5328592" cy="3600400"/>
          </a:xfrm>
          <a:prstGeom prst="rect">
            <a:avLst/>
          </a:prstGeom>
          <a:noFill/>
          <a:ln w="9525">
            <a:noFill/>
            <a:miter lim="800000"/>
            <a:headEnd/>
            <a:tailEnd/>
          </a:ln>
        </p:spPr>
      </p:pic>
    </p:spTree>
    <p:extLst>
      <p:ext uri="{BB962C8B-B14F-4D97-AF65-F5344CB8AC3E}">
        <p14:creationId xmlns="" xmlns:p14="http://schemas.microsoft.com/office/powerpoint/2010/main" val="4117139204"/>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theme/theme1.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893</TotalTime>
  <Words>881</Words>
  <Application>Microsoft Office PowerPoint</Application>
  <PresentationFormat>Экран (4:3)</PresentationFormat>
  <Paragraphs>82</Paragraphs>
  <Slides>21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21</vt:i4>
      </vt:variant>
    </vt:vector>
  </HeadingPairs>
  <TitlesOfParts>
    <vt:vector size="22" baseType="lpstr">
      <vt:lpstr>Воздушный поток</vt:lpstr>
      <vt:lpstr>Школа пожилого возраста  «Садоводы и огородники Тема: «Рассада залог успеха»</vt:lpstr>
      <vt:lpstr>  «Рассада» — термин обиходный и знакомый многим людям, даже не связанным с огородничеством. Территория нашей страны обширна и разнообразна по природно-климатическим условиям. И все же, она по большей части северная, с относительно коротким летом. Это и заставило наших предков научиться выращивать южные теплолюбивые овощные культуры с использованием рассады, а потом наработанные принципы стали использовать и на других растениях, не только из группы овощей. </vt:lpstr>
      <vt:lpstr> Немного терминологии    </vt:lpstr>
      <vt:lpstr>Зачем нужна рассада  </vt:lpstr>
      <vt:lpstr>Какая бывает рассада   </vt:lpstr>
      <vt:lpstr>Средняя рассада   </vt:lpstr>
      <vt:lpstr>Поздняя рассада    </vt:lpstr>
      <vt:lpstr>Качественные семена — здоровая рассада    </vt:lpstr>
      <vt:lpstr>Качественные семена — здоровая рассада   </vt:lpstr>
      <vt:lpstr> </vt:lpstr>
      <vt:lpstr>Условия для рассады</vt:lpstr>
      <vt:lpstr> </vt:lpstr>
      <vt:lpstr>Правильное освещение</vt:lpstr>
      <vt:lpstr>Влажность и правильный полив </vt:lpstr>
      <vt:lpstr>Стимуляторы и подкормки </vt:lpstr>
      <vt:lpstr>Закаливание рассады </vt:lpstr>
      <vt:lpstr>Выращивание рассады популярных овощных культур (рассада огурца) </vt:lpstr>
      <vt:lpstr>Выращивание рассады популярных овощных культур (рассада томатов)</vt:lpstr>
      <vt:lpstr>Выращивание рассады популярных овощных культур (рассада баклажан и перцев)</vt:lpstr>
      <vt:lpstr>Выращивание рассады популярных овощных культур (рассада капусты)</vt:lpstr>
      <vt:lpstr>Спасибо за внимание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Школа пожилого возраста «Садоводы и огородники Тема: «Уроки практических навыков по применению инновационных методик в садово - огороднической деятельности»</dc:title>
  <dc:creator>HOME</dc:creator>
  <cp:lastModifiedBy>Maksunova_EV</cp:lastModifiedBy>
  <cp:revision>115</cp:revision>
  <dcterms:created xsi:type="dcterms:W3CDTF">2020-06-16T16:26:32Z</dcterms:created>
  <dcterms:modified xsi:type="dcterms:W3CDTF">2021-03-04T06:40:57Z</dcterms:modified>
</cp:coreProperties>
</file>