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03" r:id="rId1"/>
  </p:sldMasterIdLst>
  <p:notesMasterIdLst>
    <p:notesMasterId r:id="rId12"/>
  </p:notesMasterIdLst>
  <p:sldIdLst>
    <p:sldId id="256" r:id="rId2"/>
    <p:sldId id="310" r:id="rId3"/>
    <p:sldId id="311" r:id="rId4"/>
    <p:sldId id="312" r:id="rId5"/>
    <p:sldId id="313" r:id="rId6"/>
    <p:sldId id="314" r:id="rId7"/>
    <p:sldId id="315" r:id="rId8"/>
    <p:sldId id="316" r:id="rId9"/>
    <p:sldId id="317" r:id="rId10"/>
    <p:sldId id="282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233" autoAdjust="0"/>
    <p:restoredTop sz="94160" autoAdjust="0"/>
  </p:normalViewPr>
  <p:slideViewPr>
    <p:cSldViewPr snapToGrid="0">
      <p:cViewPr varScale="1">
        <p:scale>
          <a:sx n="86" d="100"/>
          <a:sy n="86" d="100"/>
        </p:scale>
        <p:origin x="-678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174A3E-30D7-4D6F-9F08-EE22F652A70D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40E2A-1F63-4D39-B0DB-A320B6F5BA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670283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40E2A-1F63-4D39-B0DB-A320B6F5BA00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343480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50CCDB34-BA98-459C-B5B4-36527947AFF1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634419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54819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025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88076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05011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4557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24708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92120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43047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89839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356829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4867428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161883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9992613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27689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829265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82617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0CCDB34-BA98-459C-B5B4-36527947AFF1}" type="datetimeFigureOut">
              <a:rPr lang="ru-RU" smtClean="0"/>
              <a:pPr/>
              <a:t>18.03.2021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54953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04" r:id="rId1"/>
    <p:sldLayoutId id="2147484505" r:id="rId2"/>
    <p:sldLayoutId id="2147484506" r:id="rId3"/>
    <p:sldLayoutId id="2147484507" r:id="rId4"/>
    <p:sldLayoutId id="2147484508" r:id="rId5"/>
    <p:sldLayoutId id="2147484509" r:id="rId6"/>
    <p:sldLayoutId id="2147484510" r:id="rId7"/>
    <p:sldLayoutId id="2147484511" r:id="rId8"/>
    <p:sldLayoutId id="2147484512" r:id="rId9"/>
    <p:sldLayoutId id="2147484513" r:id="rId10"/>
    <p:sldLayoutId id="2147484514" r:id="rId11"/>
    <p:sldLayoutId id="2147484515" r:id="rId12"/>
    <p:sldLayoutId id="2147484516" r:id="rId13"/>
    <p:sldLayoutId id="2147484517" r:id="rId14"/>
    <p:sldLayoutId id="2147484518" r:id="rId15"/>
    <p:sldLayoutId id="2147484519" r:id="rId16"/>
    <p:sldLayoutId id="2147484520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0498" y="537142"/>
            <a:ext cx="10515600" cy="15904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b="1" dirty="0" smtClean="0"/>
              <a:t>ГАУ «КЦСОН </a:t>
            </a:r>
            <a:r>
              <a:rPr lang="ru-RU" sz="1800" b="1" dirty="0" smtClean="0"/>
              <a:t>города </a:t>
            </a:r>
            <a:r>
              <a:rPr lang="ru-RU" sz="1800" b="1" dirty="0" smtClean="0"/>
              <a:t>КАМЕНСКА – УРАЛЬСКОГО»</a:t>
            </a:r>
            <a:br>
              <a:rPr lang="ru-RU" sz="1800" b="1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2796" y="2308634"/>
            <a:ext cx="10711004" cy="3757188"/>
          </a:xfrm>
        </p:spPr>
        <p:txBody>
          <a:bodyPr>
            <a:normAutofit/>
          </a:bodyPr>
          <a:lstStyle/>
          <a:p>
            <a:pPr algn="ctr"/>
            <a:endParaRPr lang="ru-RU" dirty="0"/>
          </a:p>
          <a:p>
            <a:pPr algn="ctr"/>
            <a:r>
              <a:rPr lang="ru-RU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НАПРАВЛЕНИЕ : </a:t>
            </a:r>
            <a:r>
              <a:rPr lang="ru-RU" sz="36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«САДОВОДЫ И ОГОРОДНИКИ»</a:t>
            </a:r>
            <a:endParaRPr lang="ru-RU" sz="36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algn="ctr"/>
            <a:endParaRPr lang="ru-RU" sz="4000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marL="0" indent="0" algn="ctr">
              <a:buNone/>
            </a:pPr>
            <a:endParaRPr lang="ru-RU" sz="1600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marL="0" indent="0" algn="ctr">
              <a:buNone/>
            </a:pPr>
            <a:r>
              <a:rPr lang="ru-RU" sz="1600" b="1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Руководитель:</a:t>
            </a:r>
            <a:endParaRPr lang="ru-RU" sz="1600" b="1" dirty="0">
              <a:ln/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marL="0" indent="0" algn="r">
              <a:buNone/>
            </a:pPr>
            <a:r>
              <a:rPr lang="ru-RU" sz="1400" b="1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 Покровской территории Холкина С.А.</a:t>
            </a:r>
          </a:p>
          <a:p>
            <a:pPr marL="0" indent="0" algn="ctr">
              <a:buNone/>
            </a:pPr>
            <a:endParaRPr lang="ru-RU" sz="4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60000"/>
                  <a:lumOff val="40000"/>
                </a:schemeClr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40498" y="1167897"/>
            <a:ext cx="1073862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ШКОЛА ПОЖИЛОГО ВОЗРАСТА</a:t>
            </a:r>
            <a:endParaRPr lang="ru-RU" sz="4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064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54313" y="887240"/>
            <a:ext cx="68715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Секреты успеха плодородия земли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76540" y="1602463"/>
            <a:ext cx="98498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333333"/>
                </a:solidFill>
                <a:latin typeface="HelveticaNeueCyr"/>
              </a:rPr>
              <a:t>	</a:t>
            </a:r>
            <a:r>
              <a:rPr lang="ru-RU" i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Рано </a:t>
            </a:r>
            <a:r>
              <a:rPr lang="ru-RU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 поздно многие садоводы сталкиваются с проблемой снижения урожайности на дачном участке. Вроде бы и культуры выращивают те же, и обеспечивают им правильный, полноценный уход, а урожая все меньше и меньше. Все дело в почве, просто со временем она истощается и теряет свои полезные свойства.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8 способов повышения плодородия почв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00220" y="2994795"/>
            <a:ext cx="7195217" cy="3098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54240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3576" y="606582"/>
            <a:ext cx="9931652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Грамотно организованный </a:t>
            </a:r>
            <a:r>
              <a:rPr lang="ru-RU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севооборот</a:t>
            </a:r>
          </a:p>
          <a:p>
            <a:pPr algn="just"/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600" i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Очень </a:t>
            </a:r>
            <a:r>
              <a:rPr lang="ru-RU" sz="1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важно ежегодно чередовать место высевания растений и правильно организовывать севооборот. Если постоянно высаживать культуры на одни и те же места, это приведет к истощению почвы, к снижению ее физических и химических характеристик.</a:t>
            </a:r>
          </a:p>
          <a:p>
            <a:pPr algn="just"/>
            <a:r>
              <a:rPr lang="ru-RU" sz="1600" i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Например</a:t>
            </a:r>
            <a:r>
              <a:rPr lang="ru-RU" sz="1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если из года в год на одном и том же месте высаживать капусту, это вызовет повышение уровня кислотности почвы. Постоянство лука может привести к росту популяции нематод. Яблоня выделяет этилен - газ, задерживающий рост семян других культур и т.д.</a:t>
            </a:r>
          </a:p>
          <a:p>
            <a:pPr algn="just"/>
            <a:r>
              <a:rPr lang="ru-RU" sz="1600" i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Поэтому </a:t>
            </a:r>
            <a:r>
              <a:rPr lang="ru-RU" sz="1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однолетние и двухлетние культуры следует высаживать на прежнее место не раньше чем через 5 лет. В таблице ниже предоставлена информация грамотного чередования различных культур</a:t>
            </a:r>
            <a:r>
              <a:rPr lang="ru-RU" sz="1600" i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1600" b="0" i="0" dirty="0">
              <a:solidFill>
                <a:srgbClr val="333333"/>
              </a:solidFill>
              <a:effectLst/>
              <a:latin typeface="HelveticaNeueCyr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81973134"/>
              </p:ext>
            </p:extLst>
          </p:nvPr>
        </p:nvGraphicFramePr>
        <p:xfrm>
          <a:off x="1937441" y="2951429"/>
          <a:ext cx="8809021" cy="3261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81983"/>
                <a:gridCol w="6127038"/>
              </a:tblGrid>
              <a:tr h="24142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dirty="0">
                          <a:effectLst/>
                        </a:rPr>
                        <a:t>Высаживаемая культура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dirty="0">
                          <a:effectLst/>
                        </a:rPr>
                        <a:t>Предшествующая культура</a:t>
                      </a:r>
                    </a:p>
                  </a:txBody>
                  <a:tcPr anchor="b"/>
                </a:tc>
              </a:tr>
              <a:tr h="28703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dirty="0">
                          <a:effectLst/>
                        </a:rPr>
                        <a:t>томаты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dirty="0">
                          <a:effectLst/>
                        </a:rPr>
                        <a:t>огурцы, морковь, лук, бобовые</a:t>
                      </a:r>
                    </a:p>
                  </a:txBody>
                  <a:tcPr/>
                </a:tc>
              </a:tr>
              <a:tr h="28703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dirty="0">
                          <a:effectLst/>
                        </a:rPr>
                        <a:t>огурцы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dirty="0" err="1">
                          <a:effectLst/>
                        </a:rPr>
                        <a:t>сидераты</a:t>
                      </a:r>
                      <a:r>
                        <a:rPr lang="ru-RU" sz="1400" dirty="0">
                          <a:effectLst/>
                        </a:rPr>
                        <a:t>, лук, капуста, томаты, сельдерей</a:t>
                      </a:r>
                    </a:p>
                  </a:txBody>
                  <a:tcPr/>
                </a:tc>
              </a:tr>
              <a:tr h="28703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dirty="0">
                          <a:effectLst/>
                        </a:rPr>
                        <a:t>перцы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dirty="0">
                          <a:effectLst/>
                        </a:rPr>
                        <a:t>лук, бобовые, морковь, огурцы, сельдерей</a:t>
                      </a:r>
                    </a:p>
                  </a:txBody>
                  <a:tcPr/>
                </a:tc>
              </a:tr>
              <a:tr h="28703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>
                          <a:effectLst/>
                        </a:rPr>
                        <a:t>кабачки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dirty="0">
                          <a:effectLst/>
                        </a:rPr>
                        <a:t>лук, укроп, петрушка, редис, морковь, </a:t>
                      </a:r>
                      <a:r>
                        <a:rPr lang="ru-RU" sz="1400" dirty="0" err="1">
                          <a:effectLst/>
                        </a:rPr>
                        <a:t>сидераты</a:t>
                      </a:r>
                      <a:endParaRPr lang="ru-RU" sz="1400" dirty="0">
                        <a:effectLst/>
                      </a:endParaRPr>
                    </a:p>
                  </a:txBody>
                  <a:tcPr/>
                </a:tc>
              </a:tr>
              <a:tr h="28703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>
                          <a:effectLst/>
                        </a:rPr>
                        <a:t>баклажаны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dirty="0">
                          <a:effectLst/>
                        </a:rPr>
                        <a:t>капуста, горох, лук, </a:t>
                      </a:r>
                      <a:r>
                        <a:rPr lang="ru-RU" sz="1400" dirty="0" err="1">
                          <a:effectLst/>
                        </a:rPr>
                        <a:t>сидераты</a:t>
                      </a:r>
                      <a:r>
                        <a:rPr lang="ru-RU" sz="1400" dirty="0">
                          <a:effectLst/>
                        </a:rPr>
                        <a:t>, чеснок, фасоль</a:t>
                      </a:r>
                    </a:p>
                  </a:txBody>
                  <a:tcPr/>
                </a:tc>
              </a:tr>
              <a:tr h="48795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>
                          <a:effectLst/>
                        </a:rPr>
                        <a:t>капуста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dirty="0">
                          <a:effectLst/>
                        </a:rPr>
                        <a:t>сельдерей, картофель, кабачки, патиссоны, тыква, горох, бобовые, </a:t>
                      </a:r>
                      <a:r>
                        <a:rPr lang="ru-RU" sz="1400" dirty="0" err="1">
                          <a:effectLst/>
                        </a:rPr>
                        <a:t>сидераты</a:t>
                      </a:r>
                      <a:r>
                        <a:rPr lang="ru-RU" sz="1400" dirty="0">
                          <a:effectLst/>
                        </a:rPr>
                        <a:t>, морковь</a:t>
                      </a:r>
                    </a:p>
                  </a:txBody>
                  <a:tcPr/>
                </a:tc>
              </a:tr>
              <a:tr h="28703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>
                          <a:effectLst/>
                        </a:rPr>
                        <a:t>морковь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dirty="0">
                          <a:effectLst/>
                        </a:rPr>
                        <a:t>томаты, лук, кабачки, огурцы, картофель</a:t>
                      </a:r>
                    </a:p>
                  </a:txBody>
                  <a:tcPr/>
                </a:tc>
              </a:tr>
              <a:tr h="28703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>
                          <a:effectLst/>
                        </a:rPr>
                        <a:t>свекла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>
                          <a:effectLst/>
                        </a:rPr>
                        <a:t>огурцы, томаты, картофель, бобы</a:t>
                      </a:r>
                    </a:p>
                  </a:txBody>
                  <a:tcPr/>
                </a:tc>
              </a:tr>
              <a:tr h="28703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>
                          <a:effectLst/>
                        </a:rPr>
                        <a:t>картофель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dirty="0">
                          <a:effectLst/>
                        </a:rPr>
                        <a:t>свекла, </a:t>
                      </a:r>
                      <a:r>
                        <a:rPr lang="ru-RU" sz="1400" dirty="0" err="1">
                          <a:effectLst/>
                        </a:rPr>
                        <a:t>сидераты</a:t>
                      </a:r>
                      <a:r>
                        <a:rPr lang="ru-RU" sz="1400" dirty="0">
                          <a:effectLst/>
                        </a:rPr>
                        <a:t>, капуста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3774880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03700" y="597529"/>
            <a:ext cx="9913546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Высаживание лечебных </a:t>
            </a:r>
            <a:r>
              <a:rPr lang="ru-RU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растений</a:t>
            </a:r>
          </a:p>
          <a:p>
            <a:pPr algn="ctr"/>
            <a:endParaRPr lang="ru-RU" b="1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Восстановить плодородие почвы и улучшить ее характеристики поможет посев растений, обладающих лечебными свойствами. К ним относятся: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крапива;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бархатцы;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чеснок;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полынь;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календула;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пастушья сумка.</a:t>
            </a:r>
            <a:endParaRPr lang="ru-RU" sz="1600" b="0" i="1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Высаживание лечебных растени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85156" y="1901941"/>
            <a:ext cx="2335794" cy="1412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03700" y="3213630"/>
            <a:ext cx="991354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Черви</a:t>
            </a:r>
          </a:p>
          <a:p>
            <a:pPr algn="ctr"/>
            <a:endParaRPr lang="ru-RU" sz="1600" b="1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i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Наверное</a:t>
            </a:r>
            <a:r>
              <a:rPr lang="ru-RU" sz="1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всем известно, что почва, богатая червями, всегда плодородна. Дождевые и калифорнийские черви способствуют улучшению структуры почвы, быстро перерабатывают любую органику и в процессе своей жизнедеятельности выделяют биогумус – натуральное, эффективное и экологически чистое удобрение.</a:t>
            </a:r>
            <a:endParaRPr lang="ru-RU" sz="1600" b="0" i="1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5-mi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5203" y="4608214"/>
            <a:ext cx="2684663" cy="1412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568353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22217" y="805758"/>
            <a:ext cx="9877331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Термическая обработка почвы</a:t>
            </a:r>
          </a:p>
          <a:p>
            <a:r>
              <a:rPr lang="ru-RU" sz="1600" i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Термическая </a:t>
            </a:r>
            <a:r>
              <a:rPr lang="ru-RU" sz="1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обработка почвы способствует уничтожению семян дикоросов, вредителей и возбудителей заболеваний. Единственным недостатком этого метода является то, что на больших расстояниях проводить пропаривание почвы невозможно. Термическая обработка эффективна в теплицах и парниках</a:t>
            </a:r>
            <a:r>
              <a:rPr lang="ru-RU" sz="1600" i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1600" b="0" i="1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Внесение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органики</a:t>
            </a:r>
          </a:p>
          <a:p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Внесение органики всегда беспроигрышный вариант. Восстановить и повысить плодородие почвы помогут: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зола;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навоз;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компост.</a:t>
            </a:r>
          </a:p>
          <a:p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 помимо основных вариантов, </a:t>
            </a:r>
            <a:endParaRPr lang="ru-RU" sz="16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</a:t>
            </a:r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приготовить и другие органические удобрения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1600" b="0" i="1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Внесение органик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24665" y="4177941"/>
            <a:ext cx="2969537" cy="169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Термическая обработка почвы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08631" y="1961616"/>
            <a:ext cx="2489706" cy="136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29026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76539" y="633743"/>
            <a:ext cx="9957518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Рецепт «Органический коктейль»: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солнечное место поставьте бочку или любую другую емкость для сбора дождевой воды;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накройте ее крышкой;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соберите любые растения, измельчите их и поместите в емкость с водой;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накройте ёмкость крышкой и оставьте настаиваться на 10 дней.</a:t>
            </a:r>
          </a:p>
          <a:p>
            <a:pPr algn="just"/>
            <a:r>
              <a:rPr lang="ru-RU" sz="1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Получившееся жидкое удобрение перед использованием необходимо развести водой в пропорции 1:9. И только после этого можно поливать растения под корень</a:t>
            </a:r>
            <a:r>
              <a:rPr lang="ru-RU" sz="16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1600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Рецепт «Компост холодной ферментации»: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сухие листья, овощные очистки, срезанные ветки и т.п. уложите слоями;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присыпьте все отходы землей;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оставьте компостную кучу созревать;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через год вы получите отличное удобрение, готовое к использованию.</a:t>
            </a:r>
            <a:endParaRPr lang="ru-RU" sz="1600" b="0" i="0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0" name="Picture 4" descr="Компост холодной ферм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03691" y="3926952"/>
            <a:ext cx="5739898" cy="2238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727615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32508" y="606582"/>
            <a:ext cx="10637822" cy="1667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смешанной посадки</a:t>
            </a:r>
            <a:r>
              <a:rPr lang="ru-RU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endParaRPr lang="ru-RU" b="1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нельзя высаживать рядом культуры, которые относятся к одному семейству;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следует избегать соседства низкорослых и высокорослых растений, иначе первые будут лишены солнечного света;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высадке растений-соседей следует учитывать их потребности (одни любят солнце, другие тень и т.п.);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качестве соседей рекомендуется высаживать пряные и лечебные травы.</a:t>
            </a:r>
            <a:endParaRPr lang="ru-RU" sz="1600" b="0" i="0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Правила смешанной посадк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2508" y="2732906"/>
            <a:ext cx="3168713" cy="2415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282290" y="2274013"/>
            <a:ext cx="7188452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</a:t>
            </a:r>
            <a:r>
              <a:rPr lang="ru-RU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соседей</a:t>
            </a:r>
          </a:p>
          <a:p>
            <a:pPr algn="ctr"/>
            <a:endParaRPr lang="ru-RU" b="1" dirty="0">
              <a:solidFill>
                <a:srgbClr val="333333"/>
              </a:solidFill>
              <a:latin typeface="HelveticaNeueCyr"/>
            </a:endParaRPr>
          </a:p>
          <a:p>
            <a:pPr algn="just"/>
            <a:r>
              <a:rPr lang="ru-RU" dirty="0" smtClean="0">
                <a:solidFill>
                  <a:srgbClr val="333333"/>
                </a:solidFill>
                <a:latin typeface="HelveticaNeueCyr"/>
              </a:rPr>
              <a:t>	</a:t>
            </a:r>
            <a:r>
              <a:rPr lang="ru-RU" sz="16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Грамотный </a:t>
            </a:r>
            <a:r>
              <a:rPr lang="ru-RU" sz="1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растений-соседей – еще один способ, позволяющий избежать истощения почвы и поддерживать ее здоровый баланс. Это так называемая смешанная посадка, когда рядом с основным растением высаживают сопутствующее</a:t>
            </a:r>
            <a:r>
              <a:rPr lang="ru-RU" sz="16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1600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/>
              <a:t>Правильно подобранные соседи: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600" dirty="0"/>
              <a:t>улучшат состояние растений;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600" dirty="0"/>
              <a:t>снизят их заболеваемость;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600" dirty="0"/>
              <a:t>привлекут пчел, тем самым повысят </a:t>
            </a:r>
            <a:r>
              <a:rPr lang="ru-RU" sz="1600" dirty="0" err="1"/>
              <a:t>опыляемость</a:t>
            </a:r>
            <a:r>
              <a:rPr lang="ru-RU" sz="1600" dirty="0"/>
              <a:t>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600" dirty="0"/>
              <a:t>повысят урожайность;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600" dirty="0"/>
              <a:t>улучшат вкус и качество плодов;</a:t>
            </a:r>
          </a:p>
          <a:p>
            <a:r>
              <a:rPr lang="ru-RU" sz="1600" b="1" u="sng" dirty="0"/>
              <a:t>К сопутствующим растениям относятся</a:t>
            </a:r>
            <a:r>
              <a:rPr lang="ru-RU" sz="1600" b="1" u="sng" dirty="0" smtClean="0"/>
              <a:t>: </a:t>
            </a:r>
            <a:r>
              <a:rPr lang="ru-RU" sz="1600" dirty="0"/>
              <a:t>у</a:t>
            </a:r>
            <a:r>
              <a:rPr lang="ru-RU" sz="1600" dirty="0" smtClean="0"/>
              <a:t>кроп, ромашка, горчица, розмарин, лаванда, мята, базилик, тысячелистник,</a:t>
            </a:r>
          </a:p>
          <a:p>
            <a:r>
              <a:rPr lang="ru-RU" sz="1600" dirty="0" smtClean="0"/>
              <a:t>Кориандр, душица, крапива, одуванчики, хрен</a:t>
            </a:r>
            <a:r>
              <a:rPr lang="ru-RU" sz="1600" dirty="0"/>
              <a:t>.</a:t>
            </a:r>
          </a:p>
          <a:p>
            <a:pPr algn="just"/>
            <a:endParaRPr lang="ru-RU" sz="1600" b="0" i="0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59677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41973" y="597529"/>
            <a:ext cx="1051107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Отпуск для </a:t>
            </a:r>
            <a:r>
              <a:rPr lang="ru-RU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почвы</a:t>
            </a:r>
          </a:p>
          <a:p>
            <a:pPr algn="ctr"/>
            <a:endParaRPr lang="ru-RU" b="1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i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течение двух сезонов подряд при благоприятных погодных условиях, при регулярном внесении удобрений и отсутствии вредителей, вы не получаете хороший урожай, значит почва на вашем участке истощена и нуждается в отдыхе.</a:t>
            </a:r>
          </a:p>
          <a:p>
            <a:r>
              <a:rPr lang="ru-RU" i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Что </a:t>
            </a:r>
            <a:r>
              <a:rPr lang="ru-RU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делать? В течение года не засеивайте почву никакими культурами, но при этом не забывайте вносить удобрения, мульчировать и обрабатывать землю. </a:t>
            </a:r>
            <a:r>
              <a:rPr lang="ru-RU" i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r>
              <a:rPr lang="ru-RU" i="1" u="sng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Организовать </a:t>
            </a:r>
            <a:r>
              <a:rPr lang="ru-RU" i="1" u="sng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такой отдых на всем участке, конечно, невозможно, но есть решение: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разделите участок на несколько частей,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первый год дайте отдохнуть одной части, на следующий год - другой и т.д.</a:t>
            </a:r>
          </a:p>
          <a:p>
            <a:r>
              <a:rPr lang="ru-RU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за сезон почва отдохнет, восстановится и оздоровится.</a:t>
            </a:r>
            <a:endParaRPr lang="ru-RU" b="0" i="1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Правильно подобранные сосед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46797" y="4427143"/>
            <a:ext cx="3159659" cy="1800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12-mi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8430" y="3736850"/>
            <a:ext cx="3296185" cy="1721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918159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2919" y="633743"/>
            <a:ext cx="1052918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Сидераты</a:t>
            </a:r>
            <a:endParaRPr lang="ru-RU" b="1" dirty="0" smtClean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Последний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но не менее действенный способ повышения плодородия – это посев </a:t>
            </a:r>
            <a:r>
              <a:rPr lang="ru-RU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сидератов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зелёных удобрений, богатых содержанием азота, белка и крахмала</a:t>
            </a:r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i="1" u="sng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Преимущества сидерации: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разрыхляет почву, улучшает ее структуру;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защищает почву от эрозии, перегрева и засухи;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подавляет рост сорных растений, а также некоторых видов вредителей и болезней;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насыщает почву органикой.</a:t>
            </a:r>
          </a:p>
          <a:p>
            <a:r>
              <a:rPr lang="ru-RU" b="1" i="1" u="sng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b="1" i="1" u="sng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сидератам</a:t>
            </a:r>
            <a:r>
              <a:rPr lang="ru-RU" b="1" i="1" u="sng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относятся: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рожь;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горчица;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овес;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подсолнечник;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фацелия;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рапс и т.д.</a:t>
            </a:r>
          </a:p>
          <a:p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Посев </a:t>
            </a:r>
            <a:r>
              <a:rPr lang="ru-RU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сидератов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производят в конце августа – начале сентября, когда собран основной урожай. Выращивают их до начала цветения, затем скашивают и оставляют на поверхности почвы на зиму.</a:t>
            </a:r>
            <a:endParaRPr lang="ru-RU" b="0" i="0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99480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06055" y="2967335"/>
            <a:ext cx="617989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СПАСИБО ЗА ВНИМАНИЕ</a:t>
            </a:r>
            <a:endParaRPr lang="ru-RU" sz="4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75259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768</TotalTime>
  <Words>353</Words>
  <Application>Microsoft Office PowerPoint</Application>
  <PresentationFormat>Произвольный</PresentationFormat>
  <Paragraphs>116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Натуральные материалы</vt:lpstr>
      <vt:lpstr>ГАУ «КЦСОН города КАМЕНСКА – УРАЛЬСКОГО»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Gelezo</dc:creator>
  <cp:lastModifiedBy>Shafikova_GA</cp:lastModifiedBy>
  <cp:revision>99</cp:revision>
  <dcterms:created xsi:type="dcterms:W3CDTF">2020-04-15T14:08:01Z</dcterms:created>
  <dcterms:modified xsi:type="dcterms:W3CDTF">2021-03-18T06:49:29Z</dcterms:modified>
</cp:coreProperties>
</file>