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2" r:id="rId2"/>
    <p:sldId id="273" r:id="rId3"/>
    <p:sldId id="257" r:id="rId4"/>
    <p:sldId id="265" r:id="rId5"/>
    <p:sldId id="258" r:id="rId6"/>
    <p:sldId id="264" r:id="rId7"/>
    <p:sldId id="260" r:id="rId8"/>
    <p:sldId id="261" r:id="rId9"/>
    <p:sldId id="263" r:id="rId10"/>
    <p:sldId id="262" r:id="rId11"/>
    <p:sldId id="266" r:id="rId12"/>
    <p:sldId id="268" r:id="rId13"/>
    <p:sldId id="259" r:id="rId14"/>
    <p:sldId id="269" r:id="rId15"/>
    <p:sldId id="267" r:id="rId16"/>
    <p:sldId id="270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-78" y="-6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ru-RU" sz="40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4400" b="1" dirty="0" smtClean="0">
                <a:solidFill>
                  <a:schemeClr val="accent3">
                    <a:lumMod val="75000"/>
                  </a:schemeClr>
                </a:solidFill>
              </a:rPr>
              <a:t>Школа пожилого возраста </a:t>
            </a:r>
            <a:br>
              <a:rPr lang="ru-RU" sz="4400" b="1" dirty="0" smtClean="0">
                <a:solidFill>
                  <a:schemeClr val="accent3">
                    <a:lumMod val="75000"/>
                  </a:schemeClr>
                </a:solidFill>
              </a:rPr>
            </a:br>
            <a:r>
              <a:rPr lang="ru-RU" sz="4000" b="1" i="1" dirty="0" smtClean="0">
                <a:solidFill>
                  <a:schemeClr val="accent3">
                    <a:lumMod val="75000"/>
                  </a:schemeClr>
                </a:solidFill>
              </a:rPr>
              <a:t>«Обучение навыкам ухода»</a:t>
            </a:r>
            <a:br>
              <a:rPr lang="ru-RU" sz="4000" b="1" i="1" dirty="0" smtClean="0">
                <a:solidFill>
                  <a:schemeClr val="accent3">
                    <a:lumMod val="75000"/>
                  </a:schemeClr>
                </a:solidFill>
              </a:rPr>
            </a:b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None/>
              <a:defRPr/>
            </a:pPr>
            <a:r>
              <a:rPr lang="ru-RU" sz="4000" b="1" dirty="0" smtClean="0">
                <a:solidFill>
                  <a:schemeClr val="accent3">
                    <a:lumMod val="75000"/>
                  </a:schemeClr>
                </a:solidFill>
              </a:rPr>
              <a:t>Тема:</a:t>
            </a:r>
            <a:r>
              <a:rPr lang="ru-RU" sz="3600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endParaRPr lang="ru-RU" sz="36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ctr">
              <a:buNone/>
              <a:defRPr/>
            </a:pPr>
            <a:r>
              <a:rPr lang="ru-RU" sz="3600" b="1" i="1" dirty="0" smtClean="0">
                <a:solidFill>
                  <a:schemeClr val="accent3">
                    <a:lumMod val="75000"/>
                  </a:schemeClr>
                </a:solidFill>
              </a:rPr>
              <a:t>« Профилактика различных заболеваний, </a:t>
            </a:r>
            <a:r>
              <a:rPr lang="ru-RU" sz="3600" b="1" i="1" dirty="0" err="1" smtClean="0">
                <a:solidFill>
                  <a:schemeClr val="accent3">
                    <a:lumMod val="75000"/>
                  </a:schemeClr>
                </a:solidFill>
              </a:rPr>
              <a:t>траволечение</a:t>
            </a:r>
            <a:r>
              <a:rPr lang="ru-RU" sz="3600" b="1" dirty="0" smtClean="0">
                <a:solidFill>
                  <a:schemeClr val="accent3">
                    <a:lumMod val="75000"/>
                  </a:schemeClr>
                </a:solidFill>
              </a:rPr>
              <a:t>»</a:t>
            </a:r>
            <a:endParaRPr lang="ru-RU" sz="36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ctr">
              <a:buNone/>
              <a:defRPr/>
            </a:pPr>
            <a:endParaRPr lang="ru-RU" sz="36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ctr">
              <a:buNone/>
              <a:defRPr/>
            </a:pPr>
            <a:r>
              <a:rPr lang="ru-RU" sz="4000" b="1" dirty="0" smtClean="0">
                <a:solidFill>
                  <a:schemeClr val="accent3">
                    <a:lumMod val="75000"/>
                  </a:schemeClr>
                </a:solidFill>
              </a:rPr>
              <a:t>Руководитель</a:t>
            </a:r>
            <a:r>
              <a:rPr lang="ru-RU" sz="4000" b="1" dirty="0" smtClean="0">
                <a:solidFill>
                  <a:schemeClr val="accent3">
                    <a:lumMod val="75000"/>
                  </a:schemeClr>
                </a:solidFill>
              </a:rPr>
              <a:t>:</a:t>
            </a:r>
            <a:r>
              <a:rPr lang="ru-RU" sz="3600" b="1" i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endParaRPr lang="ru-RU" sz="3600" b="1" i="1" dirty="0" smtClean="0">
              <a:solidFill>
                <a:schemeClr val="accent3">
                  <a:lumMod val="75000"/>
                </a:schemeClr>
              </a:solidFill>
            </a:endParaRPr>
          </a:p>
          <a:p>
            <a:pPr algn="ctr">
              <a:buNone/>
              <a:defRPr/>
            </a:pPr>
            <a:r>
              <a:rPr lang="ru-RU" sz="3600" b="1" i="1" dirty="0" smtClean="0">
                <a:solidFill>
                  <a:schemeClr val="accent3">
                    <a:lumMod val="75000"/>
                  </a:schemeClr>
                </a:solidFill>
              </a:rPr>
              <a:t>специалист </a:t>
            </a:r>
            <a:r>
              <a:rPr lang="ru-RU" sz="3600" b="1" i="1" dirty="0" smtClean="0">
                <a:solidFill>
                  <a:schemeClr val="accent3">
                    <a:lumMod val="75000"/>
                  </a:schemeClr>
                </a:solidFill>
              </a:rPr>
              <a:t>по социальной работе Пучкова М.В.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67001" y="1028700"/>
            <a:ext cx="8915399" cy="1797628"/>
          </a:xfrm>
        </p:spPr>
        <p:txBody>
          <a:bodyPr>
            <a:normAutofit/>
          </a:bodyPr>
          <a:lstStyle/>
          <a:p>
            <a:r>
              <a:rPr lang="ru-RU" sz="9600" b="1" i="1" dirty="0" smtClean="0">
                <a:solidFill>
                  <a:schemeClr val="bg2">
                    <a:lumMod val="25000"/>
                  </a:schemeClr>
                </a:solidFill>
              </a:rPr>
              <a:t>ФИТОТЕРАПИЯ</a:t>
            </a:r>
            <a:endParaRPr lang="ru-RU" sz="9600" b="1" i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70807" y="4353793"/>
            <a:ext cx="9341427" cy="1787236"/>
          </a:xfrm>
        </p:spPr>
        <p:txBody>
          <a:bodyPr>
            <a:noAutofit/>
          </a:bodyPr>
          <a:lstStyle/>
          <a:p>
            <a:pPr algn="r"/>
            <a:r>
              <a:rPr lang="ru-RU" sz="3600" b="1" dirty="0" smtClean="0">
                <a:solidFill>
                  <a:schemeClr val="tx1"/>
                </a:solidFill>
              </a:rPr>
              <a:t>– ЭТО СОВОКУПНОСТЬ ЛЕЧЕБНЫХ МЕРОПРИЯТИЙ С ИСПОЛЬЗОВАНИЕМ ЛЕКАРСТВЕННЫХ СРЕДСТВ ИЗ РАСТЕНИЙ</a:t>
            </a:r>
            <a:endParaRPr lang="ru-RU" sz="3600" b="1" dirty="0">
              <a:solidFill>
                <a:schemeClr val="tx1"/>
              </a:solidFill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2334491" y="2826328"/>
            <a:ext cx="9341427" cy="116378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200" b="1" i="1" dirty="0" smtClean="0">
                <a:solidFill>
                  <a:schemeClr val="bg2">
                    <a:lumMod val="25000"/>
                  </a:schemeClr>
                </a:solidFill>
              </a:rPr>
              <a:t>от др.-греч. </a:t>
            </a:r>
            <a:r>
              <a:rPr lang="en-US" sz="3200" b="1" i="1" dirty="0" smtClean="0">
                <a:solidFill>
                  <a:schemeClr val="bg2">
                    <a:lumMod val="25000"/>
                  </a:schemeClr>
                </a:solidFill>
              </a:rPr>
              <a:t>‘‘</a:t>
            </a:r>
            <a:r>
              <a:rPr lang="ru-RU" sz="3200" b="1" i="1" dirty="0" smtClean="0">
                <a:solidFill>
                  <a:schemeClr val="bg2">
                    <a:lumMod val="25000"/>
                  </a:schemeClr>
                </a:solidFill>
              </a:rPr>
              <a:t>растение</a:t>
            </a:r>
            <a:r>
              <a:rPr lang="en-US" sz="3200" b="1" i="1" dirty="0" smtClean="0">
                <a:solidFill>
                  <a:schemeClr val="bg2">
                    <a:lumMod val="25000"/>
                  </a:schemeClr>
                </a:solidFill>
              </a:rPr>
              <a:t>’’</a:t>
            </a:r>
            <a:r>
              <a:rPr lang="ru-RU" sz="3200" b="1" i="1" dirty="0" smtClean="0">
                <a:solidFill>
                  <a:schemeClr val="bg2">
                    <a:lumMod val="25000"/>
                  </a:schemeClr>
                </a:solidFill>
              </a:rPr>
              <a:t> и </a:t>
            </a:r>
            <a:r>
              <a:rPr lang="en-US" sz="3200" b="1" i="1" dirty="0" smtClean="0">
                <a:solidFill>
                  <a:schemeClr val="bg2">
                    <a:lumMod val="25000"/>
                  </a:schemeClr>
                </a:solidFill>
              </a:rPr>
              <a:t>‘‘</a:t>
            </a:r>
            <a:r>
              <a:rPr lang="ru-RU" sz="3200" b="1" i="1" dirty="0" smtClean="0">
                <a:solidFill>
                  <a:schemeClr val="bg2">
                    <a:lumMod val="25000"/>
                  </a:schemeClr>
                </a:solidFill>
              </a:rPr>
              <a:t>терапия</a:t>
            </a:r>
            <a:r>
              <a:rPr lang="en-US" sz="3200" b="1" i="1" dirty="0" smtClean="0">
                <a:solidFill>
                  <a:schemeClr val="bg2">
                    <a:lumMod val="25000"/>
                  </a:schemeClr>
                </a:solidFill>
              </a:rPr>
              <a:t>’’ </a:t>
            </a:r>
          </a:p>
          <a:p>
            <a:pPr algn="ctr"/>
            <a:r>
              <a:rPr lang="ru-RU" sz="3200" b="1" i="1" dirty="0" smtClean="0">
                <a:solidFill>
                  <a:schemeClr val="bg2">
                    <a:lumMod val="25000"/>
                  </a:schemeClr>
                </a:solidFill>
              </a:rPr>
              <a:t>–</a:t>
            </a:r>
            <a:r>
              <a:rPr lang="en-US" sz="3200" b="1" i="1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sz="3200" b="1" i="1" dirty="0" smtClean="0">
                <a:solidFill>
                  <a:schemeClr val="bg2">
                    <a:lumMod val="25000"/>
                  </a:schemeClr>
                </a:solidFill>
              </a:rPr>
              <a:t>ЛЕЧЕНИЕ ТРАВАМИ  </a:t>
            </a:r>
            <a:endParaRPr lang="ru-RU" sz="3200" b="1" i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469386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0819" y="5174673"/>
            <a:ext cx="10567554" cy="540327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</a:rPr>
              <a:t>ФИТОТЕРАПИЯ</a:t>
            </a:r>
            <a:r>
              <a:rPr lang="ru-RU" sz="2800" b="1" dirty="0" smtClean="0"/>
              <a:t> </a:t>
            </a:r>
            <a:r>
              <a:rPr lang="ru-RU" sz="2800" b="1" dirty="0" smtClean="0">
                <a:solidFill>
                  <a:schemeClr val="bg2">
                    <a:lumMod val="25000"/>
                  </a:schemeClr>
                </a:solidFill>
              </a:rPr>
              <a:t>– один из самых древних методов лечения</a:t>
            </a:r>
            <a:endParaRPr lang="ru-RU" sz="2800" b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663" b="16663"/>
          <a:stretch>
            <a:fillRect/>
          </a:stretch>
        </p:blipFill>
        <p:spPr>
          <a:xfrm>
            <a:off x="0" y="-1"/>
            <a:ext cx="12192000" cy="5271754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85088" y="5621482"/>
            <a:ext cx="11106912" cy="1236518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на территории нынешней Украины, археологами были обнаружены,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‘‘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первобытные аптечки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’’ – </a:t>
            </a:r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которые представляли собой, выдолбленные в камне углубления с растениями: ПОДОРОЖНИК, ЗВЕРОБОЙ, ПОЛЫНЬ.</a:t>
            </a:r>
            <a:endParaRPr lang="ru-RU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46712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608" y="134112"/>
            <a:ext cx="11814048" cy="3998976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1"/>
                </a:solidFill>
              </a:rPr>
              <a:t>Рецепт миро для священного помазания является одним из древнейших рецептов в мире, официально ему более 34 столетий: смирна самотечная, корица благовонная, тростник благовонный, кора корицы, масло оливковое; несомненно, что миропомазание – одно из средств эффективной защиты от инфекций на ряду с ладаном, серебряной водой, омовением.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57489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0145" y="457200"/>
            <a:ext cx="7028964" cy="187147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</a:rPr>
              <a:t>Вплоть до ХХ века ФИТОТЕРАПИЯ занимала почетное место среди прочих методов лечения.</a:t>
            </a:r>
            <a:endParaRPr lang="ru-RU" sz="3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11927" y="3886199"/>
            <a:ext cx="5278582" cy="2369127"/>
          </a:xfrm>
        </p:spPr>
        <p:txBody>
          <a:bodyPr>
            <a:noAutofit/>
          </a:bodyPr>
          <a:lstStyle/>
          <a:p>
            <a:r>
              <a:rPr lang="en-US" sz="3200" dirty="0" smtClean="0"/>
              <a:t>“ </a:t>
            </a:r>
            <a:r>
              <a:rPr lang="ru-RU" sz="3200" dirty="0" smtClean="0"/>
              <a:t>В аптеке всегда будет пахнуть травами … </a:t>
            </a:r>
            <a:r>
              <a:rPr lang="en-US" sz="3200" dirty="0" smtClean="0"/>
              <a:t>”</a:t>
            </a:r>
          </a:p>
          <a:p>
            <a:r>
              <a:rPr lang="en-US" sz="3200" dirty="0"/>
              <a:t> </a:t>
            </a:r>
            <a:r>
              <a:rPr lang="en-US" sz="3200" dirty="0" smtClean="0"/>
              <a:t>                 </a:t>
            </a:r>
            <a:r>
              <a:rPr lang="ru-RU" sz="3200" dirty="0" smtClean="0"/>
              <a:t>         </a:t>
            </a:r>
          </a:p>
          <a:p>
            <a:r>
              <a:rPr lang="ru-RU" sz="3200" dirty="0"/>
              <a:t> </a:t>
            </a:r>
            <a:r>
              <a:rPr lang="ru-RU" sz="3200" dirty="0" smtClean="0"/>
              <a:t>                         А.П. Чехов</a:t>
            </a:r>
            <a:r>
              <a:rPr lang="en-US" sz="3200" dirty="0" smtClean="0"/>
              <a:t>            </a:t>
            </a:r>
            <a:endParaRPr lang="ru-RU" sz="3200" dirty="0"/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31" b="1031"/>
          <a:stretch>
            <a:fillRect/>
          </a:stretch>
        </p:blipFill>
        <p:spPr>
          <a:xfrm>
            <a:off x="7419109" y="0"/>
            <a:ext cx="4772891" cy="6857148"/>
          </a:xfrm>
        </p:spPr>
      </p:pic>
    </p:spTree>
    <p:extLst>
      <p:ext uri="{BB962C8B-B14F-4D97-AF65-F5344CB8AC3E}">
        <p14:creationId xmlns:p14="http://schemas.microsoft.com/office/powerpoint/2010/main" xmlns="" val="23744365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6331" y="4157472"/>
            <a:ext cx="6620257" cy="2474976"/>
          </a:xfrm>
        </p:spPr>
        <p:txBody>
          <a:bodyPr>
            <a:noAutofit/>
          </a:bodyPr>
          <a:lstStyle/>
          <a:p>
            <a:pPr algn="r"/>
            <a:r>
              <a:rPr lang="ru-RU" sz="3200" dirty="0" smtClean="0">
                <a:solidFill>
                  <a:schemeClr val="tx1"/>
                </a:solidFill>
              </a:rPr>
              <a:t>Существуют определенные правила сбора </a:t>
            </a:r>
            <a:br>
              <a:rPr lang="ru-RU" sz="3200" dirty="0" smtClean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растительного сырья и приготовления лекарственных вытяжек из растений</a:t>
            </a:r>
            <a:r>
              <a:rPr lang="ru-RU" sz="3200" b="1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2" name="Рисунок 11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818" b="1818"/>
          <a:stretch>
            <a:fillRect/>
          </a:stretch>
        </p:blipFill>
        <p:spPr>
          <a:xfrm>
            <a:off x="6986588" y="0"/>
            <a:ext cx="5205412" cy="6858000"/>
          </a:xfr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3168" y="97536"/>
            <a:ext cx="5766816" cy="4059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70950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0476" y="197426"/>
            <a:ext cx="11754260" cy="2582349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ФИТОТЕРАПИЯ не всегда использует растение в целом, зачастую их отдельные части: КОРНИ, ЛИСТЬЯ, ЦВЕТКИ, СТЕБЛИ, КОРУ, ПОЧКИ, ПЛОДЫ, СЕМЕНА, ЛУКОВИЦЫ.</a:t>
            </a:r>
            <a:endParaRPr lang="ru-RU" sz="4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49906" y="2999232"/>
            <a:ext cx="10334830" cy="3511295"/>
          </a:xfrm>
        </p:spPr>
        <p:txBody>
          <a:bodyPr>
            <a:normAutofit lnSpcReduction="10000"/>
          </a:bodyPr>
          <a:lstStyle/>
          <a:p>
            <a:pPr algn="r"/>
            <a:r>
              <a:rPr lang="ru-RU" sz="4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Наиболее распространены сегодня спиртовые извлечения из растений:</a:t>
            </a:r>
          </a:p>
          <a:p>
            <a:pPr algn="r"/>
            <a:r>
              <a:rPr lang="ru-RU" sz="4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НАСТОЙКИ и ЭКСТРАКТЫ, </a:t>
            </a:r>
          </a:p>
          <a:p>
            <a:pPr algn="r"/>
            <a:r>
              <a:rPr lang="ru-RU" sz="4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эти лекарственные формы, отнюдь не являются наиболее эффективными.</a:t>
            </a:r>
            <a:endParaRPr lang="ru-RU" sz="4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61352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0476" y="343731"/>
            <a:ext cx="11754260" cy="1131501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УРОВНИ ИСПОЛЬЗОВАНИЯ ФИТОТЕРАПИИ</a:t>
            </a:r>
            <a:b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С.Н. </a:t>
            </a:r>
            <a:r>
              <a:rPr lang="ru-RU" sz="3200" b="1" dirty="0" err="1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Турищев</a:t>
            </a:r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(1999)</a:t>
            </a:r>
            <a:endParaRPr lang="ru-RU" sz="32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04544" y="1658112"/>
            <a:ext cx="10887456" cy="5035296"/>
          </a:xfrm>
        </p:spPr>
        <p:txBody>
          <a:bodyPr>
            <a:normAutofit/>
          </a:bodyPr>
          <a:lstStyle/>
          <a:p>
            <a:r>
              <a:rPr lang="ru-RU" sz="2700" i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Первый – профилактический</a:t>
            </a:r>
            <a:r>
              <a:rPr lang="ru-RU" sz="2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ru-RU" sz="2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для практически здоровых людей с небольшими функциональными отклонениями. Предусматривает коррекцию здоровья фруктово-овощной диетой.</a:t>
            </a:r>
          </a:p>
          <a:p>
            <a:r>
              <a:rPr lang="ru-RU" sz="2600" i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Второй</a:t>
            </a: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для пациентов с выраженными функциональными расстройствами и заболеваниями не перешедшими в хроническую форму. Рекомендовано купирование клинических симптомов расти-тельными средствами с дальнейшим переходом на 1-й уровень.</a:t>
            </a:r>
          </a:p>
          <a:p>
            <a:r>
              <a:rPr lang="ru-RU" sz="2600" i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Третий</a:t>
            </a:r>
            <a:r>
              <a:rPr lang="ru-RU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для больных со сформировавшимися хроническими заболеваниями. Предусматривает практически постоянное использование лекарственных растений с периодической сменой и коррекцией курсов.</a:t>
            </a:r>
          </a:p>
          <a:p>
            <a:endParaRPr lang="ru-RU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25790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0476" y="343731"/>
            <a:ext cx="11754260" cy="558477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ПРЕИМУЩЕСТВА и </a:t>
            </a: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НЕДОСТАТКИ</a:t>
            </a:r>
            <a:r>
              <a:rPr lang="ru-RU" sz="3200" b="1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ФИТОТЕРАПИИ</a:t>
            </a:r>
            <a:endParaRPr lang="ru-RU" sz="3200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48256" y="902208"/>
            <a:ext cx="9802368" cy="2974848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2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озможность длительного использования;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sz="2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тсутствие лекарственной зависимости;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редкость аллергических осложнений;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отсутствие дисбактериозов;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комплексное, многостороннее воздействие на организм;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ru-RU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доступность и огромный выбор лекарственных растений.</a:t>
            </a:r>
          </a:p>
        </p:txBody>
      </p:sp>
      <p:sp>
        <p:nvSpPr>
          <p:cNvPr id="5" name="Текст 3"/>
          <p:cNvSpPr txBox="1">
            <a:spLocks/>
          </p:cNvSpPr>
          <p:nvPr/>
        </p:nvSpPr>
        <p:spPr>
          <a:xfrm>
            <a:off x="2974848" y="3767328"/>
            <a:ext cx="8790432" cy="281635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9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anose="020B0604020202020204" pitchFamily="34" charset="0"/>
              <a:buChar char="−"/>
            </a:pPr>
            <a:r>
              <a:rPr lang="ru-RU" sz="27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трудности при составлении сбора (дозирование);</a:t>
            </a:r>
          </a:p>
          <a:p>
            <a:pPr marL="457200" indent="-457200">
              <a:buFont typeface="Arial" panose="020B0604020202020204" pitchFamily="34" charset="0"/>
              <a:buChar char="−"/>
            </a:pPr>
            <a:r>
              <a:rPr lang="ru-RU" sz="27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противопоказание при беременности;</a:t>
            </a:r>
          </a:p>
          <a:p>
            <a:pPr marL="457200" indent="-457200">
              <a:buFont typeface="Arial" panose="020B0604020202020204" pitchFamily="34" charset="0"/>
              <a:buChar char="−"/>
            </a:pPr>
            <a:r>
              <a:rPr lang="ru-RU" sz="27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индивидуализация лечения; </a:t>
            </a:r>
          </a:p>
          <a:p>
            <a:pPr marL="457200" indent="-457200">
              <a:buFont typeface="Arial" panose="020B0604020202020204" pitchFamily="34" charset="0"/>
              <a:buChar char="−"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мягкость воздействия;</a:t>
            </a:r>
          </a:p>
          <a:p>
            <a:pPr marL="457200" indent="-457200">
              <a:buFont typeface="Arial" panose="020B0604020202020204" pitchFamily="34" charset="0"/>
              <a:buChar char="−"/>
            </a:pPr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долгое ожидание общего, системного воздействия на организм (закрепляется примерно через месяц).</a:t>
            </a:r>
          </a:p>
        </p:txBody>
      </p:sp>
    </p:spTree>
    <p:extLst>
      <p:ext uri="{BB962C8B-B14F-4D97-AF65-F5344CB8AC3E}">
        <p14:creationId xmlns:p14="http://schemas.microsoft.com/office/powerpoint/2010/main" xmlns="" val="23250219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0476" y="256033"/>
            <a:ext cx="11754260" cy="1987296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основной или самостоятельный метод лечения ФИТОТЕРАПИЯ незаменима при лечении </a:t>
            </a:r>
            <a:r>
              <a:rPr lang="ru-RU" sz="32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функциональ-ных</a:t>
            </a:r>
            <a:r>
              <a:rPr lang="ru-RU" sz="32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расстройств и при хронических поражениях внутренних органов терапевтического профиля.</a:t>
            </a:r>
            <a:endParaRPr lang="ru-RU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70304" y="2353058"/>
            <a:ext cx="10314432" cy="4315966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2800" dirty="0" smtClean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Хронические гастриты, бронхиты вне стадии </a:t>
            </a:r>
          </a:p>
          <a:p>
            <a:pPr>
              <a:spcBef>
                <a:spcPts val="0"/>
              </a:spcBef>
            </a:pPr>
            <a:r>
              <a:rPr lang="ru-RU" sz="2800" dirty="0" smtClean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обострения вполне могут быть излечены с помощью растительных сборов. </a:t>
            </a:r>
          </a:p>
          <a:p>
            <a:pPr>
              <a:spcBef>
                <a:spcPts val="0"/>
              </a:spcBef>
            </a:pPr>
            <a:r>
              <a:rPr lang="ru-RU" sz="2800" i="1" u="sng" dirty="0" smtClean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Например:</a:t>
            </a:r>
            <a:r>
              <a:rPr lang="ru-RU" sz="2800" dirty="0" smtClean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 при острых респираторных заболеваниях мы традиционно пьем чай с малиной, цветами липы, бузины, плодами и листьями смородины.</a:t>
            </a:r>
          </a:p>
          <a:p>
            <a:pPr>
              <a:spcBef>
                <a:spcPts val="1800"/>
              </a:spcBef>
            </a:pPr>
            <a:r>
              <a:rPr lang="ru-RU" sz="2800" dirty="0" smtClean="0">
                <a:solidFill>
                  <a:schemeClr val="tx1"/>
                </a:solidFill>
                <a:latin typeface="+mj-lt"/>
                <a:cs typeface="Arial" panose="020B0604020202020204" pitchFamily="34" charset="0"/>
              </a:rPr>
              <a:t>При лечении онкологических и психических заболеваний травяные сборы применяют для снятия интоксикации или в роли симптоматической терапии.</a:t>
            </a:r>
          </a:p>
        </p:txBody>
      </p:sp>
    </p:spTree>
    <p:extLst>
      <p:ext uri="{BB962C8B-B14F-4D97-AF65-F5344CB8AC3E}">
        <p14:creationId xmlns:p14="http://schemas.microsoft.com/office/powerpoint/2010/main" xmlns="" val="41133551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08319" y="118872"/>
            <a:ext cx="6432741" cy="2185416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/>
              <a:t>Одна из ветвей фитотерапии – АРОМАТЕРАПИЯ использует возможность изменения, модуляции настроения пациентов с помощью запахов растений</a:t>
            </a:r>
            <a:endParaRPr lang="ru-RU" sz="2800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333" r="23333"/>
          <a:stretch>
            <a:fillRect/>
          </a:stretch>
        </p:blipFill>
        <p:spPr>
          <a:xfrm>
            <a:off x="0" y="0"/>
            <a:ext cx="5486400" cy="685800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9590" y="2304288"/>
            <a:ext cx="4483062" cy="4504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73841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4613" y="170688"/>
            <a:ext cx="5604986" cy="6022848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Все медиаторы нервного импульса: ацетилхолин, адреналин, норадреналин, короткие пептиды, нейроактивные аминокислоты – были обнаружены и содержаться в растениях, хотя те не передвигаются, не бегают, не прыгают, не мыслят.</a:t>
            </a:r>
            <a:br>
              <a:rPr lang="ru-RU" sz="3200" dirty="0" smtClean="0"/>
            </a:br>
            <a:endParaRPr lang="ru-RU" sz="3200" dirty="0"/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61" r="861"/>
          <a:stretch>
            <a:fillRect/>
          </a:stretch>
        </p:blipFill>
        <p:spPr>
          <a:xfrm>
            <a:off x="0" y="0"/>
            <a:ext cx="6424613" cy="6858000"/>
          </a:xfrm>
        </p:spPr>
      </p:pic>
    </p:spTree>
    <p:extLst>
      <p:ext uri="{BB962C8B-B14F-4D97-AF65-F5344CB8AC3E}">
        <p14:creationId xmlns:p14="http://schemas.microsoft.com/office/powerpoint/2010/main" xmlns="" val="35091591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3227" y="353515"/>
            <a:ext cx="11118273" cy="1766230"/>
          </a:xfrm>
        </p:spPr>
        <p:txBody>
          <a:bodyPr>
            <a:noAutofit/>
          </a:bodyPr>
          <a:lstStyle/>
          <a:p>
            <a:r>
              <a:rPr lang="ru-RU" sz="2800" dirty="0" smtClean="0"/>
              <a:t>С начала 50-х годов, синтез антибиотиков снизил позиции траволечения в современной терапии.</a:t>
            </a:r>
            <a:br>
              <a:rPr lang="ru-RU" sz="2800" dirty="0" smtClean="0"/>
            </a:br>
            <a:r>
              <a:rPr lang="ru-RU" sz="2800" dirty="0" smtClean="0"/>
              <a:t>В промышленных условиях многие лекарства изготавливают из сильнодействующих и даже ядовитых растений.</a:t>
            </a:r>
            <a:endParaRPr lang="ru-RU" sz="2800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627" b="11627"/>
          <a:stretch>
            <a:fillRect/>
          </a:stretch>
        </p:blipFill>
        <p:spPr>
          <a:xfrm>
            <a:off x="2926314" y="2335785"/>
            <a:ext cx="8915400" cy="4269544"/>
          </a:xfrm>
        </p:spPr>
      </p:pic>
    </p:spTree>
    <p:extLst>
      <p:ext uri="{BB962C8B-B14F-4D97-AF65-F5344CB8AC3E}">
        <p14:creationId xmlns:p14="http://schemas.microsoft.com/office/powerpoint/2010/main" xmlns="" val="11486646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7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4527" y="0"/>
            <a:ext cx="9997441" cy="1011936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Успехи фитотерапии обусловлены: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24000" y="1231392"/>
            <a:ext cx="10668000" cy="5449824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биологической адекватностью, сглаживающую последствия ухода человека из нормальной среды обитания в созданную им искусственную эко нишу;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восполнением значительно уменьшившейся трофической связи человека с флорой планеты;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возможностью использования закона единства флоры и фауны, применяя природные, естественные регуляторы метаболизма;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поддержанием и мобилизацией различных систем аутозащиты;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>
                <a:solidFill>
                  <a:schemeClr val="tx1"/>
                </a:solidFill>
              </a:rPr>
              <a:t>з</a:t>
            </a:r>
            <a:r>
              <a:rPr lang="ru-RU" sz="2400" dirty="0" smtClean="0">
                <a:solidFill>
                  <a:schemeClr val="tx1"/>
                </a:solidFill>
              </a:rPr>
              <a:t>адатками фармакологии –действия ядовитых и лекарственных растений;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базой и источником новых принципов, методов и средств лечения больных.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0728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6562" y="4572000"/>
            <a:ext cx="10212387" cy="154838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Препараты растительного происхождения составляют около 40% лечебного «арсенала», в кардиологии – 70%. </a:t>
            </a:r>
            <a:endParaRPr lang="ru-RU" sz="2800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773" b="2773"/>
          <a:stretch>
            <a:fillRect/>
          </a:stretch>
        </p:blipFill>
        <p:spPr>
          <a:xfrm>
            <a:off x="1706563" y="171450"/>
            <a:ext cx="10212387" cy="4400550"/>
          </a:xfrm>
        </p:spPr>
      </p:pic>
    </p:spTree>
    <p:extLst>
      <p:ext uri="{BB962C8B-B14F-4D97-AF65-F5344CB8AC3E}">
        <p14:creationId xmlns:p14="http://schemas.microsoft.com/office/powerpoint/2010/main" xmlns="" val="17758953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7008" y="2621280"/>
            <a:ext cx="10273219" cy="1109472"/>
          </a:xfrm>
        </p:spPr>
        <p:txBody>
          <a:bodyPr>
            <a:noAutofit/>
          </a:bodyPr>
          <a:lstStyle/>
          <a:p>
            <a:r>
              <a:rPr lang="ru-RU" sz="6000" b="1" i="1" dirty="0" smtClean="0">
                <a:solidFill>
                  <a:schemeClr val="bg2">
                    <a:lumMod val="25000"/>
                  </a:schemeClr>
                </a:solidFill>
              </a:rPr>
              <a:t>СПАСИБО ЗА ВНИМАНИЕ</a:t>
            </a:r>
            <a:endParaRPr lang="ru-RU" sz="6000" b="1" i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4921271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235</TotalTime>
  <Words>607</Words>
  <Application>Microsoft Office PowerPoint</Application>
  <PresentationFormat>Произвольный</PresentationFormat>
  <Paragraphs>55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Легкий дым</vt:lpstr>
      <vt:lpstr> Школа пожилого возраста  «Обучение навыкам ухода» </vt:lpstr>
      <vt:lpstr>ФИТОТЕРАПИЯ</vt:lpstr>
      <vt:lpstr>ФИТОТЕРАПИЯ – один из самых древних методов лечения</vt:lpstr>
      <vt:lpstr>Рецепт миро для священного помазания является одним из древнейших рецептов в мире, официально ему более 34 столетий: смирна самотечная, корица благовонная, тростник благовонный, кора корицы, масло оливковое; несомненно, что миропомазание – одно из средств эффективной защиты от инфекций на ряду с ладаном, серебряной водой, омовением.</vt:lpstr>
      <vt:lpstr>Вплоть до ХХ века ФИТОТЕРАПИЯ занимала почетное место среди прочих методов лечения.</vt:lpstr>
      <vt:lpstr>Существуют определенные правила сбора  растительного сырья и приготовления лекарственных вытяжек из растений.</vt:lpstr>
      <vt:lpstr>ФИТОТЕРАПИЯ не всегда использует растение в целом, зачастую их отдельные части: КОРНИ, ЛИСТЬЯ, ЦВЕТКИ, СТЕБЛИ, КОРУ, ПОЧКИ, ПЛОДЫ, СЕМЕНА, ЛУКОВИЦЫ.</vt:lpstr>
      <vt:lpstr>УРОВНИ ИСПОЛЬЗОВАНИЯ ФИТОТЕРАПИИ С.Н. Турищев (1999)</vt:lpstr>
      <vt:lpstr>ПРЕИМУЩЕСТВА и НЕДОСТАТКИ ФИТОТЕРАПИИ</vt:lpstr>
      <vt:lpstr>Как основной или самостоятельный метод лечения ФИТОТЕРАПИЯ незаменима при лечении функциональ-ных расстройств и при хронических поражениях внутренних органов терапевтического профиля.</vt:lpstr>
      <vt:lpstr>Одна из ветвей фитотерапии – АРОМАТЕРАПИЯ использует возможность изменения, модуляции настроения пациентов с помощью запахов растений</vt:lpstr>
      <vt:lpstr>Все медиаторы нервного импульса: ацетилхолин, адреналин, норадреналин, короткие пептиды, нейроактивные аминокислоты – были обнаружены и содержаться в растениях, хотя те не передвигаются, не бегают, не прыгают, не мыслят. </vt:lpstr>
      <vt:lpstr>С начала 50-х годов, синтез антибиотиков снизил позиции траволечения в современной терапии. В промышленных условиях многие лекарства изготавливают из сильнодействующих и даже ядовитых растений.</vt:lpstr>
      <vt:lpstr>Успехи фитотерапии обусловлены:</vt:lpstr>
      <vt:lpstr>Препараты растительного происхождения составляют около 40% лечебного «арсенала», в кардиологии – 70%. </vt:lpstr>
      <vt:lpstr>СПАСИБО ЗА ВНИМАНИЕ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ФИТОТЕРАПИЯ</dc:title>
  <dc:creator>Tanks World</dc:creator>
  <cp:lastModifiedBy>Травянская СА</cp:lastModifiedBy>
  <cp:revision>29</cp:revision>
  <dcterms:created xsi:type="dcterms:W3CDTF">2017-03-21T15:39:44Z</dcterms:created>
  <dcterms:modified xsi:type="dcterms:W3CDTF">2021-03-12T05:53:19Z</dcterms:modified>
</cp:coreProperties>
</file>