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99114DE-8F10-493F-8283-324872DF0DE7}" type="datetimeFigureOut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80D5BBF-8F55-4C77-B4F9-B05B54BBFD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317156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702EE-DE4C-464B-AEF0-6454517FD97A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5423B-7A18-4A55-8D82-C2D810A361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29F2E-BE42-47E5-8830-A1CF7EE82871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B4035-557E-41B6-8E07-507E609E1D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790F3-0EE8-4320-8B79-A51873493F41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2CBC0-4E75-4B2C-8846-2EC316EC3C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6222B-971E-44FA-B064-43F29504AF8D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84EF4-E796-4D68-802C-83FB22D7B0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7E088-4CB2-4B31-9006-D7C8D63608B7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6294C-ED1C-4B5C-9F55-5C58C2974B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58468-BD82-44C4-9A9D-7CD0C8B71D5B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8BCF1-A559-4F65-8A7D-12A2FD37F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7D23A-F490-4886-841E-E31AA73A1600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CD108-944B-486B-AEC8-0D2872E4FF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F303A-8137-4797-8696-4014D88A16B4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8B7EF-E78E-46E2-9E52-79D33FF651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98CA8-76DA-45B5-BC6F-BAEA0937020E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A585B-8D39-4750-8BAF-8B760D506B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67569-9E54-4BD4-961D-B774D24DD4C9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730AE-6BFC-40F6-A665-7E1019BBA8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69F43-1E1C-4EC8-BD14-F7A3E2D762B7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87C03-D6FD-40A1-BB13-ADA9CB295D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4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E6AD5CE-1990-4436-A206-8E1E00D866B5}" type="datetime1">
              <a:rPr lang="ru-RU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679225-10B9-4519-BD91-825DC3E68A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C7%E0%EA%E0%EB%E8%E2%E0%ED%E8%E5" TargetMode="External"/><Relationship Id="rId2" Type="http://schemas.openxmlformats.org/officeDocument/2006/relationships/hyperlink" Target="http://www.zakalivanie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mages.yandex.ru/" TargetMode="External"/><Relationship Id="rId4" Type="http://schemas.openxmlformats.org/officeDocument/2006/relationships/hyperlink" Target="http://dic.academic.ru/dic.nsf/enc_medicine/11979/&#1047;&#1072;&#1082;&#1072;&#1083;&#1080;&#1074;&#1072;&#1085;&#1080;&#1077;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2088231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Школа пожилого возраста 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«Обучение навыкам ухода»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400800" cy="2376264"/>
          </a:xfrm>
        </p:spPr>
        <p:txBody>
          <a:bodyPr/>
          <a:lstStyle/>
          <a:p>
            <a:pPr>
              <a:defRPr/>
            </a:pP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Тема: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« Профилактика различных заболеваний, закаливание»</a:t>
            </a:r>
          </a:p>
          <a:p>
            <a:pPr>
              <a:defRPr/>
            </a:pPr>
            <a:endParaRPr lang="ru-RU" sz="36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>
              <a:defRPr/>
            </a:pP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Руководитель: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специалист по социальной работе Пучкова М.В.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979762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/>
          <a:lstStyle/>
          <a:p>
            <a:r>
              <a:rPr lang="ru-RU" sz="5400" b="1" i="1" dirty="0" smtClean="0"/>
              <a:t>Закаливание организма и  его влияние  на здоровье человека</a:t>
            </a:r>
            <a:endParaRPr lang="ru-RU" sz="5400" dirty="0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2875" y="142875"/>
            <a:ext cx="8786813" cy="6429375"/>
          </a:xfrm>
          <a:prstGeom prst="roundRect">
            <a:avLst/>
          </a:prstGeom>
          <a:noFill/>
          <a:ln w="123825" cmpd="thickThin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Users\Гилёвы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85992"/>
            <a:ext cx="2406903" cy="1925144"/>
          </a:xfrm>
          <a:prstGeom prst="rect">
            <a:avLst/>
          </a:prstGeom>
          <a:noFill/>
        </p:spPr>
      </p:pic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закаливание?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3143240" y="1214422"/>
            <a:ext cx="4464496" cy="5301208"/>
          </a:xfrm>
        </p:spPr>
        <p:txBody>
          <a:bodyPr/>
          <a:lstStyle/>
          <a:p>
            <a:pPr>
              <a:buNone/>
            </a:pPr>
            <a:r>
              <a:rPr lang="ru-RU" sz="2000" b="1" u="sng" dirty="0" smtClean="0">
                <a:latin typeface="Showcard Gothic" pitchFamily="82" charset="0"/>
                <a:cs typeface="Aharoni" pitchFamily="2" charset="-79"/>
              </a:rPr>
              <a:t> </a:t>
            </a:r>
            <a:r>
              <a:rPr lang="ru-RU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howcard Gothic" pitchFamily="82" charset="0"/>
                <a:cs typeface="Aharoni" pitchFamily="2" charset="-79"/>
              </a:rPr>
              <a:t>Закаливание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howcard Gothic" pitchFamily="82" charset="0"/>
                <a:cs typeface="Aharoni" pitchFamily="2" charset="-79"/>
              </a:rPr>
              <a:t>– это повышение устойчивости организма к неблагоприятному воздействию ряда факторов окружающей среды (низкой или высокой температуры) путём систематического воздействия на организм этих факторов . </a:t>
            </a:r>
            <a:r>
              <a:rPr lang="ru-RU" sz="2400" dirty="0" smtClean="0">
                <a:solidFill>
                  <a:srgbClr val="000000"/>
                </a:solidFill>
                <a:latin typeface="Showcard Gothic" pitchFamily="82" charset="0"/>
                <a:cs typeface="Aharoni" pitchFamily="2" charset="-79"/>
              </a:rPr>
              <a:t>В основе закаливания лежит способность организма человека приспосабливаться меняющимся условием окружающей среды</a:t>
            </a:r>
            <a:r>
              <a:rPr lang="ru-RU" sz="2800" dirty="0" smtClean="0">
                <a:solidFill>
                  <a:srgbClr val="000000"/>
                </a:solidFill>
                <a:latin typeface="Showcard Gothic" pitchFamily="82" charset="0"/>
                <a:cs typeface="Aharoni" pitchFamily="2" charset="-79"/>
              </a:rPr>
              <a:t>.</a:t>
            </a:r>
            <a:endParaRPr lang="ru-RU" sz="2800" dirty="0" smtClean="0"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Способы закаливания: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Обтирание</a:t>
            </a:r>
          </a:p>
          <a:p>
            <a:r>
              <a:rPr lang="ru-RU" dirty="0" smtClean="0"/>
              <a:t>Обливание</a:t>
            </a:r>
          </a:p>
          <a:p>
            <a:r>
              <a:rPr lang="ru-RU" dirty="0" smtClean="0"/>
              <a:t>Воздушные ванны</a:t>
            </a:r>
          </a:p>
          <a:p>
            <a:r>
              <a:rPr lang="ru-RU" dirty="0" smtClean="0"/>
              <a:t>Солнечные ванны</a:t>
            </a:r>
          </a:p>
          <a:p>
            <a:r>
              <a:rPr lang="ru-RU" dirty="0" smtClean="0"/>
              <a:t>Купание в открытых водоёмах</a:t>
            </a:r>
          </a:p>
          <a:p>
            <a:r>
              <a:rPr lang="ru-RU" dirty="0" smtClean="0"/>
              <a:t>Босохождение</a:t>
            </a:r>
          </a:p>
          <a:p>
            <a:r>
              <a:rPr lang="ru-RU" dirty="0" smtClean="0"/>
              <a:t>Моржевание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Гилёвы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5939177" cy="452664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Обливание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63888" y="1484784"/>
            <a:ext cx="5122912" cy="4641379"/>
          </a:xfrm>
        </p:spPr>
        <p:txBody>
          <a:bodyPr/>
          <a:lstStyle/>
          <a:p>
            <a:r>
              <a:rPr lang="ru-RU" sz="2400" dirty="0" smtClean="0">
                <a:latin typeface="+mj-lt"/>
                <a:cs typeface="Aharoni" pitchFamily="2" charset="-79"/>
              </a:rPr>
              <a:t>Хорошим методом закаливания является обливание холодной водой. Для этого берут 2 – 3 ведра холодной воды желаемой температуры и выливают на всё тело. Основную роль при обливании играет температурное раздражение кожи, рефлекторно оказывает тонизирующее, дыхание. После обливания тело необходимо обтереть сухим полотенцем</a:t>
            </a:r>
            <a:r>
              <a:rPr lang="ru-RU" sz="2400" dirty="0" smtClean="0">
                <a:latin typeface="Tunga" pitchFamily="2"/>
                <a:cs typeface="Aharoni" pitchFamily="2" charset="-79"/>
              </a:rPr>
              <a:t>.</a:t>
            </a:r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ru-RU" dirty="0" smtClean="0"/>
              <a:t>Правила закаливания: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Clr>
                <a:srgbClr val="000000"/>
              </a:buClr>
              <a:buFont typeface="+mj-lt"/>
              <a:buAutoNum type="arabicPeriod"/>
              <a:defRPr/>
            </a:pPr>
            <a:r>
              <a:rPr lang="ru-RU" sz="2400" dirty="0" smtClean="0"/>
              <a:t>Необходимость психологического настроя на закаливание, заинтересованность в нём . Это самый важный принцип.</a:t>
            </a:r>
          </a:p>
          <a:p>
            <a:pPr marL="609600" indent="-609600">
              <a:lnSpc>
                <a:spcPct val="90000"/>
              </a:lnSpc>
              <a:buClr>
                <a:srgbClr val="000000"/>
              </a:buClr>
              <a:buFont typeface="+mj-lt"/>
              <a:buAutoNum type="arabicPeriod"/>
              <a:defRPr/>
            </a:pPr>
            <a:r>
              <a:rPr lang="ru-RU" sz="2400" dirty="0" smtClean="0"/>
              <a:t>Закаливание должно быть  систематичным.</a:t>
            </a:r>
          </a:p>
          <a:p>
            <a:pPr marL="609600" indent="-609600">
              <a:lnSpc>
                <a:spcPct val="90000"/>
              </a:lnSpc>
              <a:buClr>
                <a:srgbClr val="000000"/>
              </a:buClr>
              <a:buFont typeface="+mj-lt"/>
              <a:buAutoNum type="arabicPeriod"/>
              <a:defRPr/>
            </a:pPr>
            <a:r>
              <a:rPr lang="ru-RU" sz="2400" dirty="0" smtClean="0"/>
              <a:t>Закаливание должно быть комплексным, что предполагает различные виды закаливания: пассивные и активные, общие местные, коллективные   индивидуальные.   </a:t>
            </a:r>
          </a:p>
          <a:p>
            <a:pPr marL="609600" indent="-609600">
              <a:lnSpc>
                <a:spcPct val="90000"/>
              </a:lnSpc>
              <a:buClr>
                <a:srgbClr val="000000"/>
              </a:buClr>
              <a:buFont typeface="+mj-lt"/>
              <a:buAutoNum type="arabicPeriod"/>
              <a:defRPr/>
            </a:pPr>
            <a:r>
              <a:rPr lang="ru-RU" sz="2400" dirty="0" smtClean="0"/>
              <a:t>Закаливание должно быть постепенным, время контакта с сильным холодом  должно увеличиваться постепенно.</a:t>
            </a:r>
          </a:p>
          <a:p>
            <a:pPr marL="609600" indent="-609600">
              <a:lnSpc>
                <a:spcPct val="90000"/>
              </a:lnSpc>
              <a:buClr>
                <a:srgbClr val="000000"/>
              </a:buClr>
              <a:buFont typeface="+mj-lt"/>
              <a:buAutoNum type="arabicPeriod"/>
              <a:defRPr/>
            </a:pPr>
            <a:r>
              <a:rPr lang="ru-RU" sz="2400" dirty="0" smtClean="0"/>
              <a:t>Закаливание должно проводиться с учётом индивидуальных особенностей организма и климатических условий конкретного региона.</a:t>
            </a:r>
          </a:p>
          <a:p>
            <a:pPr marL="609600" indent="-609600">
              <a:lnSpc>
                <a:spcPct val="90000"/>
              </a:lnSpc>
              <a:buClr>
                <a:srgbClr val="000000"/>
              </a:buClr>
              <a:buFont typeface="+mj-lt"/>
              <a:buAutoNum type="arabicPeriod"/>
              <a:defRPr/>
            </a:pPr>
            <a:r>
              <a:rPr lang="ru-RU" sz="2400" dirty="0" smtClean="0"/>
              <a:t>Закаливание должно быть «на грани удовольствия«, т.е. не насиловать себя чрезмерными нагрузками.  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Купание в открытых водоёмах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1340768"/>
            <a:ext cx="5338936" cy="4525963"/>
          </a:xfrm>
        </p:spPr>
        <p:txBody>
          <a:bodyPr/>
          <a:lstStyle/>
          <a:p>
            <a:r>
              <a:rPr lang="ru-RU" sz="2400" i="1" dirty="0" smtClean="0">
                <a:latin typeface="Tunga" pitchFamily="2"/>
              </a:rPr>
              <a:t>Наиболее эффективным средством закаливания является купание в открытых водоёмах. Во время купания на организм одновременно воздействует солнце, воздух и вода. Прежде чем купаться, обязательно обращайте внимание на правила безопасного поведения при купании. Купаться рекомендуется не раньше, чем через 1 – 1,5 часа после еды.</a:t>
            </a:r>
          </a:p>
          <a:p>
            <a:endParaRPr lang="ru-RU" sz="2400" dirty="0"/>
          </a:p>
        </p:txBody>
      </p:sp>
      <p:pic>
        <p:nvPicPr>
          <p:cNvPr id="17410" name="Picture 2" descr="C:\Users\Гилёвы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3456384" cy="41801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Моржевание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1196752"/>
            <a:ext cx="5122912" cy="4525963"/>
          </a:xfrm>
        </p:spPr>
        <p:txBody>
          <a:bodyPr/>
          <a:lstStyle/>
          <a:p>
            <a:r>
              <a:rPr lang="ru-RU" sz="2400" i="1" dirty="0" smtClean="0">
                <a:latin typeface="Tunga" pitchFamily="2"/>
              </a:rPr>
              <a:t> Наиболее эффективной водной процедурой является купание в ледяной воде. Однако подготовка к этому требует специальной тренировки и знаний физиологических процессов, проходящих в организме человека при купании в ледяной воде. Это высшая форма закаливания, так как в короткое время подключает к борьбе «за выживание» все органы человека.</a:t>
            </a:r>
            <a:endParaRPr lang="ru-RU" sz="2400" dirty="0"/>
          </a:p>
        </p:txBody>
      </p:sp>
      <p:pic>
        <p:nvPicPr>
          <p:cNvPr id="18434" name="Picture 2" descr="C:\Users\Гилёвы\Desktop\Рисунок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3755136" cy="3901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Солнечные ванны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5976" y="1556792"/>
            <a:ext cx="4330824" cy="4569371"/>
          </a:xfrm>
        </p:spPr>
        <p:txBody>
          <a:bodyPr/>
          <a:lstStyle/>
          <a:p>
            <a:r>
              <a:rPr lang="ru-RU" sz="2000" i="1" dirty="0" smtClean="0">
                <a:latin typeface="Tunga" pitchFamily="2"/>
              </a:rPr>
              <a:t>Этот тип закаливания следует принимать разумно, иначе вместо пользы они могут вызвать ожоги кожи, перегрев организма, солнечный удар, перевозбуждение нервной системы. Прием солнечных ванн целесообразно сочетать с водными процедурами. После приёма рекомендуется 10 – 15 минут побыть в тени, а затем принять душ или искупаться.</a:t>
            </a:r>
            <a:endParaRPr lang="ru-RU" sz="2000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00808"/>
            <a:ext cx="2808312" cy="4212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Воздушные ванны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484784"/>
            <a:ext cx="4690864" cy="4525963"/>
          </a:xfrm>
        </p:spPr>
        <p:txBody>
          <a:bodyPr/>
          <a:lstStyle/>
          <a:p>
            <a:r>
              <a:rPr lang="ru-RU" sz="2000" i="1" dirty="0" smtClean="0">
                <a:latin typeface="Tunga" pitchFamily="2"/>
              </a:rPr>
              <a:t>Этот тип доступный каждому человеку в любое время года. Воздух действует непосредственно на наше тело. Кожу, приводит к ряду биохимических изменений в клетках тканей, раздражает кожные рецепторы нервной системы. Воздушные ванны лучше всего применять на открытом воздухе, их полезно сочетать с различными физическими упражнениями – ходьбой, бегом, гимнастикой.</a:t>
            </a:r>
          </a:p>
          <a:p>
            <a:endParaRPr lang="ru-RU" sz="2800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2906507" cy="438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143000"/>
          </a:xfrm>
        </p:spPr>
        <p:txBody>
          <a:bodyPr/>
          <a:lstStyle/>
          <a:p>
            <a:r>
              <a:rPr lang="ru-RU" dirty="0" smtClean="0"/>
              <a:t>Обтирание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67944" y="1412776"/>
            <a:ext cx="4752528" cy="4525963"/>
          </a:xfrm>
        </p:spPr>
        <p:txBody>
          <a:bodyPr/>
          <a:lstStyle/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Процедура обтирания: полотенце,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губку или специальную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рукавичку из материи смачивают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 в воде и слегка отжимают.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Затем последовательно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производят обтирание рук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(в направлении от пальцев к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плечам), шеи, груди, живота,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 спины и ног. После этого тело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растирают сухим жёстким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полотенцем до покраснения и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cs typeface="Arabic Typesetting" pitchFamily="66" charset="-78"/>
              </a:rPr>
              <a:t>появления приятного ощущения теплоты.</a:t>
            </a:r>
          </a:p>
          <a:p>
            <a:endParaRPr lang="ru-RU" sz="2400" dirty="0">
              <a:latin typeface="Calibri" pitchFamily="34" charset="0"/>
              <a:cs typeface="Andalus" pitchFamily="18" charset="-78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3417168" cy="3417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Хождение босиком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63888" y="1124744"/>
            <a:ext cx="4978896" cy="4525963"/>
          </a:xfrm>
        </p:spPr>
        <p:txBody>
          <a:bodyPr/>
          <a:lstStyle/>
          <a:p>
            <a:r>
              <a:rPr lang="ru-RU" sz="2400" dirty="0" smtClean="0">
                <a:latin typeface="Constantia" pitchFamily="18" charset="0"/>
              </a:rPr>
              <a:t>Хождение босиком испокон веков использовалась для профилактики и лечения многих заболеваний. Современная наука подтверждает пользу </a:t>
            </a:r>
            <a:r>
              <a:rPr lang="ru-RU" sz="2400" dirty="0" err="1" smtClean="0">
                <a:latin typeface="Constantia" pitchFamily="18" charset="0"/>
              </a:rPr>
              <a:t>босохождения</a:t>
            </a:r>
            <a:r>
              <a:rPr lang="ru-RU" sz="2400" dirty="0" smtClean="0">
                <a:latin typeface="Constantia" pitchFamily="18" charset="0"/>
              </a:rPr>
              <a:t>. Прогулка по свежему снегу на первых порах должна быть не более 2 – 4 минут. Ходьба босиком – это сильнейшее профилактическое и целительное средство, одна из составляющих системы здорового образа жизни.</a:t>
            </a:r>
            <a:endParaRPr lang="ru-RU" sz="2400" dirty="0">
              <a:latin typeface="Constantia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829F2E-BE42-47E5-8830-A1CF7EE82871}" type="datetime1">
              <a:rPr lang="ru-RU" smtClean="0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0B4035-557E-41B6-8E07-507E609E1D16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3437472" cy="4369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http://www.zakalivanie.ru/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http://ru.wikipedia.org/wiki/%C7%E0%EA%E0%EB%E8%E2%E0%ED%E8%E5</a:t>
            </a:r>
            <a:endParaRPr lang="ru-RU" dirty="0" smtClean="0"/>
          </a:p>
          <a:p>
            <a:r>
              <a:rPr lang="en-US" dirty="0" smtClean="0">
                <a:hlinkClick r:id="rId4"/>
              </a:rPr>
              <a:t>http://dic.academic.ru/dic.nsf/enc_medicine/11979/</a:t>
            </a:r>
            <a:r>
              <a:rPr lang="ru-RU" dirty="0" smtClean="0">
                <a:hlinkClick r:id="rId4"/>
              </a:rPr>
              <a:t>Закаливание</a:t>
            </a:r>
            <a:endParaRPr lang="ru-RU" dirty="0" smtClean="0"/>
          </a:p>
          <a:p>
            <a:r>
              <a:rPr lang="en-US" dirty="0" smtClean="0">
                <a:hlinkClick r:id="rId5"/>
              </a:rPr>
              <a:t>http://images.yandex.ru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829F2E-BE42-47E5-8830-A1CF7EE82871}" type="datetime1">
              <a:rPr lang="ru-RU" smtClean="0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0B4035-557E-41B6-8E07-507E609E1D16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958468-BD82-44C4-9A9D-7CD0C8B71D5B}" type="datetime1">
              <a:rPr lang="ru-RU" smtClean="0"/>
              <a:pPr>
                <a:defRPr/>
              </a:pPr>
              <a:t>17.03.2021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48BCF1-A559-4F65-8A7D-12A2FD37F342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pic>
        <p:nvPicPr>
          <p:cNvPr id="24578" name="Picture 2" descr="C:\Users\Гилёвы\Desktop\Рисунок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12776"/>
            <a:ext cx="6372200" cy="4779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Экология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Экология 1</Template>
  <TotalTime>66</TotalTime>
  <Words>591</Words>
  <Application>Microsoft Office PowerPoint</Application>
  <PresentationFormat>Экран (4:3)</PresentationFormat>
  <Paragraphs>61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Экология 1</vt:lpstr>
      <vt:lpstr>Школа пожилого возраста  «Обучение навыкам ухода»</vt:lpstr>
      <vt:lpstr>Закаливание организма и  его влияние  на здоровье человека</vt:lpstr>
      <vt:lpstr>Что такое закаливание?</vt:lpstr>
      <vt:lpstr>Способы закаливания:</vt:lpstr>
      <vt:lpstr>Обливание</vt:lpstr>
      <vt:lpstr>Правила закаливания:</vt:lpstr>
      <vt:lpstr>Купание в открытых водоёмах</vt:lpstr>
      <vt:lpstr>Моржевание</vt:lpstr>
      <vt:lpstr>Солнечные ванны</vt:lpstr>
      <vt:lpstr>Воздушные ванны</vt:lpstr>
      <vt:lpstr>Обтирание</vt:lpstr>
      <vt:lpstr>Хождение босиком</vt:lpstr>
      <vt:lpstr>Источники: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Закаливание организма и     его влияние   на здоровье человека</dc:title>
  <dc:creator>Гилёвы</dc:creator>
  <dc:description>http://aida.ucoz.ru</dc:description>
  <cp:lastModifiedBy>Shafikova_GA</cp:lastModifiedBy>
  <cp:revision>10</cp:revision>
  <dcterms:created xsi:type="dcterms:W3CDTF">2013-06-12T06:31:57Z</dcterms:created>
  <dcterms:modified xsi:type="dcterms:W3CDTF">2021-03-17T04:15:52Z</dcterms:modified>
  <cp:category>шаблоны к Powerpoint</cp:category>
</cp:coreProperties>
</file>