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7" r:id="rId1"/>
  </p:sldMasterIdLst>
  <p:sldIdLst>
    <p:sldId id="256" r:id="rId2"/>
    <p:sldId id="257" r:id="rId3"/>
    <p:sldId id="26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987" autoAdjust="0"/>
    <p:restoredTop sz="94660"/>
  </p:normalViewPr>
  <p:slideViewPr>
    <p:cSldViewPr snapToGrid="0">
      <p:cViewPr varScale="1">
        <p:scale>
          <a:sx n="91" d="100"/>
          <a:sy n="91" d="100"/>
        </p:scale>
        <p:origin x="-456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3556000" y="0"/>
            <a:ext cx="8636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127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4489157" y="533400"/>
            <a:ext cx="68072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4472589" y="3539864"/>
            <a:ext cx="6819704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7828299" y="6557946"/>
            <a:ext cx="2669952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08B9EBBA-996F-894A-B54A-D6246ED52CEA}" type="datetimeFigureOut">
              <a:rPr lang="en-US" smtClean="0"/>
              <a:pPr/>
              <a:t>3/9/2021</a:t>
            </a:fld>
            <a:endParaRPr lang="en-US" dirty="0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3759200" y="6557946"/>
            <a:ext cx="3903629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10507845" y="6556248"/>
            <a:ext cx="784448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B3A1323-8D79-1946-B0D7-40001CF92E9D}" type="datetimeFigureOut">
              <a:rPr lang="en-US" smtClean="0"/>
              <a:pPr/>
              <a:t>3/9/2021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2400" y="2821838"/>
            <a:ext cx="8340651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422400" y="1905001"/>
            <a:ext cx="8340651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298984" y="6556810"/>
            <a:ext cx="2669952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8DFA1846-DA80-1C48-A609-854EA85C59AD}" type="datetimeFigureOut">
              <a:rPr lang="en-US" smtClean="0"/>
              <a:pPr/>
              <a:t>3/9/2021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313811" y="6556810"/>
            <a:ext cx="38608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978603" y="6555112"/>
            <a:ext cx="784448" cy="228600"/>
          </a:xfrm>
        </p:spPr>
        <p:txBody>
          <a:bodyPr/>
          <a:lstStyle>
            <a:extLst/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6064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469392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571744" y="1600201"/>
            <a:ext cx="469392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7302355-E14B-8545-A8F8-0FE83CC9D524}" type="datetimeFigureOut">
              <a:rPr lang="en-US" smtClean="0"/>
              <a:pPr/>
              <a:t>3/9/2021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6064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5867400"/>
            <a:ext cx="469392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5571744" y="5867400"/>
            <a:ext cx="469392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9600" y="1711840"/>
            <a:ext cx="469392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571744" y="1711840"/>
            <a:ext cx="469392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2640F58-564D-2B4F-AE67-E407BA4FCF45}" type="datetimeFigureOut">
              <a:rPr lang="en-US" smtClean="0"/>
              <a:pPr/>
              <a:t>3/9/2021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6064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13A34C8-038E-2045-AF43-DF7DBB8E0E9E}" type="datetimeFigureOut">
              <a:rPr lang="en-US" smtClean="0"/>
              <a:pPr/>
              <a:t>3/9/2021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8818C68F-D26B-8F47-958C-23B49CF8A634}" type="datetimeFigureOut">
              <a:rPr lang="en-US" smtClean="0"/>
              <a:pPr/>
              <a:t>3/9/2021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28600"/>
            <a:ext cx="786384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09600" y="1497416"/>
            <a:ext cx="786384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609600" y="2133600"/>
            <a:ext cx="9652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0DF5E60-9974-AC48-9591-99C2BB44B7CF}" type="datetimeFigureOut">
              <a:rPr lang="en-US" smtClean="0"/>
              <a:pPr/>
              <a:t>3/9/2021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797292" y="1004669"/>
            <a:ext cx="5759369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795609" y="998817"/>
            <a:ext cx="5759369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85464" y="1143000"/>
            <a:ext cx="4572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7185464" y="3283634"/>
            <a:ext cx="4572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C79C5D-2A6F-F04D-97DA-BEF2467B64E4}" type="datetimeFigureOut">
              <a:rPr lang="en-US" smtClean="0"/>
              <a:pPr/>
              <a:t>3/9/2021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884909" y="1041002"/>
            <a:ext cx="560832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6C52C72-DE31-F449-A4ED-4C594FD91407}" type="datetimeFigureOut">
              <a:rPr lang="en-US" smtClean="0"/>
              <a:pPr/>
              <a:t>3/9/2021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37600" y="274956"/>
            <a:ext cx="2032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43"/>
            <a:ext cx="8026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5657088" y="6557946"/>
            <a:ext cx="2669952" cy="226902"/>
          </a:xfrm>
        </p:spPr>
        <p:txBody>
          <a:bodyPr/>
          <a:lstStyle>
            <a:extLst/>
          </a:lstStyle>
          <a:p>
            <a:fld id="{ED62726E-379B-B349-9EED-81ED093FA806}" type="datetimeFigureOut">
              <a:rPr lang="en-US" smtClean="0"/>
              <a:pPr/>
              <a:t>3/9/2021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609600" y="6556248"/>
            <a:ext cx="4876800" cy="228600"/>
          </a:xfrm>
        </p:spPr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339328" y="6553200"/>
            <a:ext cx="784448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10871200" y="0"/>
            <a:ext cx="13208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609600" y="1609416"/>
            <a:ext cx="9652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5661248" y="6557946"/>
            <a:ext cx="2669952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09B482E8-6E0E-1B4F-B1FD-C69DB9E858D9}" type="datetimeFigureOut">
              <a:rPr lang="en-US" smtClean="0"/>
              <a:pPr/>
              <a:t>3/9/2021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609600" y="6557946"/>
            <a:ext cx="48768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n-US" dirty="0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8335264" y="6556248"/>
            <a:ext cx="784448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</p:sldLayoutIdLs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73269" y="472966"/>
            <a:ext cx="10941247" cy="3058510"/>
          </a:xfrm>
        </p:spPr>
        <p:txBody>
          <a:bodyPr/>
          <a:lstStyle/>
          <a:p>
            <a:r>
              <a:rPr lang="ru-RU" sz="4000" dirty="0" smtClean="0"/>
              <a:t>            </a:t>
            </a:r>
            <a:br>
              <a:rPr lang="ru-RU" sz="4000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>      </a:t>
            </a:r>
            <a:r>
              <a:rPr lang="ru-RU" sz="3600" dirty="0" smtClean="0"/>
              <a:t>школа пожилого возраста</a:t>
            </a:r>
            <a:br>
              <a:rPr lang="ru-RU" sz="3600" dirty="0" smtClean="0"/>
            </a:br>
            <a:r>
              <a:rPr lang="ru-RU" sz="3600" dirty="0" smtClean="0"/>
              <a:t>                           </a:t>
            </a:r>
            <a:r>
              <a:rPr lang="ru-RU" sz="1800" dirty="0" smtClean="0"/>
              <a:t>по направлению</a:t>
            </a: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                    </a:t>
            </a:r>
            <a:r>
              <a:rPr lang="ru-RU" sz="3600" dirty="0" smtClean="0"/>
              <a:t>«Садоводы и огородники»</a:t>
            </a: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3600" dirty="0"/>
              <a:t> </a:t>
            </a:r>
            <a:r>
              <a:rPr lang="ru-RU" sz="3600" dirty="0" smtClean="0"/>
              <a:t>                            </a:t>
            </a:r>
            <a:r>
              <a:rPr lang="ru-RU" sz="1800" dirty="0" smtClean="0"/>
              <a:t>тема </a:t>
            </a:r>
            <a:r>
              <a:rPr lang="ru-RU" sz="1800" dirty="0" smtClean="0"/>
              <a:t>занятия:</a:t>
            </a: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>«Что нужно знать о семенах и рассаде» </a:t>
            </a:r>
            <a:endParaRPr lang="ru-RU" sz="3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82566" y="4466897"/>
            <a:ext cx="10804634" cy="746233"/>
          </a:xfrm>
        </p:spPr>
        <p:txBody>
          <a:bodyPr/>
          <a:lstStyle/>
          <a:p>
            <a:r>
              <a:rPr lang="ru-RU" dirty="0" smtClean="0"/>
              <a:t>Руководитель: специалист по социальной работе   </a:t>
            </a:r>
            <a:r>
              <a:rPr lang="ru-RU" dirty="0" err="1" smtClean="0"/>
              <a:t>Паначева</a:t>
            </a:r>
            <a:r>
              <a:rPr lang="ru-RU" dirty="0" smtClean="0"/>
              <a:t> Г.А. 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4638199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Способы подготовки семян к посеву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8676" y="1727953"/>
            <a:ext cx="4158700" cy="3122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824249" y="620110"/>
            <a:ext cx="5469466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2E4453"/>
                </a:solidFill>
                <a:latin typeface="Arial" panose="020B0604020202020204" pitchFamily="34" charset="0"/>
              </a:rPr>
              <a:t>Подготовка семян к посеву – все приемы и способы подготовки семян к посеву различных культур: определение всхожести, прогревание, протравливание, яровизация, </a:t>
            </a:r>
            <a:r>
              <a:rPr lang="ru-RU" dirty="0" err="1">
                <a:solidFill>
                  <a:srgbClr val="2E4453"/>
                </a:solidFill>
                <a:latin typeface="Arial" panose="020B0604020202020204" pitchFamily="34" charset="0"/>
              </a:rPr>
              <a:t>дражирование</a:t>
            </a:r>
            <a:r>
              <a:rPr lang="ru-RU" dirty="0">
                <a:solidFill>
                  <a:srgbClr val="2E4453"/>
                </a:solidFill>
                <a:latin typeface="Arial" panose="020B0604020202020204" pitchFamily="34" charset="0"/>
              </a:rPr>
              <a:t>, </a:t>
            </a:r>
            <a:r>
              <a:rPr lang="ru-RU" dirty="0" err="1">
                <a:solidFill>
                  <a:srgbClr val="2E4453"/>
                </a:solidFill>
                <a:latin typeface="Arial" panose="020B0604020202020204" pitchFamily="34" charset="0"/>
              </a:rPr>
              <a:t>барботирование</a:t>
            </a:r>
            <a:r>
              <a:rPr lang="ru-RU" dirty="0">
                <a:solidFill>
                  <a:srgbClr val="2E4453"/>
                </a:solidFill>
                <a:latin typeface="Arial" panose="020B0604020202020204" pitchFamily="34" charset="0"/>
              </a:rPr>
              <a:t>, стратификация, скарификация и др</a:t>
            </a:r>
            <a:r>
              <a:rPr lang="ru-RU" dirty="0" smtClean="0">
                <a:solidFill>
                  <a:srgbClr val="2E4453"/>
                </a:solidFill>
                <a:latin typeface="Arial" panose="020B0604020202020204" pitchFamily="34" charset="0"/>
              </a:rPr>
              <a:t>.</a:t>
            </a:r>
            <a:endParaRPr lang="ru-RU" dirty="0">
              <a:solidFill>
                <a:srgbClr val="2E4453"/>
              </a:solidFill>
              <a:latin typeface="Arial" panose="020B0604020202020204" pitchFamily="34" charset="0"/>
            </a:endParaRPr>
          </a:p>
          <a:p>
            <a:r>
              <a:rPr lang="ru-RU" dirty="0">
                <a:solidFill>
                  <a:srgbClr val="2E4453"/>
                </a:solidFill>
                <a:latin typeface="Arial" panose="020B0604020202020204" pitchFamily="34" charset="0"/>
              </a:rPr>
              <a:t>Семенной способ размножения является основным, когда речь заходит об овощных культурах, но семена различных культур отличаются, а соответственно им необходима разная предпосевная обработка. Установлено, что вирусные и бактериальные инфекции чаще всего передаются именно через семена, и такая угроза заражения особенно актуальна, когда речь идет об овощных </a:t>
            </a:r>
            <a:r>
              <a:rPr lang="ru-RU" dirty="0" smtClean="0">
                <a:solidFill>
                  <a:srgbClr val="2E4453"/>
                </a:solidFill>
                <a:latin typeface="Arial" panose="020B0604020202020204" pitchFamily="34" charset="0"/>
              </a:rPr>
              <a:t>культурах</a:t>
            </a:r>
            <a:r>
              <a:rPr lang="ru-RU" dirty="0">
                <a:solidFill>
                  <a:srgbClr val="2E4453"/>
                </a:solidFill>
                <a:latin typeface="Arial" panose="020B0604020202020204" pitchFamily="34" charset="0"/>
              </a:rPr>
              <a:t> </a:t>
            </a:r>
            <a:r>
              <a:rPr lang="ru-RU" dirty="0" smtClean="0">
                <a:solidFill>
                  <a:srgbClr val="2E4453"/>
                </a:solidFill>
                <a:latin typeface="Arial" panose="020B0604020202020204" pitchFamily="34" charset="0"/>
              </a:rPr>
              <a:t>.</a:t>
            </a:r>
            <a:r>
              <a:rPr lang="ru-RU" dirty="0"/>
              <a:t> </a:t>
            </a:r>
            <a:r>
              <a:rPr lang="ru-RU" dirty="0" smtClean="0"/>
              <a:t> 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  <a:p>
            <a:endParaRPr lang="ru-RU" dirty="0"/>
          </a:p>
          <a:p>
            <a:endParaRPr lang="ru-RU" dirty="0">
              <a:solidFill>
                <a:srgbClr val="2E4453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790416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09600" y="472966"/>
            <a:ext cx="9652000" cy="5982770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Поэтому перед посевом семена необходимо обеззаразить. Но часто не лишними оказываются и другие </a:t>
            </a:r>
            <a:r>
              <a:rPr lang="ru-RU" b="1" dirty="0" smtClean="0"/>
              <a:t>способы подготовки семян к посеву</a:t>
            </a:r>
            <a:r>
              <a:rPr lang="ru-RU" dirty="0" smtClean="0"/>
              <a:t>, поэтому следует уделить внимание каждому из них.</a:t>
            </a:r>
          </a:p>
          <a:p>
            <a:r>
              <a:rPr lang="ru-RU" dirty="0" smtClean="0"/>
              <a:t>Существует масса различных </a:t>
            </a:r>
            <a:r>
              <a:rPr lang="ru-RU" b="1" dirty="0" smtClean="0"/>
              <a:t>способов подготовки семян к посеву</a:t>
            </a:r>
            <a:r>
              <a:rPr lang="ru-RU" dirty="0" smtClean="0"/>
              <a:t>: прогревание, обеззараживание, обработка микроэлементами, проращивания, закаливание, </a:t>
            </a:r>
            <a:r>
              <a:rPr lang="ru-RU" dirty="0" err="1" smtClean="0"/>
              <a:t>дражирование</a:t>
            </a:r>
            <a:r>
              <a:rPr lang="ru-RU" dirty="0" smtClean="0"/>
              <a:t> и т.д. Все они направлены на то, чтобы ускорить появление всходов, повысить всхожесть семян, уменьшить вероятность возникновения заболеваний, увеличить урожайность. Часть </a:t>
            </a:r>
            <a:r>
              <a:rPr lang="ru-RU" b="1" dirty="0" smtClean="0"/>
              <a:t>способов подготовки семян к посеву</a:t>
            </a:r>
            <a:r>
              <a:rPr lang="ru-RU" dirty="0" smtClean="0"/>
              <a:t> можно назвать общими, т.е. такими которые подходят практически для всех культур, например, обеззараживание. Однако существуют и очень специфические </a:t>
            </a:r>
            <a:r>
              <a:rPr lang="ru-RU" b="1" dirty="0" smtClean="0"/>
              <a:t>способы подготовки семян к посеву</a:t>
            </a:r>
            <a:r>
              <a:rPr lang="ru-RU" dirty="0" smtClean="0"/>
              <a:t>, которые используются только в отдельных случаях, например, скарификация.</a:t>
            </a:r>
          </a:p>
          <a:p>
            <a:r>
              <a:rPr lang="ru-RU" dirty="0" smtClean="0"/>
              <a:t>Перед тем как приступить к обработке следует для начала определиться с тем, какие семена характерны для той или иной культуры.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336331"/>
            <a:ext cx="9652000" cy="6119405"/>
          </a:xfrm>
        </p:spPr>
        <p:txBody>
          <a:bodyPr>
            <a:normAutofit fontScale="85000" lnSpcReduction="10000"/>
          </a:bodyPr>
          <a:lstStyle/>
          <a:p>
            <a:r>
              <a:rPr lang="ru-RU" dirty="0"/>
              <a:t>Первый способ подготовки семян к посеву — Сортирование семян</a:t>
            </a:r>
          </a:p>
          <a:p>
            <a:r>
              <a:rPr lang="ru-RU" dirty="0"/>
              <a:t>Прежде чем приступить к посеву, необходимо отобрать лучшие семена, чтобы получить дружные и обильные всходы. В зависимости от размера семян применяют и специфические методы сортировки. Крупные семена необходимо осмотреть поштучно, выбраковывая поврежденные, мелкие, имеющие нетипичную окраску или несущие признаки заболеваний.</a:t>
            </a:r>
          </a:p>
          <a:p>
            <a:r>
              <a:rPr lang="ru-RU" dirty="0"/>
              <a:t>Мелкие семена можно сортировать по плотности в жидкости. Семена высыпают в воду, перемешивают и оставляют на 2-3 минуты. Оставшиеся на поверхности семена выбраковываются, остальные просушиваются и используются для посева.</a:t>
            </a:r>
          </a:p>
          <a:p>
            <a:r>
              <a:rPr lang="ru-RU" dirty="0"/>
              <a:t>Второй способ подготовки семян к посеву — Определение всхожести семян</a:t>
            </a:r>
          </a:p>
          <a:p>
            <a:r>
              <a:rPr lang="ru-RU" dirty="0"/>
              <a:t>Чтобы получить хорошую всхожесть необходимо в первую очередь использовать районированные сорта. Такие семена помогут получить урожай на 15-20% выше, чем в случае использования не сортовых семян. Производители обязаны указывать на упаковке всхожесть и срок годности семян, но определить их можно и самостоятельно.</a:t>
            </a:r>
          </a:p>
        </p:txBody>
      </p:sp>
    </p:spTree>
    <p:extLst>
      <p:ext uri="{BB962C8B-B14F-4D97-AF65-F5344CB8AC3E}">
        <p14:creationId xmlns:p14="http://schemas.microsoft.com/office/powerpoint/2010/main" xmlns="" val="29803210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67862" y="262759"/>
            <a:ext cx="9893738" cy="6192977"/>
          </a:xfrm>
        </p:spPr>
        <p:txBody>
          <a:bodyPr>
            <a:normAutofit fontScale="62500" lnSpcReduction="20000"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Третий способ подготовки семян к посеву — Прогревание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Прогревание применяют для обеззараживания, быстрого прорастания, появления дружных всходов, и увеличения выхода раннего урожая. Для прогревания берут полновесные сухие сена помидор и огурцов и в специальном сушильном шкафу держат их в течение 3 часов при температуре 60°С. В течение этого времени их необходимо периодически перемешивать, при этом сами семена должны быть распределены равномерным слоем на покрытом бумагой противне или проволочной сетке.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Четвертый способ подготовки семян к посеву — Обеззараживание (Протравливание)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Протравливание семян является необходимым этапом подготовки практически для всех культур, ведь во время заготовки, транспортировки и хранения они могут подвергнуться различным заболеваниям. Период, когда семена попадают в землю и начинают прорастать является одним из самых важных и если в этот момент вместе с семенами в почву попадают и патогены, которые могут привести к гибели семени.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Пятый способ подготовки семян к посеву — Намачивание семян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Намачивание большинства семян овощных культур проводят непосредственно перед посевом. Благодаря этой процедуре семена набухают, их оболочка размягчается, а также уходят вещества препятствующие прорастанию. Намачивание в воде позволят существенно ускорить появление всходов по сравнению с посевом сухими семенами.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Шестой способ подготовки семян к посеву — Обработка гормонами и стимуляторами роста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Стимуляторы роста оказывают значительный эффект на растения, способствуют ускоренному прорастанию, росту урожайности и повышению качества плодов. Но как все биологически активные вещества требуют аккуратного обращения. Не стоит забывать, что передозировка этих препаратом может привести к противоположному эффекту – угнетению роста растений.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Седьмой способ подготовки семян к посеву — Закалка семян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Закалку семян проводит с целью получения более раннего урожая и повышения холодостойкости растений. Наилучшие результаты получают при чередовании положительных температур. Например, для закаливания огурцов набухшие семена закаливают в течение 5-7 суток, выдерживая их попеременно при температуре18—20°С в течение 6 часов, а затем при 0—2°С 18 часов. При этом необходимо следить, чтобы семена не проросли.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7726169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Основные способы размножения овощных растений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4785" y="1881352"/>
            <a:ext cx="4025653" cy="3046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354156" y="683172"/>
            <a:ext cx="59442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i="1" dirty="0">
                <a:solidFill>
                  <a:srgbClr val="000000"/>
                </a:solidFill>
                <a:latin typeface="Georgia" panose="02040502050405020303" pitchFamily="18" charset="0"/>
              </a:rPr>
              <a:t>Основные способы размножения овощных растений</a:t>
            </a:r>
            <a:endParaRPr lang="ru-RU" b="0" i="1" dirty="0">
              <a:solidFill>
                <a:srgbClr val="000000"/>
              </a:solidFill>
              <a:effectLst/>
              <a:latin typeface="Georgia" panose="02040502050405020303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278284" y="1534511"/>
            <a:ext cx="60960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Занимаясь выращиванием овощей, любой огородник должен обладать многими знаниями. И конечно, владеть самой полной информацией о способах размножения овощных культур, ведь именно успешное культивирование является залогом получения качественного и богатого урожая. Перепробовав различные способы размножения растений, каждый дачник может выбрать самый эффективный и наиболее для него приемлемый.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898115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18712" y="126124"/>
            <a:ext cx="9817757" cy="5980386"/>
          </a:xfrm>
        </p:spPr>
        <p:txBody>
          <a:bodyPr>
            <a:normAutofit fontScale="77500" lnSpcReduction="20000"/>
          </a:bodyPr>
          <a:lstStyle/>
          <a:p>
            <a:r>
              <a:rPr lang="ru-RU" i="1" dirty="0">
                <a:latin typeface="Times New Roman" pitchFamily="18" charset="0"/>
                <a:cs typeface="Times New Roman" pitchFamily="18" charset="0"/>
              </a:rPr>
              <a:t>Основных способов размножения растений несколько: их можно посеять в грунт (открытый или закрытый) семенами или получить из них рассаду, разделить луковицы, клубни или корневища. Есть и менее распространенные варианты — разведение овощей черенками, отводками и прививкой. Вегетативными способами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раз</a:t>
            </a:r>
          </a:p>
          <a:p>
            <a:r>
              <a:rPr lang="ru-RU" i="1" dirty="0" err="1" smtClean="0">
                <a:latin typeface="Times New Roman" pitchFamily="18" charset="0"/>
                <a:cs typeface="Times New Roman" pitchFamily="18" charset="0"/>
              </a:rPr>
              <a:t>множения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растений считаются те, в которых задействуются части культур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К ним прибегают по целому ряду причин: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есть культуры, не дающие семян, например чеснок, хрен, многоярусный лук;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некоторые овощи (картофель, острые сорта репчатого лука), посеянные семенами, в первый год образуют мелкие продуктивные органы — такие, как севок;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огородники культивируют растения, которые при выращивании из семян дают сильное расщепление (как и при посеве семян, собранных с гибридов), например ревень;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существуют культуры, у которых очень мелкие, трудно прорастающие семена, а на выращивание рассады требуется 70-90 дней. К ним относятся артишок, розмарин, эстрагон и др. Поэтому их просто удобнее выращивать вегетативным способом размножения культурных растений.</a:t>
            </a:r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9321029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378372"/>
            <a:ext cx="9652000" cy="6077364"/>
          </a:xfrm>
        </p:spPr>
        <p:txBody>
          <a:bodyPr>
            <a:normAutofit fontScale="85000" lnSpcReduction="20000"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В практике размножение овощных культур делением луковиц встречается нередко. Например, многозачатковый лук образует достаточно большое количество луковиц — 3-12 шт., на которые его можно разделить, а затем высадить их в грядки. Делить луковицы можно не только по количеству деток, но и на части — по количеству зародышей. Используя этот способ размножения растений, срежьте верхнюю часть луковицы «по плечики», на поперечном срезе вы увидите зачатки, на которые и надо будет разобрать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луковицу.Когда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они немного провялятся на воздухе, высадите их так же, как севок (луковички, выращенные из семян и имеющие диаметр 1,5—2,2 см) или выборок (луковицы диаметром 3—4 см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Есть правило, соблюдение которого позволит вырастить хороший урожай лука-шалота, многоярусного лука и чеснока: перед тем как посеять луковицы, откалибруйте их по размеру и высадите на глубину, которая в 3 раза больше их высоты. Тогда растения будут развиваться одинаково и одновременно дадут урожай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Многолетние культуры, например спаржа, ревень, любисток, мята, чабрец и др., размножаются делением корневища. Оно содержит достаточный запас питательных веществ, чтобы поддерживать жизнедеятельность молодых растений до тех пор, пока у них образуется собственная корневая система. Корневища делите на части осенью или весной и сразу высаживайте на грядку, на которой они будут расти в течение нескольких лет.</a:t>
            </a:r>
          </a:p>
        </p:txBody>
      </p:sp>
    </p:spTree>
    <p:extLst>
      <p:ext uri="{BB962C8B-B14F-4D97-AF65-F5344CB8AC3E}">
        <p14:creationId xmlns:p14="http://schemas.microsoft.com/office/powerpoint/2010/main" xmlns="" val="13347162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346841"/>
            <a:ext cx="9652000" cy="6108895"/>
          </a:xfrm>
        </p:spPr>
        <p:txBody>
          <a:bodyPr>
            <a:normAutofit lnSpcReduction="10000"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Корневую поросль дают артишок и мелисса. Но корневая система у них довольно слабая, поэтому при чтобы после отделения дочернего растения от маточного оно прижилось, его надо подрастить в рассаднике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Размножение таких овощных растений, как картофель, топинамбур и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стахис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производится делением клубней, основанным на биологических особенностях этих культур. Клубень — это видоизмененный утолщенный побег, поэтому картофель является не корнеплодом, как морковь или свекла (у них плод — это утолщенный корень), а клубнеплодом. На его вершине находятся почки — глазки, которые неравномерно распределены по клубню. При 12 глазках 6-7 шт. придутся на вершинную треть, на среднюю треть — 1—2 шт., на нижнюю треть — 2-3 шт. При разрезании клубня следите за тем, чтобы на каждую часть приходилось несколько глазков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6008352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357352"/>
            <a:ext cx="9652000" cy="6098384"/>
          </a:xfrm>
        </p:spPr>
        <p:txBody>
          <a:bodyPr>
            <a:normAutofit fontScale="47500" lnSpcReduction="20000"/>
          </a:bodyPr>
          <a:lstStyle/>
          <a:p>
            <a:pPr>
              <a:lnSpc>
                <a:spcPct val="120000"/>
              </a:lnSpc>
            </a:pPr>
            <a:r>
              <a:rPr lang="ru-RU" sz="3300" b="1" dirty="0">
                <a:latin typeface="Times New Roman" pitchFamily="18" charset="0"/>
                <a:cs typeface="Times New Roman" pitchFamily="18" charset="0"/>
              </a:rPr>
              <a:t>Какие ещё бывают способы размножения растений, и как их использовать?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 Помидоры можно размножить черенками, особенно, если растения сильно вытянулись или если не хватает семян. Срежьте у сеянца верхушку и пасынки и укорените. Из таких черенков вырастут вполне кондиционные кусты. При этом материнское растение, высаженное в грунт, будет тоже нормально развиваться и плодоносить.</a:t>
            </a:r>
          </a:p>
          <a:p>
            <a:pPr>
              <a:lnSpc>
                <a:spcPct val="120000"/>
              </a:lnSpc>
            </a:pP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300" dirty="0">
                <a:latin typeface="Times New Roman" pitchFamily="18" charset="0"/>
                <a:cs typeface="Times New Roman" pitchFamily="18" charset="0"/>
              </a:rPr>
            </a:b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Использование способа размножения растений черенками сопряжено с одной трудностью — с поддержанием жизнеспособности до того момента, когда у них разовьется полноценная корневая система. Добиться этого реально только при условии обеспечения их теплом, светом и влагой, что возможно в парнике, теплице. В процессе того как человек размножает разные культурные растения черенками, ему потребуются ящики, наполненные перлитом или вермикулитом, то есть стерильными, легкими и рыхлыми субстратами, способными создать оптимальные условия для новой корневой системы. Можно использовать и компост, и перегной, и перепревшие опилки, предварительно обработанные </a:t>
            </a: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удобрениями.</a:t>
            </a:r>
          </a:p>
          <a:p>
            <a:pPr>
              <a:lnSpc>
                <a:spcPct val="120000"/>
              </a:lnSpc>
            </a:pP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Приживаемость черенков увеличится, если замочить их в 0,005%-ном растворе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гумата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натрия. Чтобы получить жидкость такой концентрации, разведите 10 г препарата в 150 мл воды и оставьте на 1 сутки, после чего слейте раствор, а 20 мл осадка залейте 10 л воды.</a:t>
            </a:r>
          </a:p>
          <a:p>
            <a:pPr>
              <a:lnSpc>
                <a:spcPct val="120000"/>
              </a:lnSpc>
            </a:pP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Черенки бывают не только стеблевыми, но и корневыми. Так выращиваются артишок, розмарин и хрен. Например, черенки хрена длиной 15-20 см подготовьте осенью и храните до наступления очередного сезона в подвале в песке. Перед посадкой протрите их тканью, удалив в середине все почки. А у артишока корневые черенки группируются вокруг маточного растения, их можно просто отделить ножом и посадить на постоянное место.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194546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388883"/>
            <a:ext cx="9652000" cy="6066853"/>
          </a:xfrm>
        </p:spPr>
        <p:txBody>
          <a:bodyPr/>
          <a:lstStyle/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r>
              <a:rPr lang="ru-RU" sz="3200" dirty="0" smtClean="0"/>
              <a:t>Спасибо за внимание!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xmlns="" val="386286681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89</TotalTime>
  <Words>1212</Words>
  <Application>Microsoft Office PowerPoint</Application>
  <PresentationFormat>Произвольный</PresentationFormat>
  <Paragraphs>46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Изящная</vt:lpstr>
      <vt:lpstr>                    школа пожилого возраста                            по направлению                      «Садоводы и огородники»                              тема занятия: «Что нужно знать о семенах и рассаде»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Школа п                              ожилого возраста                       по направлению                       «Садоводы и огородники»                                тема занятия  «Что нужно знать о семенах и рассаде»</dc:title>
  <dc:creator>Алексей</dc:creator>
  <cp:lastModifiedBy>Shafikova_GA</cp:lastModifiedBy>
  <cp:revision>10</cp:revision>
  <dcterms:created xsi:type="dcterms:W3CDTF">2021-03-08T07:42:06Z</dcterms:created>
  <dcterms:modified xsi:type="dcterms:W3CDTF">2021-03-09T11:21:08Z</dcterms:modified>
</cp:coreProperties>
</file>