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2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8" r:id="rId12"/>
    <p:sldId id="271" r:id="rId13"/>
    <p:sldId id="267" r:id="rId14"/>
  </p:sldIdLst>
  <p:sldSz cx="9144000" cy="6858000" type="screen4x3"/>
  <p:notesSz cx="6761163" cy="9942513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6" d="100"/>
          <a:sy n="86" d="100"/>
        </p:scale>
        <p:origin x="-1494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2" name="Rectangle 11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4" name="Oval 13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73795" y="5052545"/>
            <a:ext cx="5637010" cy="882119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6FB0EA-21DB-4C72-9050-ABA8C0689D52}" type="datetimeFigureOut">
              <a:rPr lang="ru-RU" smtClean="0"/>
              <a:pPr/>
              <a:t>12.02.2021</a:t>
            </a:fld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14F039-2483-4E90-B7D8-6E419DAD537F}" type="slidenum">
              <a:rPr lang="ru-RU" smtClean="0"/>
              <a:pPr/>
              <a:t>‹#›</a:t>
            </a:fld>
            <a:endParaRPr lang="ru-RU" dirty="0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17581" y="3132290"/>
            <a:ext cx="7175351" cy="1793167"/>
          </a:xfrm>
          <a:effectLst/>
        </p:spPr>
        <p:txBody>
          <a:bodyPr>
            <a:noAutofit/>
          </a:bodyPr>
          <a:lstStyle>
            <a:lvl1pPr marL="640080" indent="-457200" algn="l">
              <a:defRPr sz="54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6FB0EA-21DB-4C72-9050-ABA8C0689D52}" type="datetimeFigureOut">
              <a:rPr lang="ru-RU" smtClean="0"/>
              <a:pPr/>
              <a:t>12.02.2021</a:t>
            </a:fld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14F039-2483-4E90-B7D8-6E419DAD537F}" type="slidenum">
              <a:rPr lang="ru-RU" smtClean="0"/>
              <a:pPr/>
              <a:t>‹#›</a:t>
            </a:fld>
            <a:endParaRPr lang="ru-RU" dirty="0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400800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33195" y="2172648"/>
            <a:ext cx="5966666" cy="2423346"/>
          </a:xfrm>
          <a:effectLst/>
        </p:spPr>
        <p:txBody>
          <a:bodyPr anchor="b"/>
          <a:lstStyle>
            <a:lvl1pPr algn="r">
              <a:defRPr sz="4600" b="1" cap="none" baseline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22438" y="4607511"/>
            <a:ext cx="5970494" cy="835460"/>
          </a:xfrm>
        </p:spPr>
        <p:txBody>
          <a:bodyPr anchor="t"/>
          <a:lstStyle>
            <a:lvl1pPr marL="0" indent="0" algn="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6FB0EA-21DB-4C72-9050-ABA8C0689D52}" type="datetimeFigureOut">
              <a:rPr lang="ru-RU" smtClean="0"/>
              <a:pPr/>
              <a:t>12.02.2021</a:t>
            </a:fld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14F039-2483-4E90-B7D8-6E419DAD537F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6FB0EA-21DB-4C72-9050-ABA8C0689D52}" type="datetimeFigureOut">
              <a:rPr lang="ru-RU" smtClean="0"/>
              <a:pPr/>
              <a:t>12.02.2021</a:t>
            </a:fld>
            <a:endParaRPr lang="ru-RU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14F039-2483-4E90-B7D8-6E419DAD537F}" type="slidenum">
              <a:rPr lang="ru-RU" smtClean="0"/>
              <a:pPr/>
              <a:t>‹#›</a:t>
            </a:fld>
            <a:endParaRPr lang="ru-RU" dirty="0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142999" y="731519"/>
            <a:ext cx="3346704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731520"/>
            <a:ext cx="3346704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6447" y="1400327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7302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399032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6FB0EA-21DB-4C72-9050-ABA8C0689D52}" type="datetimeFigureOut">
              <a:rPr lang="ru-RU" smtClean="0"/>
              <a:pPr/>
              <a:t>12.02.2021</a:t>
            </a:fld>
            <a:endParaRPr lang="ru-RU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14F039-2483-4E90-B7D8-6E419DAD537F}" type="slidenum">
              <a:rPr lang="ru-RU" smtClean="0"/>
              <a:pPr/>
              <a:t>‹#›</a:t>
            </a:fld>
            <a:endParaRPr lang="ru-RU" dirty="0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6FB0EA-21DB-4C72-9050-ABA8C0689D52}" type="datetimeFigureOut">
              <a:rPr lang="ru-RU" smtClean="0"/>
              <a:pPr/>
              <a:t>12.02.2021</a:t>
            </a:fld>
            <a:endParaRPr lang="ru-RU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14F039-2483-4E90-B7D8-6E419DAD537F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6FB0EA-21DB-4C72-9050-ABA8C0689D52}" type="datetimeFigureOut">
              <a:rPr lang="ru-RU" smtClean="0"/>
              <a:pPr/>
              <a:t>12.02.2021</a:t>
            </a:fld>
            <a:endParaRPr lang="ru-RU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14F039-2483-4E90-B7D8-6E419DAD537F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095" y="2209800"/>
            <a:ext cx="3636085" cy="1258493"/>
          </a:xfrm>
          <a:effectLst/>
        </p:spPr>
        <p:txBody>
          <a:bodyPr anchor="b">
            <a:noAutofit/>
          </a:bodyPr>
          <a:lstStyle>
            <a:lvl1pPr marL="228600" indent="-228600" algn="l">
              <a:defRPr sz="2800" b="1">
                <a:effectLst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93515" y="731520"/>
            <a:ext cx="4017085" cy="4894730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75765" y="3497802"/>
            <a:ext cx="3388660" cy="21395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6FB0EA-21DB-4C72-9050-ABA8C0689D52}" type="datetimeFigureOut">
              <a:rPr lang="ru-RU" smtClean="0"/>
              <a:pPr/>
              <a:t>12.02.2021</a:t>
            </a:fld>
            <a:endParaRPr lang="ru-RU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14F039-2483-4E90-B7D8-6E419DAD537F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1" name="Oval 10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475175" y="1143000"/>
            <a:ext cx="4114800" cy="3127806"/>
          </a:xfrm>
          <a:prstGeom prst="roundRect">
            <a:avLst>
              <a:gd name="adj" fmla="val 4230"/>
            </a:avLst>
          </a:prstGeom>
          <a:solidFill>
            <a:schemeClr val="bg2">
              <a:lumMod val="90000"/>
            </a:schemeClr>
          </a:solidFill>
          <a:effectLst>
            <a:reflection blurRad="4350" stA="23000" endA="300" endPos="28000" dir="5400000" sy="-100000" algn="bl" rotWithShape="0"/>
          </a:effectLst>
          <a:scene3d>
            <a:camera prst="perspectiveContrastingLeftFacing" fov="1800000">
              <a:rot lat="300000" lon="2100000" rev="0"/>
            </a:camera>
            <a:lightRig rig="balanced" dir="t"/>
          </a:scene3d>
          <a:sp3d>
            <a:bevelT w="50800" h="50800"/>
          </a:sp3d>
        </p:spPr>
        <p:txBody>
          <a:bodyPr>
            <a:normAutofit/>
            <a:flatTx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dirty="0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77887" y="1010486"/>
            <a:ext cx="3694114" cy="2163020"/>
          </a:xfrm>
        </p:spPr>
        <p:txBody>
          <a:bodyPr anchor="b"/>
          <a:lstStyle>
            <a:lvl1pPr marL="182880" indent="-182880">
              <a:buFont typeface="Georgia" pitchFamily="18" charset="0"/>
              <a:buChar char="*"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6FB0EA-21DB-4C72-9050-ABA8C0689D52}" type="datetimeFigureOut">
              <a:rPr lang="ru-RU" smtClean="0"/>
              <a:pPr/>
              <a:t>12.02.2021</a:t>
            </a:fld>
            <a:endParaRPr lang="ru-RU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14F039-2483-4E90-B7D8-6E419DAD537F}" type="slidenum">
              <a:rPr lang="ru-RU" smtClean="0"/>
              <a:pPr/>
              <a:t>‹#›</a:t>
            </a:fld>
            <a:endParaRPr lang="ru-RU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7268" y="4464421"/>
            <a:ext cx="6383538" cy="1143000"/>
          </a:xfrm>
        </p:spPr>
        <p:txBody>
          <a:bodyPr anchor="b">
            <a:noAutofit/>
          </a:bodyPr>
          <a:lstStyle>
            <a:lvl1pPr algn="l">
              <a:defRPr sz="4600" b="1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05000" y="731519"/>
            <a:ext cx="6400800" cy="347472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6FB0EA-21DB-4C72-9050-ABA8C0689D52}" type="datetimeFigureOut">
              <a:rPr lang="ru-RU" smtClean="0"/>
              <a:pPr/>
              <a:t>12.02.2021</a:t>
            </a:fld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14F039-2483-4E90-B7D8-6E419DAD537F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153758" y="376517"/>
            <a:ext cx="2057400" cy="5238339"/>
          </a:xfrm>
          <a:effectLst/>
        </p:spPr>
        <p:txBody>
          <a:bodyPr vert="eaVert"/>
          <a:lstStyle>
            <a:lvl1pPr algn="l"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324113" y="731519"/>
            <a:ext cx="4829287" cy="4894729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6FB0EA-21DB-4C72-9050-ABA8C0689D52}" type="datetimeFigureOut">
              <a:rPr lang="ru-RU" smtClean="0"/>
              <a:pPr/>
              <a:t>12.02.2021</a:t>
            </a:fld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14F039-2483-4E90-B7D8-6E419DAD537F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5105400"/>
            <a:ext cx="9144000" cy="175260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51054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3768304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793289" y="4372168"/>
            <a:ext cx="6512511" cy="1143000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2260"/>
            <a:ext cx="6400800" cy="34747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72200" y="6172200"/>
            <a:ext cx="2514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286FB0EA-21DB-4C72-9050-ABA8C0689D52}" type="datetimeFigureOut">
              <a:rPr lang="ru-RU" smtClean="0"/>
              <a:pPr/>
              <a:t>12.02.2021</a:t>
            </a:fld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199" y="6172200"/>
            <a:ext cx="335280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ru-RU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810000" y="6172200"/>
            <a:ext cx="1828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5C14F039-2483-4E90-B7D8-6E419DAD537F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24" r:id="rId4"/>
    <p:sldLayoutId id="2147483725" r:id="rId5"/>
    <p:sldLayoutId id="2147483726" r:id="rId6"/>
    <p:sldLayoutId id="2147483727" r:id="rId7"/>
    <p:sldLayoutId id="2147483728" r:id="rId8"/>
    <p:sldLayoutId id="2147483729" r:id="rId9"/>
    <p:sldLayoutId id="2147483730" r:id="rId10"/>
    <p:sldLayoutId id="2147483731" r:id="rId11"/>
  </p:sldLayoutIdLst>
  <p:timing>
    <p:tnLst>
      <p:par>
        <p:cTn id="1" dur="indefinite" restart="never" nodeType="tmRoot"/>
      </p:par>
    </p:tnLst>
  </p:timing>
  <p:txStyles>
    <p:titleStyle>
      <a:lvl1pPr marL="320040" indent="-320040" algn="r" defTabSz="914400" rtl="0" eaLnBrk="1" latinLnBrk="0" hangingPunct="1">
        <a:spcBef>
          <a:spcPct val="0"/>
        </a:spcBef>
        <a:buClr>
          <a:schemeClr val="accent6">
            <a:lumMod val="75000"/>
          </a:schemeClr>
        </a:buClr>
        <a:buSzPct val="128000"/>
        <a:buFont typeface="Georgia" pitchFamily="18" charset="0"/>
        <a:buChar char="*"/>
        <a:defRPr sz="4600" b="1" i="0" kern="1200">
          <a:gradFill>
            <a:gsLst>
              <a:gs pos="0">
                <a:schemeClr val="tx1"/>
              </a:gs>
              <a:gs pos="40000">
                <a:schemeClr val="tx1">
                  <a:lumMod val="75000"/>
                  <a:lumOff val="25000"/>
                </a:schemeClr>
              </a:gs>
              <a:gs pos="100000">
                <a:schemeClr val="tx2">
                  <a:alpha val="65000"/>
                </a:schemeClr>
              </a:gs>
            </a:gsLst>
            <a:lin ang="5400000" scaled="0"/>
          </a:gradFill>
          <a:effectLst>
            <a:reflection blurRad="6350" stA="55000" endA="300" endPos="45500" dir="5400000" sy="-100000" algn="bl" rotWithShape="0"/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86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22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09728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38988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66420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965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2860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587752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hyperlink" Target="https://idealsad.com/wp-content/uploads/2016/06/tablica-sovmestimosti-rastenij-na-ogorode.jpg" TargetMode="Externa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s://idealsad.com/dizayn-ogoroda-svoimi-rukami-100-foto/dizayn-ogoroda1/" TargetMode="External"/><Relationship Id="rId2" Type="http://schemas.openxmlformats.org/officeDocument/2006/relationships/hyperlink" Target="https://idealsad.com/dizajn-dachnogo-uchastka/" TargetMode="Externa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.jpeg"/><Relationship Id="rId5" Type="http://schemas.openxmlformats.org/officeDocument/2006/relationships/hyperlink" Target="https://idealsad.com/dizayn-ogoroda/dizayn-ogoroda-2/" TargetMode="External"/><Relationship Id="rId4" Type="http://schemas.openxmlformats.org/officeDocument/2006/relationships/image" Target="../media/image2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hyperlink" Target="https://idealsad.com/dizayn-ogoroda-svoimi-rukami-100-foto/dizayn-ogoroda39/" TargetMode="External"/><Relationship Id="rId1" Type="http://schemas.openxmlformats.org/officeDocument/2006/relationships/slideLayout" Target="../slideLayouts/slideLayout8.xml"/><Relationship Id="rId5" Type="http://schemas.openxmlformats.org/officeDocument/2006/relationships/image" Target="../media/image5.jpeg"/><Relationship Id="rId4" Type="http://schemas.openxmlformats.org/officeDocument/2006/relationships/hyperlink" Target="https://idealsad.com/dizayn-ogoroda-svoimi-rukami-100-foto/dizayn-ogoroda44/" TargetMode="Externa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hyperlink" Target="https://idealsad.com/dizayn-ogoroda-svoimi-rukami-100-foto/dizayn-ogoroda18/" TargetMode="External"/><Relationship Id="rId1" Type="http://schemas.openxmlformats.org/officeDocument/2006/relationships/slideLayout" Target="../slideLayouts/slideLayout8.xml"/><Relationship Id="rId5" Type="http://schemas.openxmlformats.org/officeDocument/2006/relationships/image" Target="../media/image7.jpeg"/><Relationship Id="rId4" Type="http://schemas.openxmlformats.org/officeDocument/2006/relationships/hyperlink" Target="https://idealsad.com/dizayn-ogoroda-svoimi-rukami-100-foto/dizayn-ogoroda23/" TargetMode="Externa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hyperlink" Target="https://idealsad.com/dizayn-ogoroda-svoimi-rukami-100-foto/dizayn-ogoroda22/" TargetMode="External"/><Relationship Id="rId1" Type="http://schemas.openxmlformats.org/officeDocument/2006/relationships/slideLayout" Target="../slideLayouts/slideLayout8.xml"/><Relationship Id="rId5" Type="http://schemas.openxmlformats.org/officeDocument/2006/relationships/image" Target="../media/image9.jpeg"/><Relationship Id="rId4" Type="http://schemas.openxmlformats.org/officeDocument/2006/relationships/hyperlink" Target="https://idealsad.com/dizayn-ogoroda-svoimi-rukami-100-foto/dizayn-ogoroda6/" TargetMode="Externa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7" Type="http://schemas.openxmlformats.org/officeDocument/2006/relationships/image" Target="../media/image12.jpeg"/><Relationship Id="rId2" Type="http://schemas.openxmlformats.org/officeDocument/2006/relationships/hyperlink" Target="https://idealsad.com/dizayn-ogoroda-svoimi-rukami-100-foto/dizayn-ogoroda21/" TargetMode="External"/><Relationship Id="rId1" Type="http://schemas.openxmlformats.org/officeDocument/2006/relationships/slideLayout" Target="../slideLayouts/slideLayout8.xml"/><Relationship Id="rId6" Type="http://schemas.openxmlformats.org/officeDocument/2006/relationships/hyperlink" Target="https://idealsad.com/dizayn-ogoroda-svoimi-rukami-100-foto/dizayn-ogoroda25/" TargetMode="External"/><Relationship Id="rId5" Type="http://schemas.openxmlformats.org/officeDocument/2006/relationships/image" Target="../media/image11.jpeg"/><Relationship Id="rId4" Type="http://schemas.openxmlformats.org/officeDocument/2006/relationships/hyperlink" Target="https://idealsad.com/dizayn-ogoroda-svoimi-rukami-100-foto/dizayn-ogoroda4/" TargetMode="Externa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7" Type="http://schemas.openxmlformats.org/officeDocument/2006/relationships/image" Target="../media/image15.jpeg"/><Relationship Id="rId2" Type="http://schemas.openxmlformats.org/officeDocument/2006/relationships/hyperlink" Target="https://idealsad.com/dizayn-ogoroda-svoimi-rukami-100-foto/dizayn-ogoroda2/" TargetMode="External"/><Relationship Id="rId1" Type="http://schemas.openxmlformats.org/officeDocument/2006/relationships/slideLayout" Target="../slideLayouts/slideLayout8.xml"/><Relationship Id="rId6" Type="http://schemas.openxmlformats.org/officeDocument/2006/relationships/hyperlink" Target="https://idealsad.com/dizayn-ogoroda-svoimi-rukami-100-foto/dizayn-ogoroda-9/" TargetMode="External"/><Relationship Id="rId5" Type="http://schemas.openxmlformats.org/officeDocument/2006/relationships/image" Target="../media/image14.jpeg"/><Relationship Id="rId4" Type="http://schemas.openxmlformats.org/officeDocument/2006/relationships/hyperlink" Target="https://idealsad.com/dizayn-ogoroda-svoimi-rukami-100-foto/dizayn-ogoroda11/" TargetMode="Externa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hyperlink" Target="https://idealsad.com/dizayn-ogoroda-svoimi-rukami-100-foto/dizayn-ogoroda41/" TargetMode="External"/><Relationship Id="rId1" Type="http://schemas.openxmlformats.org/officeDocument/2006/relationships/slideLayout" Target="../slideLayouts/slideLayout8.xml"/><Relationship Id="rId5" Type="http://schemas.openxmlformats.org/officeDocument/2006/relationships/image" Target="../media/image17.jpeg"/><Relationship Id="rId4" Type="http://schemas.openxmlformats.org/officeDocument/2006/relationships/hyperlink" Target="https://idealsad.com/dizayn-ogoroda-svoimi-rukami-100-foto/dizayn-ogoroda29/" TargetMode="Externa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7" Type="http://schemas.openxmlformats.org/officeDocument/2006/relationships/image" Target="../media/image20.jpeg"/><Relationship Id="rId2" Type="http://schemas.openxmlformats.org/officeDocument/2006/relationships/hyperlink" Target="https://idealsad.com/dizayn-ogoroda-svoimi-rukami-100-foto/dizayn-ogoroda-15/" TargetMode="External"/><Relationship Id="rId1" Type="http://schemas.openxmlformats.org/officeDocument/2006/relationships/slideLayout" Target="../slideLayouts/slideLayout8.xml"/><Relationship Id="rId6" Type="http://schemas.openxmlformats.org/officeDocument/2006/relationships/hyperlink" Target="https://idealsad.com/dizayn-ogoroda-svoimi-rukami-100-foto/dizayn-ogoroda-14/" TargetMode="External"/><Relationship Id="rId5" Type="http://schemas.openxmlformats.org/officeDocument/2006/relationships/image" Target="../media/image19.jpeg"/><Relationship Id="rId4" Type="http://schemas.openxmlformats.org/officeDocument/2006/relationships/hyperlink" Target="https://idealsad.com/dizayn-ogoroda-svoimi-rukami-100-foto/dizayn-ogoroda-17/" TargetMode="Externa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hyperlink" Target="https://idealsad.com/dizayn-ogoroda-svoimi-rukami-100-foto/dizayn-ogoroda27/" TargetMode="External"/><Relationship Id="rId1" Type="http://schemas.openxmlformats.org/officeDocument/2006/relationships/slideLayout" Target="../slideLayouts/slideLayout8.xml"/><Relationship Id="rId5" Type="http://schemas.openxmlformats.org/officeDocument/2006/relationships/image" Target="../media/image22.jpeg"/><Relationship Id="rId4" Type="http://schemas.openxmlformats.org/officeDocument/2006/relationships/hyperlink" Target="https://idealsad.com/dizayn-ogoroda-svoimi-rukami-100-foto/dizayn-ogoroda-18/" TargetMode="Externa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7" Type="http://schemas.openxmlformats.org/officeDocument/2006/relationships/image" Target="../media/image25.jpeg"/><Relationship Id="rId2" Type="http://schemas.openxmlformats.org/officeDocument/2006/relationships/hyperlink" Target="https://idealsad.com/dizayn-ogoroda-svoimi-rukami-100-foto/dizayn-ogoroda17/" TargetMode="External"/><Relationship Id="rId1" Type="http://schemas.openxmlformats.org/officeDocument/2006/relationships/slideLayout" Target="../slideLayouts/slideLayout8.xml"/><Relationship Id="rId6" Type="http://schemas.openxmlformats.org/officeDocument/2006/relationships/hyperlink" Target="https://idealsad.com/dizayn-ogoroda/dizayn-ogoroda45/" TargetMode="External"/><Relationship Id="rId5" Type="http://schemas.openxmlformats.org/officeDocument/2006/relationships/image" Target="../media/image24.jpeg"/><Relationship Id="rId4" Type="http://schemas.openxmlformats.org/officeDocument/2006/relationships/hyperlink" Target="https://idealsad.com/dizayn-ogoroda/dizayn-ogoroda43/" TargetMode="Externa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hyperlink" Target="https://idealsad.com/dizayn-ogoroda-svoimi-rukami-100-foto/dizayn-ogoroda-20/" TargetMode="External"/><Relationship Id="rId1" Type="http://schemas.openxmlformats.org/officeDocument/2006/relationships/slideLayout" Target="../slideLayouts/slideLayout8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473795" y="5517232"/>
            <a:ext cx="5637010" cy="720080"/>
          </a:xfrm>
        </p:spPr>
        <p:txBody>
          <a:bodyPr>
            <a:normAutofit/>
          </a:bodyPr>
          <a:lstStyle/>
          <a:p>
            <a:pPr algn="r"/>
            <a:r>
              <a:rPr lang="ru-RU" sz="1800" dirty="0" smtClean="0"/>
              <a:t>Руководитель: Кочебина Наталия Алексеевна</a:t>
            </a:r>
            <a:endParaRPr lang="ru-RU" sz="1800" dirty="0"/>
          </a:p>
        </p:txBody>
      </p:sp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817581" y="4149080"/>
            <a:ext cx="7175351" cy="1800200"/>
          </a:xfrm>
        </p:spPr>
        <p:txBody>
          <a:bodyPr/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ru-RU" sz="2000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Школа пожилого возраста </a:t>
            </a:r>
            <a:br>
              <a:rPr lang="ru-RU" sz="2000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000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«Садоводы и огородники</a:t>
            </a:r>
            <a:br>
              <a:rPr lang="ru-RU" sz="2000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000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Тема: «Ландшафтный дизайн огорода»</a:t>
            </a:r>
            <a:endParaRPr lang="ru-RU" sz="2000" dirty="0">
              <a:solidFill>
                <a:srgbClr val="00B05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" name="Рисунок 5" descr="таблица совместимости растений на огороде">
            <a:hlinkClick r:id="rId2"/>
          </p:cNvPr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691680" y="764704"/>
            <a:ext cx="5715000" cy="3371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3027955672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800">
        <p:circle/>
      </p:transition>
    </mc:Choice>
    <mc:Fallback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 rot="10800000" flipV="1">
            <a:off x="539552" y="2348880"/>
            <a:ext cx="8064896" cy="3600400"/>
          </a:xfrm>
        </p:spPr>
        <p:txBody>
          <a:bodyPr/>
          <a:lstStyle/>
          <a:p>
            <a:pPr algn="ctr"/>
            <a:r>
              <a:rPr lang="ru-RU" sz="2400" dirty="0" smtClean="0"/>
              <a:t/>
            </a:r>
            <a:br>
              <a:rPr lang="ru-RU" sz="2400" dirty="0" smtClean="0"/>
            </a:b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Красивый дизайн огорода поможет вам сделать огород не только более привлекательным и удобным, но и более урожайным. Современные тенденции ландшафтного дизайна утверждают, что овощи также прекрасны как и цветы, и заслуживают права стать звездой нашего сада. В результате овощи растут прямо рядом со своими декоративными родственниками — и даже вытесняют их, чтобы взять на себя функции главного действующего лица в </a:t>
            </a:r>
            <a:r>
              <a:rPr lang="ru-RU" sz="2000" u="sng" dirty="0" smtClean="0">
                <a:latin typeface="Times New Roman" pitchFamily="18" charset="0"/>
                <a:cs typeface="Times New Roman" pitchFamily="18" charset="0"/>
                <a:hlinkClick r:id="rId2"/>
              </a:rPr>
              <a:t>ландшафтном дизайне участка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.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Простые 8 приемов помогут вам сделать его роскошным, наполненный теплом и красотой, украшением вашего прекрасного сада.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4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400" dirty="0" smtClean="0"/>
              <a:t/>
            </a:r>
            <a:br>
              <a:rPr lang="ru-RU" sz="2400" dirty="0" smtClean="0"/>
            </a:br>
            <a:endParaRPr lang="ru-RU" sz="2400" dirty="0">
              <a:effectLst/>
              <a:latin typeface="Calibri"/>
              <a:ea typeface="Calibri"/>
              <a:cs typeface="Times New Roman"/>
            </a:endParaRPr>
          </a:p>
        </p:txBody>
      </p:sp>
      <p:pic>
        <p:nvPicPr>
          <p:cNvPr id="5" name="Содержимое 4" descr="дизайн огорода">
            <a:hlinkClick r:id="rId3"/>
          </p:cNvPr>
          <p:cNvPicPr>
            <a:picLocks noGrp="1"/>
          </p:cNvPicPr>
          <p:nvPr>
            <p:ph sz="quarter" idx="13"/>
          </p:nvPr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043608" y="476672"/>
            <a:ext cx="3456384" cy="21602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Рисунок 5" descr="dizayn-ogoroda-2">
            <a:hlinkClick r:id="rId5"/>
          </p:cNvPr>
          <p:cNvPicPr/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860032" y="476672"/>
            <a:ext cx="3456384" cy="21602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1120976726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800">
        <p:circle/>
      </p:transition>
    </mc:Choice>
    <mc:Fallback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87624" y="116632"/>
            <a:ext cx="7344816" cy="2160240"/>
          </a:xfrm>
        </p:spPr>
        <p:txBody>
          <a:bodyPr/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ru-RU" sz="2000" dirty="0" smtClean="0"/>
              <a:t/>
            </a:r>
            <a:br>
              <a:rPr lang="ru-RU" sz="2000" dirty="0" smtClean="0"/>
            </a:b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Планируем место под огород.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0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0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600" dirty="0" smtClean="0">
                <a:latin typeface="Times New Roman" pitchFamily="18" charset="0"/>
                <a:cs typeface="Times New Roman" pitchFamily="18" charset="0"/>
              </a:rPr>
            </a:br>
            <a:endParaRPr lang="ru-RU" sz="36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513" y="1556792"/>
            <a:ext cx="3312368" cy="4608512"/>
          </a:xfrm>
        </p:spPr>
        <p:txBody>
          <a:bodyPr>
            <a:normAutofit/>
          </a:bodyPr>
          <a:lstStyle/>
          <a:p>
            <a:pPr>
              <a:lnSpc>
                <a:spcPct val="115000"/>
              </a:lnSpc>
              <a:spcAft>
                <a:spcPts val="1000"/>
              </a:spcAft>
            </a:pPr>
            <a:endParaRPr lang="ru-RU" sz="6400" b="1" dirty="0">
              <a:latin typeface="Calibri"/>
              <a:ea typeface="Calibri"/>
              <a:cs typeface="Times New Roman"/>
            </a:endParaRP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ru-RU" dirty="0">
                <a:latin typeface="Calibri"/>
                <a:ea typeface="Calibri"/>
                <a:cs typeface="Times New Roman"/>
              </a:rPr>
              <a:t> </a:t>
            </a: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ru-RU" dirty="0">
                <a:latin typeface="Calibri"/>
                <a:ea typeface="Calibri"/>
                <a:cs typeface="Times New Roman"/>
              </a:rPr>
              <a:t> </a:t>
            </a:r>
          </a:p>
          <a:p>
            <a:endParaRPr lang="ru-RU" dirty="0"/>
          </a:p>
        </p:txBody>
      </p:sp>
      <p:sp>
        <p:nvSpPr>
          <p:cNvPr id="6" name="Содержимое 5"/>
          <p:cNvSpPr>
            <a:spLocks noGrp="1"/>
          </p:cNvSpPr>
          <p:nvPr>
            <p:ph idx="1"/>
          </p:nvPr>
        </p:nvSpPr>
        <p:spPr>
          <a:xfrm>
            <a:off x="467544" y="731520"/>
            <a:ext cx="8143057" cy="5577800"/>
          </a:xfrm>
        </p:spPr>
        <p:txBody>
          <a:bodyPr>
            <a:normAutofit/>
          </a:bodyPr>
          <a:lstStyle/>
          <a:p>
            <a:pPr indent="0">
              <a:lnSpc>
                <a:spcPct val="120000"/>
              </a:lnSpc>
            </a:pP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 indent="0">
              <a:lnSpc>
                <a:spcPct val="120000"/>
              </a:lnSpc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Грамотный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дизайн огорода начинается со вдумчивого планирования. Вы должны решить, какой по площади будет ваш огород, какие овощи вы будете на нем выращивать, где будут располагаться ваши грядки.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Рисунок 4" descr="как сделать красивый дизайн огорода">
            <a:hlinkClick r:id="rId2"/>
          </p:cNvPr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99592" y="908720"/>
            <a:ext cx="4104456" cy="20882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Рисунок 6" descr="дизайн огорода">
            <a:hlinkClick r:id="rId4"/>
          </p:cNvPr>
          <p:cNvPicPr/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635896" y="4221088"/>
            <a:ext cx="4634880" cy="23762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3404858272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800">
        <p:circle/>
      </p:transition>
    </mc:Choice>
    <mc:Fallback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3529" y="404664"/>
            <a:ext cx="3888431" cy="2304256"/>
          </a:xfrm>
        </p:spPr>
        <p:txBody>
          <a:bodyPr/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Дизайн огорода — позвольте огороду быть красивым.</a:t>
            </a:r>
            <a:r>
              <a:rPr lang="ru-RU" sz="3600" dirty="0" smtClean="0"/>
              <a:t/>
            </a:r>
            <a:br>
              <a:rPr lang="ru-RU" sz="3600" dirty="0" smtClean="0"/>
            </a:br>
            <a:endParaRPr lang="ru-RU" sz="3600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251520" y="2348880"/>
            <a:ext cx="4104456" cy="3672408"/>
          </a:xfrm>
        </p:spPr>
        <p:txBody>
          <a:bodyPr>
            <a:normAutofit/>
          </a:bodyPr>
          <a:lstStyle/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Большинство людей при слове «огород» представляют длинные скучные грядки с овощами.  Но это не должно быть единственным вариантом вашего дизайна огорода.  Вы можете сделать ваш огород таким, что он по красоте будет не уступать вашим клумбам.</a:t>
            </a:r>
          </a:p>
          <a:p>
            <a:pPr algn="ctr">
              <a:lnSpc>
                <a:spcPct val="115000"/>
              </a:lnSpc>
              <a:spcAft>
                <a:spcPts val="0"/>
              </a:spcAft>
            </a:pPr>
            <a:endParaRPr lang="ru-RU" sz="2200" dirty="0">
              <a:latin typeface="Calibri"/>
              <a:ea typeface="Calibri"/>
              <a:cs typeface="Times New Roman"/>
            </a:endParaRPr>
          </a:p>
        </p:txBody>
      </p:sp>
      <p:pic>
        <p:nvPicPr>
          <p:cNvPr id="7" name="Содержимое 6" descr="красивый дизайн огорода своими руками">
            <a:hlinkClick r:id="rId2"/>
          </p:cNvPr>
          <p:cNvPicPr>
            <a:picLocks noGrp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427984" y="692696"/>
            <a:ext cx="4248150" cy="240728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Рисунок 7" descr="dizayn-ogoroda23">
            <a:hlinkClick r:id="rId4"/>
          </p:cNvPr>
          <p:cNvPicPr/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427984" y="3501008"/>
            <a:ext cx="4248472" cy="25458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343317769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800">
        <p:circle/>
      </p:transition>
    </mc:Choice>
    <mc:Fallback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3529" y="404664"/>
            <a:ext cx="3528391" cy="2736304"/>
          </a:xfrm>
        </p:spPr>
        <p:txBody>
          <a:bodyPr/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Зафиксируйте дизайн огорода на бумаге.</a:t>
            </a:r>
            <a:r>
              <a:rPr lang="ru-RU" dirty="0" smtClean="0"/>
              <a:t/>
            </a:r>
            <a:br>
              <a:rPr lang="ru-RU" dirty="0" smtClean="0"/>
            </a:br>
            <a:r>
              <a:rPr lang="ru-RU" dirty="0">
                <a:latin typeface="Calibri"/>
                <a:ea typeface="Calibri"/>
                <a:cs typeface="Times New Roman"/>
              </a:rPr>
              <a:t/>
            </a:r>
            <a:br>
              <a:rPr lang="ru-RU" dirty="0">
                <a:latin typeface="Calibri"/>
                <a:ea typeface="Calibri"/>
                <a:cs typeface="Times New Roman"/>
              </a:rPr>
            </a:br>
            <a:endParaRPr lang="ru-RU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323528" y="2132856"/>
            <a:ext cx="3744416" cy="4392488"/>
          </a:xfrm>
        </p:spPr>
        <p:txBody>
          <a:bodyPr>
            <a:normAutofit lnSpcReduction="10000"/>
          </a:bodyPr>
          <a:lstStyle/>
          <a:p>
            <a:r>
              <a:rPr lang="ru-RU" b="1" dirty="0" smtClean="0"/>
              <a:t> </a:t>
            </a:r>
            <a:endParaRPr lang="ru-RU" dirty="0" smtClean="0"/>
          </a:p>
          <a:p>
            <a:pPr algn="ctr"/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Предварительно составленный дизайн огорода, который зафиксирован у вас на бумаге, поможет вам анализировать эффективность вашего дизайна в текущем сезоне и планировать новые сочетания растений и новые грядки для следующих сезонов.</a:t>
            </a:r>
          </a:p>
          <a:p>
            <a:endParaRPr lang="ru-RU" dirty="0"/>
          </a:p>
        </p:txBody>
      </p:sp>
      <p:sp>
        <p:nvSpPr>
          <p:cNvPr id="9" name="Содержимое 8"/>
          <p:cNvSpPr>
            <a:spLocks noGrp="1"/>
          </p:cNvSpPr>
          <p:nvPr>
            <p:ph idx="1"/>
          </p:nvPr>
        </p:nvSpPr>
        <p:spPr>
          <a:xfrm>
            <a:off x="3707904" y="548680"/>
            <a:ext cx="4902697" cy="5616624"/>
          </a:xfrm>
        </p:spPr>
        <p:txBody>
          <a:bodyPr>
            <a:noAutofit/>
          </a:bodyPr>
          <a:lstStyle/>
          <a:p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endParaRPr lang="ru-RU" sz="1600" dirty="0"/>
          </a:p>
        </p:txBody>
      </p:sp>
      <p:pic>
        <p:nvPicPr>
          <p:cNvPr id="6" name="Рисунок 5" descr="дизайн маленького огорода">
            <a:hlinkClick r:id="rId2"/>
          </p:cNvPr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283968" y="476672"/>
            <a:ext cx="4418856" cy="26642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Рисунок 6" descr="дизайн маленького огорода">
            <a:hlinkClick r:id="rId4"/>
          </p:cNvPr>
          <p:cNvPicPr/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355976" y="3645024"/>
            <a:ext cx="4320480" cy="26624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440988707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800">
        <p:circle/>
      </p:transition>
    </mc:Choice>
    <mc:Fallback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15616" y="0"/>
            <a:ext cx="6480720" cy="2276872"/>
          </a:xfrm>
        </p:spPr>
        <p:txBody>
          <a:bodyPr/>
          <a:lstStyle/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ru-RU" dirty="0" smtClean="0"/>
              <a:t>Сделайте удобные грядки. </a:t>
            </a: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/>
              <a:t/>
            </a:r>
            <a:br>
              <a:rPr lang="ru-RU" dirty="0"/>
            </a:br>
            <a:endParaRPr lang="ru-RU" dirty="0">
              <a:latin typeface="Calibri"/>
              <a:ea typeface="Calibri"/>
              <a:cs typeface="Times New Roman"/>
            </a:endParaRP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395536" y="980728"/>
            <a:ext cx="4896544" cy="5877272"/>
          </a:xfrm>
        </p:spPr>
        <p:txBody>
          <a:bodyPr>
            <a:normAutofit fontScale="70000" lnSpcReduction="20000"/>
          </a:bodyPr>
          <a:lstStyle/>
          <a:p>
            <a:pPr algn="ctr"/>
            <a:r>
              <a:rPr lang="ru-RU" sz="2300" dirty="0" smtClean="0">
                <a:latin typeface="Times New Roman" pitchFamily="18" charset="0"/>
                <a:cs typeface="Times New Roman" pitchFamily="18" charset="0"/>
              </a:rPr>
              <a:t>Обязательно четко ограничивайте каждый участок своего огорода. Это не только придаст ему более аккуратный вид, но и поможет вам в планировании ваших посадок на следующем этапе.  Четкие геометрические контуры грядки даже в небольшом пространстве создают визуальный акцент в ландшафтном дизайне, создавая при этом ощущения порядка и чистоты.</a:t>
            </a:r>
          </a:p>
          <a:p>
            <a:pPr algn="ctr"/>
            <a:r>
              <a:rPr lang="ru-RU" sz="2300" dirty="0" smtClean="0">
                <a:latin typeface="Times New Roman" pitchFamily="18" charset="0"/>
                <a:cs typeface="Times New Roman" pitchFamily="18" charset="0"/>
              </a:rPr>
              <a:t>Если почва на вашем участке не идеальна, высокие грядки являются самым простым способом решения этой проблемы. Овощи чувствуют себя удивительно хорошо в этой современной обстановке</a:t>
            </a:r>
            <a:r>
              <a:rPr lang="ru-RU" sz="2300" dirty="0" smtClean="0">
                <a:latin typeface="Times New Roman" pitchFamily="18" charset="0"/>
                <a:cs typeface="Times New Roman" pitchFamily="18" charset="0"/>
              </a:rPr>
              <a:t>.</a:t>
            </a:r>
            <a:r>
              <a:rPr lang="ru-RU" sz="2300" dirty="0" smtClean="0">
                <a:latin typeface="Times New Roman" pitchFamily="18" charset="0"/>
                <a:cs typeface="Times New Roman" pitchFamily="18" charset="0"/>
              </a:rPr>
              <a:t> Высокие грядки требуют вложения сил и времени, но все это вернется сторицей, когда вы поймете, что у вас больше не болит спина после очередной прополки. Конечно, не обязательно поднимать над землей весь огород</a:t>
            </a:r>
            <a:r>
              <a:rPr lang="ru-RU" sz="2300" dirty="0" smtClean="0">
                <a:latin typeface="Times New Roman" pitchFamily="18" charset="0"/>
                <a:cs typeface="Times New Roman" pitchFamily="18" charset="0"/>
              </a:rPr>
              <a:t>.</a:t>
            </a:r>
            <a:r>
              <a:rPr lang="ru-RU" sz="2300" dirty="0" smtClean="0">
                <a:latin typeface="Times New Roman" pitchFamily="18" charset="0"/>
                <a:cs typeface="Times New Roman" pitchFamily="18" charset="0"/>
              </a:rPr>
              <a:t> Приберегите высокие грядки для кухонного садика с зеленью и  тех культур, которые требуют наибольшего ухода. Так ваши силы будут потрачены с максимальной эффективностью</a:t>
            </a:r>
            <a:r>
              <a:rPr lang="ru-RU" sz="2300" dirty="0" smtClean="0">
                <a:latin typeface="Times New Roman" pitchFamily="18" charset="0"/>
                <a:cs typeface="Times New Roman" pitchFamily="18" charset="0"/>
              </a:rPr>
              <a:t>.</a:t>
            </a:r>
            <a:r>
              <a:rPr lang="ru-RU" sz="2300" dirty="0" smtClean="0">
                <a:latin typeface="Times New Roman" pitchFamily="18" charset="0"/>
                <a:cs typeface="Times New Roman" pitchFamily="18" charset="0"/>
              </a:rPr>
              <a:t> Избегайте делать грядки широкими. Вы должны иметь хороший доступ для их обработки.</a:t>
            </a:r>
          </a:p>
          <a:p>
            <a:pPr algn="ctr"/>
            <a:r>
              <a:rPr lang="ru-RU" sz="2300" dirty="0" smtClean="0">
                <a:latin typeface="Times New Roman" pitchFamily="18" charset="0"/>
                <a:cs typeface="Times New Roman" pitchFamily="18" charset="0"/>
              </a:rPr>
              <a:t>А вот длинными — это пожалуйста. Главное, чтобы вы могли свободно дотянуться до середины, стоя на дорожке.</a:t>
            </a:r>
          </a:p>
          <a:p>
            <a:pPr algn="ctr"/>
            <a:r>
              <a:rPr lang="ru-RU" sz="2300" dirty="0" smtClean="0">
                <a:latin typeface="Times New Roman" pitchFamily="18" charset="0"/>
                <a:cs typeface="Times New Roman" pitchFamily="18" charset="0"/>
              </a:rPr>
              <a:t>Попробуйте различные варианты дизайна огорода, и выберите то, что удобно вам.</a:t>
            </a:r>
          </a:p>
          <a:p>
            <a:pPr algn="ctr"/>
            <a:endParaRPr lang="ru-RU" dirty="0" smtClean="0"/>
          </a:p>
          <a:p>
            <a:endParaRPr lang="ru-RU" dirty="0" smtClean="0"/>
          </a:p>
          <a:p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860032" y="908720"/>
            <a:ext cx="3750568" cy="5184576"/>
          </a:xfrm>
        </p:spPr>
        <p:txBody>
          <a:bodyPr>
            <a:noAutofit/>
          </a:bodyPr>
          <a:lstStyle/>
          <a:p>
            <a:pPr algn="ctr"/>
            <a:r>
              <a:rPr lang="ru-RU" sz="1400" dirty="0" smtClean="0"/>
              <a:t/>
            </a:r>
            <a:br>
              <a:rPr lang="ru-RU" sz="1400" dirty="0" smtClean="0"/>
            </a:br>
            <a:r>
              <a:rPr lang="ru-RU" sz="1400" dirty="0" smtClean="0"/>
              <a:t/>
            </a:r>
            <a:br>
              <a:rPr lang="ru-RU" sz="1400" dirty="0" smtClean="0"/>
            </a:br>
            <a:r>
              <a:rPr lang="ru-RU" sz="2000" dirty="0" smtClean="0"/>
              <a:t/>
            </a:r>
            <a:br>
              <a:rPr lang="ru-RU" sz="2000" dirty="0" smtClean="0"/>
            </a:br>
            <a:r>
              <a:rPr lang="ru-RU" sz="1400" dirty="0" smtClean="0"/>
              <a:t/>
            </a:r>
            <a:br>
              <a:rPr lang="ru-RU" sz="1400" dirty="0" smtClean="0"/>
            </a:br>
            <a:endParaRPr lang="ru-RU" sz="1600" dirty="0" smtClean="0"/>
          </a:p>
          <a:p>
            <a:pPr lvl="0"/>
            <a:endParaRPr lang="ru-RU" sz="1400" dirty="0"/>
          </a:p>
        </p:txBody>
      </p:sp>
      <p:pic>
        <p:nvPicPr>
          <p:cNvPr id="5" name="Рисунок 4" descr="красивый дизайн огорода">
            <a:hlinkClick r:id="rId2"/>
          </p:cNvPr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724128" y="764704"/>
            <a:ext cx="2952328" cy="1800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Рисунок 5" descr="красивый огород с высокими грядками">
            <a:hlinkClick r:id="rId4"/>
          </p:cNvPr>
          <p:cNvPicPr/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868144" y="4797152"/>
            <a:ext cx="3015208" cy="1800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Рисунок 6" descr="дизайн огорода фото">
            <a:hlinkClick r:id="rId6"/>
          </p:cNvPr>
          <p:cNvPicPr/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5292080" y="2780928"/>
            <a:ext cx="3096344" cy="1800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875711928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800">
        <p:circle/>
      </p:transition>
    </mc:Choice>
    <mc:Fallback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3529" y="620688"/>
            <a:ext cx="3816424" cy="2376264"/>
          </a:xfrm>
        </p:spPr>
        <p:txBody>
          <a:bodyPr/>
          <a:lstStyle/>
          <a:p>
            <a:pPr algn="ctr">
              <a:lnSpc>
                <a:spcPct val="115000"/>
              </a:lnSpc>
              <a:spcBef>
                <a:spcPts val="1050"/>
              </a:spcBef>
              <a:spcAft>
                <a:spcPts val="2250"/>
              </a:spcAft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Необычные варианты дизайна огорода.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0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0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0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000" dirty="0">
                <a:latin typeface="Times New Roman" pitchFamily="18" charset="0"/>
                <a:cs typeface="Times New Roman" pitchFamily="18" charset="0"/>
              </a:rPr>
            </a:b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251520" y="1628800"/>
            <a:ext cx="3888432" cy="4392488"/>
          </a:xfrm>
        </p:spPr>
        <p:txBody>
          <a:bodyPr>
            <a:noAutofit/>
          </a:bodyPr>
          <a:lstStyle/>
          <a:p>
            <a:pPr algn="ctr"/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Если у вас мало места на участке или вы не планируете полномасштабный огород, вы можете сделать необычные грядки практически в любом месте вашего сада. Попробуйте на месте небольшой клумбы с сделать грядку с различными видами зелени и помидорами.</a:t>
            </a:r>
          </a:p>
          <a:p>
            <a:pPr algn="ctr"/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А этот миниатюрный огород выглядит весьма эффектно из-за своего месторасположения.</a:t>
            </a:r>
          </a:p>
          <a:p>
            <a:pPr algn="ctr"/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И этот помогает выращивать больше урожая в пересчете на квадратный метр.</a:t>
            </a:r>
          </a:p>
          <a:p>
            <a:endParaRPr lang="ru-RU" sz="2000" dirty="0" smtClean="0"/>
          </a:p>
          <a:p>
            <a:endParaRPr lang="ru-RU" dirty="0"/>
          </a:p>
        </p:txBody>
      </p:sp>
      <p:pic>
        <p:nvPicPr>
          <p:cNvPr id="6" name="Содержимое 5" descr="необычные грядки в дизайне огорода">
            <a:hlinkClick r:id="rId2"/>
          </p:cNvPr>
          <p:cNvPicPr>
            <a:picLocks noGrp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508104" y="332657"/>
            <a:ext cx="3102248" cy="18722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Рисунок 7" descr="необычный огород в ландшафтном дизайне">
            <a:hlinkClick r:id="rId4"/>
          </p:cNvPr>
          <p:cNvPicPr/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139952" y="2492896"/>
            <a:ext cx="2952328" cy="17281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Рисунок 8" descr="вертикальные грядки">
            <a:hlinkClick r:id="rId6"/>
          </p:cNvPr>
          <p:cNvPicPr/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5508104" y="4509120"/>
            <a:ext cx="3096344" cy="19072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3906124746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800">
        <p:circle/>
      </p:transition>
    </mc:Choice>
    <mc:Fallback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1520" y="188640"/>
            <a:ext cx="4536504" cy="3456384"/>
          </a:xfrm>
        </p:spPr>
        <p:txBody>
          <a:bodyPr/>
          <a:lstStyle/>
          <a:p>
            <a:pPr algn="ctr"/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Выбираем растения для огорода.</a:t>
            </a:r>
            <a:r>
              <a:rPr lang="ru-RU" sz="4000" dirty="0" smtClean="0"/>
              <a:t/>
            </a:r>
            <a:br>
              <a:rPr lang="ru-RU" sz="4000" dirty="0" smtClean="0"/>
            </a:br>
            <a:r>
              <a:rPr lang="ru-RU" sz="4000" dirty="0" smtClean="0"/>
              <a:t/>
            </a:r>
            <a:br>
              <a:rPr lang="ru-RU" sz="4000" dirty="0" smtClean="0"/>
            </a:br>
            <a:r>
              <a:rPr lang="ru-RU" sz="4000" dirty="0" smtClean="0"/>
              <a:t/>
            </a:r>
            <a:br>
              <a:rPr lang="ru-RU" sz="4000" dirty="0" smtClean="0"/>
            </a:br>
            <a:r>
              <a:rPr lang="ru-RU" sz="4000" dirty="0"/>
              <a:t/>
            </a:r>
            <a:br>
              <a:rPr lang="ru-RU" sz="4000" dirty="0"/>
            </a:br>
            <a:endParaRPr lang="ru-RU" sz="4000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67544" y="3284984"/>
            <a:ext cx="3600400" cy="2808312"/>
          </a:xfrm>
        </p:spPr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7" name="Содержимое 6"/>
          <p:cNvSpPr>
            <a:spLocks noGrp="1"/>
          </p:cNvSpPr>
          <p:nvPr>
            <p:ph idx="1"/>
          </p:nvPr>
        </p:nvSpPr>
        <p:spPr>
          <a:xfrm>
            <a:off x="4283968" y="404664"/>
            <a:ext cx="4680520" cy="5904656"/>
          </a:xfrm>
        </p:spPr>
        <p:txBody>
          <a:bodyPr>
            <a:normAutofit fontScale="55000" lnSpcReduction="20000"/>
          </a:bodyPr>
          <a:lstStyle/>
          <a:p>
            <a:r>
              <a:rPr lang="ru-RU" sz="2600" dirty="0" smtClean="0">
                <a:latin typeface="Times New Roman" pitchFamily="18" charset="0"/>
                <a:cs typeface="Times New Roman" pitchFamily="18" charset="0"/>
              </a:rPr>
              <a:t>Нет однозначного ответа на вопрос о размещении различных культур на огороде. Слишком много факторов играют здесь важную роль и, в первую очередь, ваша климатическая зона и состав почвы. Но есть простые общие правила, о которых следует помнить, планируя свои посадки.</a:t>
            </a:r>
          </a:p>
          <a:p>
            <a:r>
              <a:rPr lang="ru-RU" sz="2600" b="1" dirty="0" smtClean="0">
                <a:latin typeface="Times New Roman" pitchFamily="18" charset="0"/>
                <a:cs typeface="Times New Roman" pitchFamily="18" charset="0"/>
              </a:rPr>
              <a:t>Учитывайте положение и ориентацию своего участка.</a:t>
            </a:r>
            <a:r>
              <a:rPr lang="ru-RU" sz="2600" dirty="0" smtClean="0">
                <a:latin typeface="Times New Roman" pitchFamily="18" charset="0"/>
                <a:cs typeface="Times New Roman" pitchFamily="18" charset="0"/>
              </a:rPr>
              <a:t> Сажайте высокие растения так, чтобы они не затеняли своих низкорослых соседей.</a:t>
            </a:r>
          </a:p>
          <a:p>
            <a:r>
              <a:rPr lang="ru-RU" sz="2600" b="1" dirty="0" smtClean="0">
                <a:latin typeface="Times New Roman" pitchFamily="18" charset="0"/>
                <a:cs typeface="Times New Roman" pitchFamily="18" charset="0"/>
              </a:rPr>
              <a:t>Учитывайте условия освещенности и полива отдельной культуры.</a:t>
            </a:r>
            <a:r>
              <a:rPr lang="ru-RU" sz="2600" dirty="0" smtClean="0">
                <a:latin typeface="Times New Roman" pitchFamily="18" charset="0"/>
                <a:cs typeface="Times New Roman" pitchFamily="18" charset="0"/>
              </a:rPr>
              <a:t> Не стоит диктовать растениям свои условия и выращивать полюбившиеся растения там, где у вас есть место, без учета их предпочтений. Всегда можно скорректировать планы своих посадок с учетом конкретных условий вашего участка. Поверьте, найдется много растений, которые с удовольствием будут расти именно в ваших условиях.</a:t>
            </a:r>
          </a:p>
          <a:p>
            <a:r>
              <a:rPr lang="ru-RU" sz="2600" dirty="0" smtClean="0">
                <a:latin typeface="Times New Roman" pitchFamily="18" charset="0"/>
                <a:cs typeface="Times New Roman" pitchFamily="18" charset="0"/>
              </a:rPr>
              <a:t>забудьте учесть режим полива для каждой грядки, чтобы не получилась так, что растения требующие более частого полива, расположены в наиболее неудобном для этого месте.</a:t>
            </a:r>
          </a:p>
          <a:p>
            <a:r>
              <a:rPr lang="ru-RU" sz="2600" b="1" dirty="0" smtClean="0">
                <a:latin typeface="Times New Roman" pitchFamily="18" charset="0"/>
                <a:cs typeface="Times New Roman" pitchFamily="18" charset="0"/>
              </a:rPr>
              <a:t>Не сажайте одну культуру два года подряд на одном и том же месте.</a:t>
            </a:r>
            <a:r>
              <a:rPr lang="ru-RU" sz="2600" dirty="0" smtClean="0">
                <a:latin typeface="Times New Roman" pitchFamily="18" charset="0"/>
                <a:cs typeface="Times New Roman" pitchFamily="18" charset="0"/>
              </a:rPr>
              <a:t> Это истощает почву, увеличивает вероятность болезни растения и снижает урожаи.</a:t>
            </a:r>
          </a:p>
          <a:p>
            <a:endParaRPr lang="ru-RU" dirty="0"/>
          </a:p>
        </p:txBody>
      </p:sp>
      <p:pic>
        <p:nvPicPr>
          <p:cNvPr id="8" name="Рисунок 7" descr="дизайн огорода">
            <a:hlinkClick r:id="rId2"/>
          </p:cNvPr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5536" y="1340768"/>
            <a:ext cx="3384376" cy="20882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Рисунок 8" descr="дизайн огорода">
            <a:hlinkClick r:id="rId4"/>
          </p:cNvPr>
          <p:cNvPicPr/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55576" y="3789040"/>
            <a:ext cx="3600400" cy="20512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2675704954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800">
        <p:circle/>
      </p:transition>
    </mc:Choice>
    <mc:Fallback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11561" y="188640"/>
            <a:ext cx="7704855" cy="2880320"/>
          </a:xfrm>
        </p:spPr>
        <p:txBody>
          <a:bodyPr/>
          <a:lstStyle/>
          <a:p>
            <a:pPr algn="ctr"/>
            <a:r>
              <a:rPr lang="ru-RU" sz="3200" dirty="0" smtClean="0"/>
              <a:t>Современный дизайн огорода</a:t>
            </a:r>
            <a:r>
              <a:rPr lang="ru-RU" sz="4800" dirty="0" smtClean="0"/>
              <a:t/>
            </a:r>
            <a:br>
              <a:rPr lang="ru-RU" sz="4800" dirty="0" smtClean="0"/>
            </a:br>
            <a:r>
              <a:rPr lang="ru-RU" sz="4800" dirty="0" smtClean="0"/>
              <a:t/>
            </a:r>
            <a:br>
              <a:rPr lang="ru-RU" sz="4800" dirty="0" smtClean="0"/>
            </a:br>
            <a:r>
              <a:rPr lang="ru-RU" sz="4800" dirty="0"/>
              <a:t/>
            </a:r>
            <a:br>
              <a:rPr lang="ru-RU" sz="4800" dirty="0"/>
            </a:br>
            <a:endParaRPr lang="ru-RU" sz="4800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323529" y="1844824"/>
            <a:ext cx="3600400" cy="4032448"/>
          </a:xfrm>
        </p:spPr>
        <p:txBody>
          <a:bodyPr/>
          <a:lstStyle/>
          <a:p>
            <a:endParaRPr lang="ru-RU" dirty="0"/>
          </a:p>
        </p:txBody>
      </p:sp>
      <p:sp>
        <p:nvSpPr>
          <p:cNvPr id="5" name="Содержимое 4"/>
          <p:cNvSpPr>
            <a:spLocks noGrp="1"/>
          </p:cNvSpPr>
          <p:nvPr>
            <p:ph idx="1"/>
          </p:nvPr>
        </p:nvSpPr>
        <p:spPr>
          <a:xfrm>
            <a:off x="4355976" y="692696"/>
            <a:ext cx="4464496" cy="6165304"/>
          </a:xfrm>
        </p:spPr>
        <p:txBody>
          <a:bodyPr>
            <a:normAutofit fontScale="70000" lnSpcReduction="20000"/>
          </a:bodyPr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Основной принцип современного огородного дизайна — это комбинирование. Отказавшись от идеи обычных ровных грядок из одной капусты, рядом с которыми размещены скучные грядки из одних огурцов, вы сможете превратить свой огород произведение искусства.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Как часто мы обращаем внимание на красоту ботвы у морковки и свеклы,  или как точечные вкрапления неприхотливых бархатцев, добавляют красивый яркий акцент в общий зеленый массив огорода? Цветы, расположенные среди зелени огорода, создают искры света. Они также отличный способ привлечения полезных насекомых. Научившись «рисовать» текстурой, цветом и формой растений на огороде, вы сможете создать настоящую клумбу из овощей.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И, как на обычной клумбе, в дизайне своего огорода вы сможете в полной мере проявить свою фантазию, приобрести новый опыт и порадоваться удачным находкам.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Даже небольшое пространство грядки может быть заполнено смесью овощей и цветов, которые и дополняют друг друга, и служат выигрышным фоном для растений наиболее ярких оттенков</a:t>
            </a:r>
            <a:r>
              <a:rPr lang="ru-RU" dirty="0" smtClean="0"/>
              <a:t>.</a:t>
            </a:r>
          </a:p>
          <a:p>
            <a:endParaRPr lang="ru-RU" dirty="0"/>
          </a:p>
        </p:txBody>
      </p:sp>
      <p:pic>
        <p:nvPicPr>
          <p:cNvPr id="7" name="Рисунок 6" descr="дизайн огорода">
            <a:hlinkClick r:id="rId2"/>
          </p:cNvPr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7544" y="908720"/>
            <a:ext cx="3168352" cy="1800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Рисунок 7" descr="красивый огород">
            <a:hlinkClick r:id="rId4"/>
          </p:cNvPr>
          <p:cNvPicPr/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187624" y="2852936"/>
            <a:ext cx="2929508" cy="17281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Рисунок 8" descr="огородный дизайн">
            <a:hlinkClick r:id="rId6"/>
          </p:cNvPr>
          <p:cNvPicPr/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467544" y="4797152"/>
            <a:ext cx="3168352" cy="17983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1959799724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800">
        <p:circle/>
      </p:transition>
    </mc:Choice>
    <mc:Fallback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512" y="1700808"/>
            <a:ext cx="4968552" cy="4536504"/>
          </a:xfrm>
        </p:spPr>
        <p:txBody>
          <a:bodyPr/>
          <a:lstStyle/>
          <a:p>
            <a:pPr algn="ctr"/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395536" y="260648"/>
            <a:ext cx="4680520" cy="1800200"/>
          </a:xfrm>
        </p:spPr>
        <p:txBody>
          <a:bodyPr>
            <a:normAutofit/>
          </a:bodyPr>
          <a:lstStyle/>
          <a:p>
            <a:pPr algn="ctr"/>
            <a:r>
              <a:rPr lang="ru-RU" sz="3200" b="1" dirty="0" smtClean="0">
                <a:latin typeface="Times New Roman" pitchFamily="18" charset="0"/>
                <a:cs typeface="Times New Roman" pitchFamily="18" charset="0"/>
              </a:rPr>
              <a:t>Как сочетать растения на огороде.</a:t>
            </a:r>
            <a:endParaRPr lang="ru-RU" sz="3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Содержимое 4"/>
          <p:cNvSpPr>
            <a:spLocks noGrp="1"/>
          </p:cNvSpPr>
          <p:nvPr>
            <p:ph idx="1"/>
          </p:nvPr>
        </p:nvSpPr>
        <p:spPr>
          <a:xfrm>
            <a:off x="5508104" y="404664"/>
            <a:ext cx="3102496" cy="6192688"/>
          </a:xfrm>
        </p:spPr>
        <p:txBody>
          <a:bodyPr>
            <a:normAutofit fontScale="92500"/>
          </a:bodyPr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Но, конечно же, нельзя просто брать и сажать вперемешку на огороде все подряд. Некоторые культуры хорошо сочетаются друг с другом, а некоторых комбинаций стоит избегать.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Кроме того, правильное соседство помогает предотвратить поражение различными болезнями и отпугнуть некоторых вредителей. Разобраться в этом вам поможет таблица совместимости.</a:t>
            </a:r>
          </a:p>
          <a:p>
            <a:endParaRPr lang="ru-RU" dirty="0"/>
          </a:p>
        </p:txBody>
      </p:sp>
      <p:pic>
        <p:nvPicPr>
          <p:cNvPr id="8" name="Рисунок 7" descr="дизайн огорода">
            <a:hlinkClick r:id="rId2"/>
          </p:cNvPr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3528" y="1412776"/>
            <a:ext cx="3888432" cy="23042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Рисунок 8" descr="совместимость огородных культур">
            <a:hlinkClick r:id="rId4"/>
          </p:cNvPr>
          <p:cNvPicPr/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043608" y="4005064"/>
            <a:ext cx="4447803" cy="2504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2385320010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800">
        <p:circle/>
      </p:transition>
    </mc:Choice>
    <mc:Fallback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5" y="188640"/>
            <a:ext cx="4007636" cy="1872208"/>
          </a:xfrm>
        </p:spPr>
        <p:txBody>
          <a:bodyPr/>
          <a:lstStyle/>
          <a:p>
            <a:pPr algn="ctr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Дизайн декоративного огорода.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323528" y="1628800"/>
            <a:ext cx="4680520" cy="5040560"/>
          </a:xfrm>
        </p:spPr>
        <p:txBody>
          <a:bodyPr>
            <a:normAutofit lnSpcReduction="10000"/>
          </a:bodyPr>
          <a:lstStyle/>
          <a:p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Комбинировать можно не только огородные культуры между собой. Модный дизайн декоративного огорода успешно совмещает овощи с цветами.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Традиционный сельский сад всегда радует буйством цвета и текстур, в котором уютно сочетаются и клумбы и грядки. В то время как многие овощи, такие как помидоры и сладкий перец, декоративны сами по себе, добавление одного-двух видов цветов к другим видам овощей смогут обеспечить необходимое присутствие ярких тонов.</a:t>
            </a:r>
          </a:p>
          <a:p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Если вы любите готовить блюда на мангале в саду, то почему бы не посадить необходимые приправы рядом. Такая яркая смесь овощей и декоративных трав оживит вашу террасу или беседку.</a:t>
            </a:r>
          </a:p>
          <a:p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А соседство овощей с цветами сделает ваши грядки особенно привлекательными и совершенно не повредит вашему урожаю. Так можно создавать целые композиции вкусного, полезного и красивого.</a:t>
            </a:r>
          </a:p>
          <a:p>
            <a:endParaRPr lang="ru-RU" dirty="0"/>
          </a:p>
        </p:txBody>
      </p:sp>
      <p:pic>
        <p:nvPicPr>
          <p:cNvPr id="8" name="Содержимое 7" descr="современный дизайн огорода">
            <a:hlinkClick r:id="rId2"/>
          </p:cNvPr>
          <p:cNvPicPr>
            <a:picLocks noGrp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860032" y="260648"/>
            <a:ext cx="3672408" cy="18722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Рисунок 8" descr="дизайн огорода">
            <a:hlinkClick r:id="rId4"/>
          </p:cNvPr>
          <p:cNvPicPr/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292080" y="2420888"/>
            <a:ext cx="3649588" cy="17281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Рисунок 9" descr="дизайн огорода">
            <a:hlinkClick r:id="rId6"/>
          </p:cNvPr>
          <p:cNvPicPr/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4932040" y="4437112"/>
            <a:ext cx="3672408" cy="18722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5537" y="332656"/>
            <a:ext cx="3600400" cy="2232247"/>
          </a:xfrm>
        </p:spPr>
        <p:txBody>
          <a:bodyPr/>
          <a:lstStyle/>
          <a:p>
            <a:pPr algn="ctr"/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395537" y="2708920"/>
            <a:ext cx="3672408" cy="3312368"/>
          </a:xfrm>
        </p:spPr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6" name="Содержимое 5"/>
          <p:cNvSpPr>
            <a:spLocks noGrp="1"/>
          </p:cNvSpPr>
          <p:nvPr>
            <p:ph idx="1"/>
          </p:nvPr>
        </p:nvSpPr>
        <p:spPr>
          <a:xfrm>
            <a:off x="755576" y="476672"/>
            <a:ext cx="7855025" cy="2880320"/>
          </a:xfrm>
        </p:spPr>
        <p:txBody>
          <a:bodyPr>
            <a:normAutofit/>
          </a:bodyPr>
          <a:lstStyle/>
          <a:p>
            <a:pPr algn="ctr"/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Дизайн огорода — это живой процесс взаимодействия с красотой природы. Экспериментируйте! Что-то зависит от вашей фантазии и вашего желания, а что-то вам подскажут сами растения.</a:t>
            </a:r>
          </a:p>
          <a:p>
            <a:endParaRPr lang="ru-RU" dirty="0"/>
          </a:p>
        </p:txBody>
      </p:sp>
      <p:pic>
        <p:nvPicPr>
          <p:cNvPr id="8" name="Рисунок 7" descr="дизайн огорода">
            <a:hlinkClick r:id="rId2"/>
          </p:cNvPr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835696" y="2996952"/>
            <a:ext cx="5715000" cy="3238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9553" y="260648"/>
            <a:ext cx="7704855" cy="2520280"/>
          </a:xfrm>
        </p:spPr>
        <p:txBody>
          <a:bodyPr/>
          <a:lstStyle/>
          <a:p>
            <a:pPr algn="ctr"/>
            <a:r>
              <a:rPr lang="ru-RU" sz="7200" dirty="0" smtClean="0"/>
              <a:t>Спасибо за внимание</a:t>
            </a:r>
            <a:br>
              <a:rPr lang="ru-RU" sz="7200" dirty="0" smtClean="0"/>
            </a:br>
            <a:endParaRPr lang="ru-RU" sz="7200" dirty="0"/>
          </a:p>
        </p:txBody>
      </p:sp>
      <p:pic>
        <p:nvPicPr>
          <p:cNvPr id="4" name="Рисунок 3" descr="декоративный огород с зоной отдыха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051720" y="2924944"/>
            <a:ext cx="5256584" cy="28803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4117139204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800">
        <p:circle/>
      </p:transition>
    </mc:Choice>
    <mc:Fallback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Воздушный поток">
  <a:themeElements>
    <a:clrScheme name="Воздушный поток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Воздушный поток">
      <a:majorFont>
        <a:latin typeface="Trebuchet MS"/>
        <a:ea typeface=""/>
        <a:cs typeface=""/>
        <a:font script="Jpan" typeface="HGｺﾞｼｯｸM"/>
        <a:font script="Hang" typeface="HY그래픽B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ｺﾞｼｯｸM"/>
        <a:font script="Hang" typeface="HY그래픽M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Воздушный поток">
      <a:fillStyleLst>
        <a:solidFill>
          <a:schemeClr val="phClr"/>
        </a:solidFill>
        <a:gradFill rotWithShape="1">
          <a:gsLst>
            <a:gs pos="28000">
              <a:schemeClr val="phClr">
                <a:tint val="18000"/>
                <a:satMod val="120000"/>
                <a:lumMod val="88000"/>
              </a:schemeClr>
            </a:gs>
            <a:gs pos="100000">
              <a:schemeClr val="phClr">
                <a:tint val="40000"/>
                <a:satMod val="100000"/>
                <a:lumMod val="7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lumMod val="95000"/>
              </a:schemeClr>
            </a:gs>
            <a:gs pos="100000">
              <a:schemeClr val="phClr">
                <a:shade val="82000"/>
                <a:satMod val="125000"/>
                <a:lumMod val="74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satMod val="125000"/>
              <a:lumMod val="7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50800" dir="5400000" sx="98000" sy="98000" rotWithShape="0">
              <a:srgbClr val="000000">
                <a:alpha val="20000"/>
              </a:srgbClr>
            </a:outerShdw>
          </a:effectLst>
        </a:effectStyle>
        <a:effectStyle>
          <a:effectLst>
            <a:outerShdw blurRad="40005" dist="22984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alanced" dir="tr"/>
          </a:scene3d>
          <a:sp3d prstMaterial="matte">
            <a:bevelT w="19050" h="38100"/>
          </a:sp3d>
        </a:effectStyle>
        <a:effectStyle>
          <a:effectLst>
            <a:reflection blurRad="38100" stA="26000" endPos="23000" dist="25400" dir="5400000" sy="-100000" rotWithShape="0"/>
          </a:effectLst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50800"/>
            <a:contourClr>
              <a:schemeClr val="phClr">
                <a:shade val="30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shade val="90000"/>
                <a:satMod val="160000"/>
                <a:lumMod val="100000"/>
              </a:schemeClr>
            </a:gs>
            <a:gs pos="60000">
              <a:schemeClr val="phClr">
                <a:tint val="95000"/>
                <a:shade val="100000"/>
                <a:satMod val="130000"/>
                <a:lumMod val="130000"/>
              </a:schemeClr>
            </a:gs>
            <a:gs pos="100000">
              <a:schemeClr val="phClr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>
            <a:fillToRect l="20000" t="10000" r="20000" b="60000"/>
          </a:path>
        </a:gradFill>
        <a:gradFill rotWithShape="1">
          <a:gsLst>
            <a:gs pos="0">
              <a:schemeClr val="phClr">
                <a:tint val="94000"/>
                <a:satMod val="160000"/>
                <a:lumMod val="160000"/>
              </a:schemeClr>
            </a:gs>
            <a:gs pos="42000">
              <a:schemeClr val="phClr">
                <a:tint val="94000"/>
                <a:shade val="94000"/>
                <a:satMod val="160000"/>
                <a:lumMod val="130000"/>
              </a:schemeClr>
            </a:gs>
            <a:gs pos="100000">
              <a:schemeClr val="phClr">
                <a:tint val="97000"/>
                <a:shade val="94000"/>
                <a:satMod val="180000"/>
                <a:lumMod val="84000"/>
              </a:schemeClr>
            </a:gs>
          </a:gsLst>
          <a:path path="circle">
            <a:fillToRect l="24000" t="44000" r="24000" b="12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Slipstream</Template>
  <TotalTime>751</TotalTime>
  <Words>214</Words>
  <Application>Microsoft Office PowerPoint</Application>
  <PresentationFormat>Экран (4:3)</PresentationFormat>
  <Paragraphs>48</Paragraphs>
  <Slides>13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13</vt:i4>
      </vt:variant>
    </vt:vector>
  </HeadingPairs>
  <TitlesOfParts>
    <vt:vector size="14" baseType="lpstr">
      <vt:lpstr>Воздушный поток</vt:lpstr>
      <vt:lpstr>Школа пожилого возраста  «Садоводы и огородники Тема: «Ландшафтный дизайн огорода»</vt:lpstr>
      <vt:lpstr> Красивый дизайн огорода поможет вам сделать огород не только более привлекательным и удобным, но и более урожайным. Современные тенденции ландшафтного дизайна утверждают, что овощи также прекрасны как и цветы, и заслуживают права стать звездой нашего сада. В результате овощи растут прямо рядом со своими декоративными родственниками — и даже вытесняют их, чтобы взять на себя функции главного действующего лица в ландшафтном дизайне участка. Простые 8 приемов помогут вам сделать его роскошным, наполненный теплом и красотой, украшением вашего прекрасного сада.  </vt:lpstr>
      <vt:lpstr> Планируем место под огород.   </vt:lpstr>
      <vt:lpstr>Дизайн огорода — позвольте огороду быть красивым. </vt:lpstr>
      <vt:lpstr>Зафиксируйте дизайн огорода на бумаге.  </vt:lpstr>
      <vt:lpstr>Сделайте удобные грядки.    </vt:lpstr>
      <vt:lpstr>Необычные варианты дизайна огорода.    </vt:lpstr>
      <vt:lpstr>Выбираем растения для огорода.    </vt:lpstr>
      <vt:lpstr>Современный дизайн огорода   </vt:lpstr>
      <vt:lpstr> </vt:lpstr>
      <vt:lpstr>Дизайн декоративного огорода. </vt:lpstr>
      <vt:lpstr> </vt:lpstr>
      <vt:lpstr>Спасибо за внимание 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Школа пожилого возраста «Садоводы и огородники Тема: «Уроки практических навыков по применению инновационных методик в садово - огороднической деятельности»</dc:title>
  <dc:creator>HOME</dc:creator>
  <cp:lastModifiedBy>Maksunova_EV</cp:lastModifiedBy>
  <cp:revision>99</cp:revision>
  <dcterms:created xsi:type="dcterms:W3CDTF">2020-06-16T16:26:32Z</dcterms:created>
  <dcterms:modified xsi:type="dcterms:W3CDTF">2021-02-12T06:02:01Z</dcterms:modified>
</cp:coreProperties>
</file>