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0" r:id="rId1"/>
  </p:sldMasterIdLst>
  <p:notesMasterIdLst>
    <p:notesMasterId r:id="rId11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B9B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6DFC86-C84D-4C32-9F03-CB0978963EC3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80AF1-FF8F-480B-8DA4-D0A597E8FA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57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080AF1-FF8F-480B-8DA4-D0A597E8FA65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0357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29501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29638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51745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54757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57253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58195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20211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9633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59696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77989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94955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5607792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84356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252602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313835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158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37604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EAF463A-BC7C-46EE-9F1E-7F377CCA4891}" type="datetimeFigureOut">
              <a:rPr lang="en-US" smtClean="0"/>
              <a:pPr/>
              <a:t>2/24/2021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10053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  <p:sldLayoutId id="2147483833" r:id="rId13"/>
    <p:sldLayoutId id="2147483834" r:id="rId14"/>
    <p:sldLayoutId id="2147483835" r:id="rId15"/>
    <p:sldLayoutId id="2147483836" r:id="rId16"/>
    <p:sldLayoutId id="21474838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1"/>
            <a:ext cx="7772400" cy="160020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057400"/>
            <a:ext cx="6172200" cy="2133600"/>
          </a:xfrm>
        </p:spPr>
        <p:txBody>
          <a:bodyPr>
            <a:normAutofit/>
          </a:bodyPr>
          <a:lstStyle/>
          <a:p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100" b="1" dirty="0">
                <a:latin typeface="Times New Roman" pitchFamily="18" charset="0"/>
                <a:cs typeface="Times New Roman" pitchFamily="18" charset="0"/>
              </a:rPr>
              <a:t>ОСНОВЫ  БЕЗОПАСНОСТИ ЖИЗНЕДЕЯТЕЛЬНОСТИ»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2400" dirty="0" smtClean="0"/>
              <a:t> </a:t>
            </a:r>
            <a:r>
              <a:rPr lang="ru-RU" sz="2400" dirty="0" smtClean="0"/>
              <a:t>«Профилактика травматизма ».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48200" y="5105400"/>
            <a:ext cx="4495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: Чемезова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Анастасия 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ндреевна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/>
          </a:p>
        </p:txBody>
      </p:sp>
    </p:spTree>
    <p:extLst>
      <p:ext uri="{BB962C8B-B14F-4D97-AF65-F5344CB8AC3E}">
        <p14:creationId xmlns="" xmlns:p14="http://schemas.microsoft.com/office/powerpoint/2010/main" val="275677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8200" y="228600"/>
            <a:ext cx="7162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Беседа </a:t>
            </a:r>
            <a:r>
              <a:rPr lang="ru-RU" sz="2800" dirty="0" smtClean="0"/>
              <a:t>«Профилактика травматизма ».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3400" y="914401"/>
            <a:ext cx="81534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Травматизм представляет серьезную угрозу для здоровья и жизни людей всех возрастов.</a:t>
            </a:r>
          </a:p>
          <a:p>
            <a:r>
              <a:rPr lang="ru-RU" dirty="0" smtClean="0"/>
              <a:t>Ежегодно миллионы жителей всего мира из-за личной беспечности и неосторожности или по чьей-то преступной халатности и безответственности получают травмы, становятся инвалидами, лишаются жизни.</a:t>
            </a:r>
          </a:p>
          <a:p>
            <a:r>
              <a:rPr lang="ru-RU" dirty="0" smtClean="0"/>
              <a:t>Нередки травмы и у лиц пожилого возраста. Причины этих травм можно разделить на внутренние и внешние.</a:t>
            </a:r>
          </a:p>
          <a:p>
            <a:r>
              <a:rPr lang="ru-RU" i="1" dirty="0" smtClean="0"/>
              <a:t>Внутренние причины</a:t>
            </a:r>
            <a:r>
              <a:rPr lang="ru-RU" dirty="0" smtClean="0"/>
              <a:t> связаны с возрастными изменениями опорно-двигательного аппарата, органов зрения и </a:t>
            </a:r>
            <a:r>
              <a:rPr lang="ru-RU" dirty="0" err="1" smtClean="0"/>
              <a:t>сердечно-сосудистой</a:t>
            </a:r>
            <a:r>
              <a:rPr lang="ru-RU" dirty="0" smtClean="0"/>
              <a:t> системы.</a:t>
            </a:r>
            <a:endParaRPr lang="ru-RU" dirty="0"/>
          </a:p>
        </p:txBody>
      </p:sp>
      <p:pic>
        <p:nvPicPr>
          <p:cNvPr id="14338" name="Picture 2" descr="http://i.mycdn.me/i?r=AzEPZsRbOZEKgBhR0XGMT1Rkbb1M7OLIkxIms_GFx8qaPaaKTM5SRkZCeTgDn6uOy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4191000"/>
            <a:ext cx="3622675" cy="2209800"/>
          </a:xfrm>
          <a:prstGeom prst="rect">
            <a:avLst/>
          </a:prstGeom>
          <a:noFill/>
        </p:spPr>
      </p:pic>
      <p:pic>
        <p:nvPicPr>
          <p:cNvPr id="14340" name="Picture 4" descr="https://aptekayg.ru/wa-data/public/photos/92/16/1692/1692.97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4191001"/>
            <a:ext cx="3472982" cy="2209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9600" y="533400"/>
            <a:ext cx="76962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/>
              <a:t>Внешние причины </a:t>
            </a:r>
            <a:r>
              <a:rPr lang="ru-RU" sz="1600" dirty="0" smtClean="0"/>
              <a:t>связаны с неправильной организацией безопасного движения, низкой безопасностью жилища, неудобной обувью, отсутствием вспомогательных средств передвижения (трости, ходунки) и т.п.</a:t>
            </a:r>
          </a:p>
          <a:p>
            <a:r>
              <a:rPr lang="ru-RU" sz="1600" dirty="0" smtClean="0"/>
              <a:t>В пожилом и старческом возрасте появляются проблемы с походкой на фоне неврологических и сосудистых заболеваний, патологии опорно-двигательного аппарата: атрофия мышц, боли в суставах, утрата их гибкости.</a:t>
            </a:r>
          </a:p>
          <a:p>
            <a:r>
              <a:rPr lang="ru-RU" sz="1600" dirty="0" smtClean="0"/>
              <a:t>Прием многих лекарственных препаратов, особенно нескольких одновременно, изменяет состояние сосудистого тонуса, что нередко приводит к падению.</a:t>
            </a:r>
          </a:p>
          <a:p>
            <a:r>
              <a:rPr lang="ru-RU" sz="1600" dirty="0" smtClean="0"/>
              <a:t>Риск падения велик у людей, которые мало (не более 4-х часов в сутки) находятся в вертикальном положении, а также у тех, кто не может сесть и встать без посторонней помощи, кто находится в подавленном, депрессивном состоянии, у тех, кто страдает от </a:t>
            </a:r>
            <a:r>
              <a:rPr lang="ru-RU" sz="1600" dirty="0" err="1" smtClean="0"/>
              <a:t>синкопальных</a:t>
            </a:r>
            <a:r>
              <a:rPr lang="ru-RU" sz="1600" dirty="0" smtClean="0"/>
              <a:t> состояний (кратковременные отключения сознания).</a:t>
            </a:r>
            <a:endParaRPr lang="ru-RU" sz="1600" dirty="0"/>
          </a:p>
        </p:txBody>
      </p:sp>
      <p:pic>
        <p:nvPicPr>
          <p:cNvPr id="13314" name="Picture 2" descr="https://medaboutme.ru/upload/medialibrary/71c/shutterstock_11468808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4648200"/>
            <a:ext cx="3733800" cy="198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2400" y="381000"/>
            <a:ext cx="85344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Немаловажное значение имеют и такие факторы как гололед в зимний период, неровная поверхность дороги, плохая освещенность, отсутствие посторонней помощи у нуждающихся в ней людей и др.</a:t>
            </a:r>
          </a:p>
          <a:p>
            <a:r>
              <a:rPr lang="ru-RU" dirty="0" smtClean="0"/>
              <a:t>В 50% случаев падения происходят дома, особенно часто в ванной комнате и спальне. Многие пожилые люди получают травмы без свидетелей, что лишает их быстрой помощи.</a:t>
            </a:r>
          </a:p>
          <a:p>
            <a:r>
              <a:rPr lang="ru-RU" dirty="0" smtClean="0"/>
              <a:t>Лечение последствий серьезных травм, полученных при различных обстоятельствах, обходится дорого и больному и его семье. Человеку приходится пережить психическую травму: заново обрести уверенность в своих физических силах, преодолеть страх повторных падений. Последствиями переломов зачастую бывают потеря независимости, необходимость нанимать сиделку, просить о помощи родных и друзей. Ограничение способности двигаться заставляет выздоравливающего подолгу лежать, что неблагоприятно сказывается на его самочувствии: возникают запоры, пролежни, из-за возрастных нарушений терморегуляции – переохлаждения и пневмонии. У таких больных нередко появляются депрессия, мысли о суициде.</a:t>
            </a:r>
          </a:p>
          <a:p>
            <a:r>
              <a:rPr lang="ru-RU" i="1" dirty="0" smtClean="0"/>
              <a:t>В такой период особенно важно внимание, забота о пострадавшем его родных и близких.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800" y="762000"/>
            <a:ext cx="868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Рекомендации пожилым людям по профилактике травматизма.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3400" y="1371600"/>
            <a:ext cx="8458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Предотвращение травм, падений, увечий в пожилом возрасте во многом зависит от самого человека, его образа жизни, поведения и внимания. В этой связи рекомендуется:</a:t>
            </a:r>
          </a:p>
          <a:p>
            <a:r>
              <a:rPr lang="ru-RU" dirty="0" smtClean="0"/>
              <a:t>1)Своевременное выявление и лечение </a:t>
            </a:r>
            <a:r>
              <a:rPr lang="ru-RU" dirty="0" err="1" smtClean="0"/>
              <a:t>сердечно-сосудистых</a:t>
            </a:r>
            <a:r>
              <a:rPr lang="ru-RU" dirty="0" smtClean="0"/>
              <a:t> заболеваний, артрозов, </a:t>
            </a:r>
            <a:r>
              <a:rPr lang="ru-RU" dirty="0" err="1" smtClean="0"/>
              <a:t>остеопорозов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2)Необходимо периодически проверять зрение и слух, чтобы своевременно заказать более сильные очки или слуховой аппарат.</a:t>
            </a:r>
          </a:p>
          <a:p>
            <a:r>
              <a:rPr lang="ru-RU" dirty="0" smtClean="0"/>
              <a:t>3)Выполнение по назначению врача в домашних условиях упражнений для тренировки равновесия и мышц, а также ежедневная ходьба.</a:t>
            </a:r>
          </a:p>
          <a:p>
            <a:r>
              <a:rPr lang="ru-RU" dirty="0" smtClean="0"/>
              <a:t>4)Поддержка в жилом помещении оптимальной температуры, поскольку значительные ее перепады ухудшают кровоснабжение головного мозга, что приводит к нарушению координации движений.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81000" y="-551494"/>
            <a:ext cx="8382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dirty="0" smtClean="0"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5)Регулярные прогулки, плавание, легкая гимнастика помогают сохранить бодрость и подвижность.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6)Нежелательно выходить из дома в темное время суток, в очень холодную погоду, когда идет снег и скользко. В зимнее время для предупреждения падений во время прогулок целесообразно пользоваться тросточкой или гулять в сопровождении близких, особенно это важно при переходе улицы, при спуске с лестницы и подъеме по ней.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7)При возвращении домой в темное время суток желательно сопровождение знакомых или друзей, при этом выбирая маршрут по людным и освещенным местам.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8)Важно правильно подбирать обувь. Она должна быть свободной, но не слишком большого размера, мягкой и на рифленой подошве. </a:t>
            </a:r>
          </a:p>
        </p:txBody>
      </p:sp>
      <p:pic>
        <p:nvPicPr>
          <p:cNvPr id="10243" name="Picture 3" descr="https://medaboutme.ru/upload/iblock/023/perelomy_v_pozhilom_vozras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4114800"/>
            <a:ext cx="3387187" cy="22592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04800" y="886599"/>
            <a:ext cx="83058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9) Немаловажную роль играет и мебель в комнате, где живет пожилой человек. Так, кровать должна быть не ниже 60-ти сантиметров, кресла должны быть неглубокими, мягкими, спинки кресел – высокими, чтобы была опора для головы. При вставании с кровати следует избегать резких движений.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10) Травму нередко можно получить и во время стирки, купания, поэтому воду в ванную должны набирать родственники или обслуживающий персонал. Ванная комната должна быть оснащена поручнями, опорой и специальной скамейкой, которая крепится на краю ванны. На полу ванной комнаты обязательно должен быть постелен резиновый коврик.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11) Если пожилой человек попал в больницу, его необходимо ознакомить с расположением палаты, процедурного кабинета, туалета, столовой.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5800" y="685800"/>
            <a:ext cx="7543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Пожилым людям всегда следует рассчитывать свои силы и возможности организма.</a:t>
            </a:r>
          </a:p>
          <a:p>
            <a:r>
              <a:rPr lang="ru-RU" dirty="0" smtClean="0"/>
              <a:t>Уменьшение травматизма у пожилых людей возможно не только при условии заботы со стороны государства об этой категории населения, но и при внимательном отношении самих граждан к своему здоровью и безопасности.</a:t>
            </a:r>
            <a:endParaRPr lang="ru-RU" dirty="0"/>
          </a:p>
        </p:txBody>
      </p:sp>
      <p:pic>
        <p:nvPicPr>
          <p:cNvPr id="7170" name="Picture 2" descr="https://www.pansion-zabota.ru/company/news/perelom-shejki-bedra-u-pozhilogo-cheloveka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819400"/>
            <a:ext cx="3429000" cy="2667000"/>
          </a:xfrm>
          <a:prstGeom prst="rect">
            <a:avLst/>
          </a:prstGeom>
          <a:noFill/>
        </p:spPr>
      </p:pic>
      <p:pic>
        <p:nvPicPr>
          <p:cNvPr id="7172" name="Picture 4" descr="https://gg12.ru/wp-content/uploads/2019/02/sbit-peshehod-1200x6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429000"/>
            <a:ext cx="3810000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Спасибо за внимание </a:t>
            </a:r>
          </a:p>
        </p:txBody>
      </p:sp>
    </p:spTree>
    <p:extLst>
      <p:ext uri="{BB962C8B-B14F-4D97-AF65-F5344CB8AC3E}">
        <p14:creationId xmlns="" xmlns:p14="http://schemas.microsoft.com/office/powerpoint/2010/main" val="361105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426</TotalTime>
  <Words>659</Words>
  <Application>Microsoft Office PowerPoint</Application>
  <PresentationFormat>Экран (4:3)</PresentationFormat>
  <Paragraphs>40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Сектор</vt:lpstr>
      <vt:lpstr>Школа пожилого возраста  по направлению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Ваисова Наталья Валентиновна</dc:creator>
  <cp:lastModifiedBy>Maksunova_EV</cp:lastModifiedBy>
  <cp:revision>32</cp:revision>
  <dcterms:created xsi:type="dcterms:W3CDTF">2020-09-22T05:25:21Z</dcterms:created>
  <dcterms:modified xsi:type="dcterms:W3CDTF">2021-02-24T05:56:00Z</dcterms:modified>
</cp:coreProperties>
</file>