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17.02.2021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88640"/>
            <a:ext cx="7772400" cy="1584176"/>
          </a:xfrm>
        </p:spPr>
        <p:txBody>
          <a:bodyPr>
            <a:normAutofit/>
          </a:bodyPr>
          <a:lstStyle/>
          <a:p>
            <a:r>
              <a:rPr lang="ru-RU" sz="2400" b="1" i="1" dirty="0" smtClean="0">
                <a:latin typeface="Times New Roman" pitchFamily="18" charset="0"/>
                <a:cs typeface="Times New Roman" pitchFamily="18" charset="0"/>
              </a:rPr>
              <a:t>Школа пожилого возраста по направлению «Творческая и прикладная деятельность»»</a:t>
            </a:r>
            <a:br>
              <a:rPr lang="ru-RU" sz="2400" b="1" i="1" dirty="0" smtClean="0">
                <a:latin typeface="Times New Roman" pitchFamily="18" charset="0"/>
                <a:cs typeface="Times New Roman" pitchFamily="18" charset="0"/>
              </a:rPr>
            </a:br>
            <a:r>
              <a:rPr lang="ru-RU" sz="2400" b="1" i="1" dirty="0" smtClean="0">
                <a:latin typeface="Times New Roman" pitchFamily="18" charset="0"/>
                <a:cs typeface="Times New Roman" pitchFamily="18" charset="0"/>
              </a:rPr>
              <a:t>тема: </a:t>
            </a:r>
            <a:r>
              <a:rPr lang="ru-RU" sz="2400" b="1" i="1" dirty="0" smtClean="0">
                <a:latin typeface="Times New Roman" pitchFamily="18" charset="0"/>
                <a:cs typeface="Times New Roman" pitchFamily="18" charset="0"/>
              </a:rPr>
              <a:t>«Изготовление поделки в технике роспись по стеклу»</a:t>
            </a:r>
            <a:endParaRPr lang="ru-RU" sz="2400" dirty="0">
              <a:latin typeface="Times New Roman" pitchFamily="18" charset="0"/>
              <a:cs typeface="Times New Roman" pitchFamily="18" charset="0"/>
            </a:endParaRPr>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r="2693"/>
          <a:stretch/>
        </p:blipFill>
        <p:spPr bwMode="auto">
          <a:xfrm>
            <a:off x="611560" y="1772816"/>
            <a:ext cx="4203666" cy="36724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65571" y="1801491"/>
            <a:ext cx="3240000" cy="37157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flipV="1">
            <a:off x="2286000" y="3059668"/>
            <a:ext cx="4572000" cy="369332"/>
          </a:xfrm>
          <a:prstGeom prst="rect">
            <a:avLst/>
          </a:prstGeom>
        </p:spPr>
        <p:txBody>
          <a:bodyPr wrap="square">
            <a:spAutoFit/>
          </a:bodyPr>
          <a:lstStyle/>
          <a:p>
            <a:r>
              <a:rPr lang="ru-RU" b="1" i="1" dirty="0" smtClean="0"/>
              <a:t>руками</a:t>
            </a:r>
            <a:r>
              <a:rPr lang="ru-RU" b="1" i="1" dirty="0" smtClean="0"/>
              <a:t>»</a:t>
            </a:r>
            <a:endParaRPr lang="ru-RU" dirty="0"/>
          </a:p>
        </p:txBody>
      </p:sp>
      <p:sp>
        <p:nvSpPr>
          <p:cNvPr id="6" name="Прямоугольник 5"/>
          <p:cNvSpPr/>
          <p:nvPr/>
        </p:nvSpPr>
        <p:spPr>
          <a:xfrm>
            <a:off x="3851920" y="5691155"/>
            <a:ext cx="4896544" cy="923330"/>
          </a:xfrm>
          <a:prstGeom prst="rect">
            <a:avLst/>
          </a:prstGeom>
        </p:spPr>
        <p:txBody>
          <a:bodyPr wrap="square">
            <a:spAutoFit/>
          </a:bodyPr>
          <a:lstStyle/>
          <a:p>
            <a:pPr algn="ctr"/>
            <a:r>
              <a:rPr lang="ru-RU" b="1" i="1" dirty="0" smtClean="0">
                <a:latin typeface="Times New Roman" pitchFamily="18" charset="0"/>
                <a:cs typeface="Times New Roman" pitchFamily="18" charset="0"/>
              </a:rPr>
              <a:t>Руководитель: </a:t>
            </a:r>
            <a:endParaRPr lang="ru-RU" b="1" i="1" dirty="0" smtClean="0">
              <a:latin typeface="Times New Roman" pitchFamily="18" charset="0"/>
              <a:cs typeface="Times New Roman" pitchFamily="18" charset="0"/>
            </a:endParaRPr>
          </a:p>
          <a:p>
            <a:pPr algn="ctr"/>
            <a:r>
              <a:rPr lang="ru-RU" b="1" i="1" dirty="0" smtClean="0">
                <a:latin typeface="Times New Roman" pitchFamily="18" charset="0"/>
                <a:cs typeface="Times New Roman" pitchFamily="18" charset="0"/>
              </a:rPr>
              <a:t>специалист </a:t>
            </a:r>
            <a:r>
              <a:rPr lang="ru-RU" b="1" i="1" dirty="0" smtClean="0">
                <a:latin typeface="Times New Roman" pitchFamily="18" charset="0"/>
                <a:cs typeface="Times New Roman" pitchFamily="18" charset="0"/>
              </a:rPr>
              <a:t>по социальной работе </a:t>
            </a:r>
            <a:endParaRPr lang="ru-RU" b="1" i="1" dirty="0" smtClean="0">
              <a:latin typeface="Times New Roman" pitchFamily="18" charset="0"/>
              <a:cs typeface="Times New Roman" pitchFamily="18" charset="0"/>
            </a:endParaRPr>
          </a:p>
          <a:p>
            <a:pPr algn="ctr"/>
            <a:r>
              <a:rPr lang="ru-RU" b="1" i="1" dirty="0" smtClean="0">
                <a:latin typeface="Times New Roman" pitchFamily="18" charset="0"/>
                <a:cs typeface="Times New Roman" pitchFamily="18" charset="0"/>
              </a:rPr>
              <a:t>Бабаева Елена Павловна</a:t>
            </a:r>
            <a:endParaRPr lang="ru-RU" b="1" i="1" dirty="0">
              <a:latin typeface="Times New Roman" pitchFamily="18" charset="0"/>
              <a:cs typeface="Times New Roman" pitchFamily="18" charset="0"/>
            </a:endParaRPr>
          </a:p>
        </p:txBody>
      </p:sp>
    </p:spTree>
    <p:extLst>
      <p:ext uri="{BB962C8B-B14F-4D97-AF65-F5344CB8AC3E}">
        <p14:creationId xmlns:p14="http://schemas.microsoft.com/office/powerpoint/2010/main" xmlns="" val="860978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964488" cy="6669360"/>
          </a:xfrm>
        </p:spPr>
        <p:txBody>
          <a:bodyPr>
            <a:normAutofit/>
          </a:bodyPr>
          <a:lstStyle/>
          <a:p>
            <a:pPr marL="0" indent="0">
              <a:buNone/>
            </a:pPr>
            <a:r>
              <a:rPr lang="ru-RU" b="1" u="sng" dirty="0"/>
              <a:t>Где и как применяется роспись по стеклу </a:t>
            </a:r>
            <a:endParaRPr lang="ru-RU" b="1" u="sng" dirty="0" smtClean="0"/>
          </a:p>
          <a:p>
            <a:pPr marL="0" indent="0">
              <a:buNone/>
            </a:pPr>
            <a:r>
              <a:rPr lang="ru-RU" sz="2400" dirty="0" smtClean="0"/>
              <a:t>С </a:t>
            </a:r>
            <a:r>
              <a:rPr lang="ru-RU" sz="2400" dirty="0"/>
              <a:t>помощью рисования по стеклу можно создать своими руками удивительные стильные картины, используя все преимущества материала. Витражной живописью декорируют окна, зеркала, различные перегородки и прочие элементы интерьера. Также она применяется для украшения мебели – дверей шкафов, фасадов кухонь. Даже большие предметы будут смотреться легко и изящно, если на них нанести затейливые узоры.</a:t>
            </a:r>
            <a:r>
              <a:rPr lang="ru-RU" dirty="0"/>
              <a:t/>
            </a:r>
            <a:br>
              <a:rPr lang="ru-RU" dirty="0"/>
            </a:br>
            <a:endParaRPr lang="ru-RU"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2" y="3568234"/>
            <a:ext cx="2880000"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131840" y="3573016"/>
            <a:ext cx="2880000"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149700" y="3516091"/>
            <a:ext cx="2880000"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41656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496" y="116632"/>
            <a:ext cx="9073008" cy="6741368"/>
          </a:xfrm>
        </p:spPr>
        <p:txBody>
          <a:bodyPr>
            <a:normAutofit/>
          </a:bodyPr>
          <a:lstStyle/>
          <a:p>
            <a:pPr marL="0" indent="0">
              <a:buNone/>
            </a:pPr>
            <a:r>
              <a:rPr lang="ru-RU" sz="2800" b="1" u="sng" dirty="0"/>
              <a:t>Работать витражными красками можно в следующих техниках: </a:t>
            </a:r>
            <a:endParaRPr lang="ru-RU" sz="2800" b="1" u="sng" dirty="0" smtClean="0"/>
          </a:p>
          <a:p>
            <a:r>
              <a:rPr lang="ru-RU" sz="2000" dirty="0" smtClean="0"/>
              <a:t>Мозаичный </a:t>
            </a:r>
            <a:r>
              <a:rPr lang="ru-RU" sz="2000" dirty="0"/>
              <a:t>витраж. Характерен геометрический, растительный орнамент, ковровые узоры; </a:t>
            </a:r>
            <a:endParaRPr lang="ru-RU" sz="2000" dirty="0" smtClean="0"/>
          </a:p>
          <a:p>
            <a:r>
              <a:rPr lang="ru-RU" sz="2000" dirty="0" smtClean="0"/>
              <a:t>Расписной</a:t>
            </a:r>
            <a:r>
              <a:rPr lang="ru-RU" sz="2000" dirty="0"/>
              <a:t>. Разукрашены абсолютно все участки стекла. Краски жидкие, растекаются и смешиваются, создавая разводы, новые оттенки</a:t>
            </a:r>
            <a:r>
              <a:rPr lang="ru-RU" sz="2000" dirty="0" smtClean="0"/>
              <a:t>;</a:t>
            </a:r>
          </a:p>
          <a:p>
            <a:r>
              <a:rPr lang="ru-RU" sz="2000" dirty="0" smtClean="0"/>
              <a:t> </a:t>
            </a:r>
            <a:r>
              <a:rPr lang="ru-RU" sz="2000" dirty="0"/>
              <a:t>Контурный заливной. Сначала наносится контур, создается эскиз. Затем пространство заливают красками; </a:t>
            </a:r>
            <a:endParaRPr lang="ru-RU" sz="2000" dirty="0" smtClean="0"/>
          </a:p>
          <a:p>
            <a:r>
              <a:rPr lang="ru-RU" sz="2000" dirty="0" smtClean="0"/>
              <a:t>Многослойный</a:t>
            </a:r>
            <a:r>
              <a:rPr lang="ru-RU" sz="2000" dirty="0"/>
              <a:t>. Краски наносятся слоями, разной степени сырости. Таким способом создают максимально реалистичные изображения; </a:t>
            </a:r>
            <a:endParaRPr lang="ru-RU" sz="2000" dirty="0" smtClean="0"/>
          </a:p>
          <a:p>
            <a:r>
              <a:rPr lang="ru-RU" sz="2000" dirty="0" smtClean="0"/>
              <a:t>Точечная </a:t>
            </a:r>
            <a:r>
              <a:rPr lang="ru-RU" sz="2000" dirty="0"/>
              <a:t>роспись. Для формирования изображения используют контуры. Насыщенность точек меняют цветом, плотностью краски.</a:t>
            </a:r>
            <a:br>
              <a:rPr lang="ru-RU" sz="2000" dirty="0"/>
            </a:br>
            <a:endParaRPr lang="ru-RU" sz="2000"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4437112"/>
            <a:ext cx="2160000" cy="21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75856" y="4437112"/>
            <a:ext cx="2160000" cy="21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997000" y="4444742"/>
            <a:ext cx="2160000" cy="21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41745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44624"/>
            <a:ext cx="8928992" cy="6768752"/>
          </a:xfrm>
        </p:spPr>
        <p:txBody>
          <a:bodyPr>
            <a:normAutofit/>
          </a:bodyPr>
          <a:lstStyle/>
          <a:p>
            <a:pPr marL="0" indent="0">
              <a:buNone/>
            </a:pPr>
            <a:r>
              <a:rPr lang="ru-RU" sz="2800" b="1" u="sng" dirty="0" smtClean="0"/>
              <a:t>Необходимые </a:t>
            </a:r>
            <a:r>
              <a:rPr lang="ru-RU" sz="2800" b="1" u="sng" dirty="0"/>
              <a:t>материалы и </a:t>
            </a:r>
            <a:r>
              <a:rPr lang="ru-RU" sz="2800" b="1" u="sng" dirty="0" smtClean="0"/>
              <a:t>инструменты</a:t>
            </a:r>
            <a:endParaRPr lang="ru-RU" sz="2800" b="1" u="sng" dirty="0"/>
          </a:p>
        </p:txBody>
      </p:sp>
      <p:sp>
        <p:nvSpPr>
          <p:cNvPr id="5" name="Прямоугольник 4"/>
          <p:cNvSpPr/>
          <p:nvPr/>
        </p:nvSpPr>
        <p:spPr>
          <a:xfrm>
            <a:off x="323528" y="692696"/>
            <a:ext cx="8712968" cy="5078313"/>
          </a:xfrm>
          <a:prstGeom prst="rect">
            <a:avLst/>
          </a:prstGeom>
        </p:spPr>
        <p:txBody>
          <a:bodyPr wrap="square">
            <a:spAutoFit/>
          </a:bodyPr>
          <a:lstStyle/>
          <a:p>
            <a:pPr marL="285750" indent="-285750">
              <a:buFont typeface="Arial" pitchFamily="34" charset="0"/>
              <a:buChar char="•"/>
            </a:pPr>
            <a:r>
              <a:rPr lang="ru-RU" dirty="0"/>
              <a:t>Основа для росписи – специальное стекло, любой предмет из стекла или поверхность (зеркало, окно, дверь и т. д.). На стекле не должно быть сколов, налетов, радужных пятен. </a:t>
            </a:r>
            <a:endParaRPr lang="ru-RU" dirty="0" smtClean="0"/>
          </a:p>
          <a:p>
            <a:pPr marL="285750" indent="-285750">
              <a:buFont typeface="Arial" pitchFamily="34" charset="0"/>
              <a:buChar char="•"/>
            </a:pPr>
            <a:r>
              <a:rPr lang="ru-RU" dirty="0" smtClean="0"/>
              <a:t>Краски</a:t>
            </a:r>
            <a:r>
              <a:rPr lang="ru-RU" dirty="0"/>
              <a:t>. Новичкам лучше всего взять краски, не требующие обжига, или же закрепить изображение с помощью лака. </a:t>
            </a:r>
            <a:endParaRPr lang="ru-RU" dirty="0" smtClean="0"/>
          </a:p>
          <a:p>
            <a:pPr marL="285750" indent="-285750">
              <a:buFont typeface="Arial" pitchFamily="34" charset="0"/>
              <a:buChar char="•"/>
            </a:pPr>
            <a:r>
              <a:rPr lang="ru-RU" dirty="0" smtClean="0"/>
              <a:t>Контуры</a:t>
            </a:r>
            <a:r>
              <a:rPr lang="ru-RU" dirty="0"/>
              <a:t>. Желательно, что бы они были той же марки, что и витражные краски. </a:t>
            </a:r>
            <a:endParaRPr lang="ru-RU" dirty="0" smtClean="0"/>
          </a:p>
          <a:p>
            <a:pPr marL="285750" indent="-285750">
              <a:buFont typeface="Arial" pitchFamily="34" charset="0"/>
              <a:buChar char="•"/>
            </a:pPr>
            <a:r>
              <a:rPr lang="ru-RU" dirty="0" smtClean="0"/>
              <a:t>Кисти</a:t>
            </a:r>
            <a:r>
              <a:rPr lang="ru-RU" dirty="0"/>
              <a:t>. Опытные художники советуют использовать тонкие для контуров и мелких деталей, более толстые – для заливки крупных фрагментов. Лучше взять искусственный ворс. Если у ваших красок есть специальные насадки, то можно обойтись без кистей вовсе</a:t>
            </a:r>
            <a:r>
              <a:rPr lang="ru-RU" dirty="0" smtClean="0"/>
              <a:t>.</a:t>
            </a:r>
          </a:p>
          <a:p>
            <a:pPr marL="285750" indent="-285750">
              <a:buFont typeface="Arial" pitchFamily="34" charset="0"/>
              <a:buChar char="•"/>
            </a:pPr>
            <a:r>
              <a:rPr lang="ru-RU" dirty="0" smtClean="0"/>
              <a:t> </a:t>
            </a:r>
            <a:r>
              <a:rPr lang="ru-RU" dirty="0"/>
              <a:t>Мастихин для растушевывания краски. </a:t>
            </a:r>
            <a:endParaRPr lang="ru-RU" dirty="0" smtClean="0"/>
          </a:p>
          <a:p>
            <a:pPr marL="285750" indent="-285750">
              <a:buFont typeface="Arial" pitchFamily="34" charset="0"/>
              <a:buChar char="•"/>
            </a:pPr>
            <a:r>
              <a:rPr lang="ru-RU" dirty="0" smtClean="0"/>
              <a:t>Прозрачный </a:t>
            </a:r>
            <a:r>
              <a:rPr lang="ru-RU" dirty="0"/>
              <a:t>акриловый лак. </a:t>
            </a:r>
            <a:endParaRPr lang="ru-RU" dirty="0" smtClean="0"/>
          </a:p>
          <a:p>
            <a:pPr marL="285750" indent="-285750">
              <a:buFont typeface="Arial" pitchFamily="34" charset="0"/>
              <a:buChar char="•"/>
            </a:pPr>
            <a:r>
              <a:rPr lang="ru-RU" dirty="0" smtClean="0"/>
              <a:t>Трафарет </a:t>
            </a:r>
            <a:r>
              <a:rPr lang="ru-RU" dirty="0"/>
              <a:t>и маркер для переноса рисунка. </a:t>
            </a:r>
            <a:endParaRPr lang="ru-RU" dirty="0" smtClean="0"/>
          </a:p>
          <a:p>
            <a:pPr marL="285750" indent="-285750">
              <a:buFont typeface="Arial" pitchFamily="34" charset="0"/>
              <a:buChar char="•"/>
            </a:pPr>
            <a:r>
              <a:rPr lang="ru-RU" dirty="0" smtClean="0"/>
              <a:t>Вода</a:t>
            </a:r>
            <a:r>
              <a:rPr lang="ru-RU" dirty="0"/>
              <a:t>, спирт или другой растворитель, в зависимости от основы красок. Спирт для обезжиривания поверхности. </a:t>
            </a:r>
            <a:endParaRPr lang="ru-RU" dirty="0" smtClean="0"/>
          </a:p>
          <a:p>
            <a:r>
              <a:rPr lang="ru-RU" dirty="0" smtClean="0"/>
              <a:t>Также </a:t>
            </a:r>
            <a:r>
              <a:rPr lang="ru-RU" dirty="0"/>
              <a:t>вам понадобится палитра, ватные палочки и зубочистки, чтобы поправить детали изображения, тряпка для вытирания кисточек и насадок.</a:t>
            </a:r>
          </a:p>
          <a:p>
            <a:endParaRPr lang="ru-RU" dirty="0"/>
          </a:p>
        </p:txBody>
      </p:sp>
    </p:spTree>
    <p:extLst>
      <p:ext uri="{BB962C8B-B14F-4D97-AF65-F5344CB8AC3E}">
        <p14:creationId xmlns:p14="http://schemas.microsoft.com/office/powerpoint/2010/main" xmlns="" val="2251664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33656" cy="6974235"/>
          </a:xfrm>
        </p:spPr>
        <p:txBody>
          <a:bodyPr>
            <a:normAutofit/>
          </a:bodyPr>
          <a:lstStyle/>
          <a:p>
            <a:pPr marL="0" indent="0" algn="ctr">
              <a:buNone/>
            </a:pPr>
            <a:r>
              <a:rPr lang="ru-RU" sz="2400" dirty="0" smtClean="0"/>
              <a:t>Мастер-класс по декору стеклянной тарелки на основе витражной росписи</a:t>
            </a:r>
          </a:p>
        </p:txBody>
      </p:sp>
      <p:pic>
        <p:nvPicPr>
          <p:cNvPr id="5122" name="Picture 2" descr="Мастер-класс по декору стеклянной тарелочки на основе витражной росписи, фото № 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051720" y="980728"/>
            <a:ext cx="5603112" cy="5400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93435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16632"/>
            <a:ext cx="8229600" cy="4525963"/>
          </a:xfrm>
        </p:spPr>
        <p:txBody>
          <a:bodyPr>
            <a:normAutofit fontScale="55000" lnSpcReduction="20000"/>
          </a:bodyPr>
          <a:lstStyle/>
          <a:p>
            <a:pPr marL="0" indent="0">
              <a:buNone/>
            </a:pPr>
            <a:r>
              <a:rPr lang="ru-RU" u="sng" dirty="0" smtClean="0"/>
              <a:t>Необходимые материалы: </a:t>
            </a:r>
          </a:p>
          <a:p>
            <a:r>
              <a:rPr lang="ru-RU" dirty="0" smtClean="0"/>
              <a:t>Тарелка </a:t>
            </a:r>
            <a:r>
              <a:rPr lang="ru-RU" dirty="0"/>
              <a:t>(пиала, кружка, любая другая объемная стеклянная посуда</a:t>
            </a:r>
            <a:r>
              <a:rPr lang="ru-RU" dirty="0" smtClean="0"/>
              <a:t>)</a:t>
            </a:r>
          </a:p>
          <a:p>
            <a:r>
              <a:rPr lang="ru-RU" dirty="0" smtClean="0"/>
              <a:t>Трафарет </a:t>
            </a:r>
            <a:r>
              <a:rPr lang="ru-RU" dirty="0"/>
              <a:t>(им может послужить любая картинка, нарисованная собственноручно или, как у меня, распечатанная из Интернета; предпочтительнее брать черно-белые линеарные рисунки, где легко разделить пространство, заполняемое контуром, а потом краской</a:t>
            </a:r>
            <a:r>
              <a:rPr lang="ru-RU" dirty="0" smtClean="0"/>
              <a:t>)</a:t>
            </a:r>
          </a:p>
          <a:p>
            <a:pPr marL="0" indent="0">
              <a:buNone/>
            </a:pPr>
            <a:r>
              <a:rPr lang="ru-RU" u="sng" dirty="0" smtClean="0"/>
              <a:t>Материалы </a:t>
            </a:r>
            <a:r>
              <a:rPr lang="ru-RU" u="sng" dirty="0"/>
              <a:t>для декора стекла, а именно</a:t>
            </a:r>
            <a:r>
              <a:rPr lang="ru-RU" u="sng" dirty="0" smtClean="0"/>
              <a:t>:</a:t>
            </a:r>
          </a:p>
          <a:p>
            <a:r>
              <a:rPr lang="ru-RU" dirty="0" smtClean="0"/>
              <a:t>1</a:t>
            </a:r>
            <a:r>
              <a:rPr lang="ru-RU" dirty="0"/>
              <a:t>. витражные краски (лаки</a:t>
            </a:r>
            <a:r>
              <a:rPr lang="ru-RU" dirty="0" smtClean="0"/>
              <a:t>),</a:t>
            </a:r>
          </a:p>
          <a:p>
            <a:r>
              <a:rPr lang="ru-RU" dirty="0" smtClean="0"/>
              <a:t>2</a:t>
            </a:r>
            <a:r>
              <a:rPr lang="ru-RU" dirty="0"/>
              <a:t>. паста для создания эффекта инея</a:t>
            </a:r>
            <a:r>
              <a:rPr lang="ru-RU" dirty="0" smtClean="0"/>
              <a:t>,</a:t>
            </a:r>
          </a:p>
          <a:p>
            <a:r>
              <a:rPr lang="ru-RU" dirty="0" smtClean="0"/>
              <a:t>3</a:t>
            </a:r>
            <a:r>
              <a:rPr lang="ru-RU" dirty="0"/>
              <a:t>. контуры по стеклу (в данном случае – белый и серебряный с блестками</a:t>
            </a:r>
            <a:r>
              <a:rPr lang="ru-RU" dirty="0" smtClean="0"/>
              <a:t>),</a:t>
            </a:r>
          </a:p>
          <a:p>
            <a:r>
              <a:rPr lang="ru-RU" dirty="0" smtClean="0"/>
              <a:t>4</a:t>
            </a:r>
            <a:r>
              <a:rPr lang="ru-RU" dirty="0"/>
              <a:t>. блестки (обычные, для ногтей</a:t>
            </a:r>
            <a:r>
              <a:rPr lang="ru-RU" dirty="0" smtClean="0"/>
              <a:t>)</a:t>
            </a:r>
          </a:p>
          <a:p>
            <a:r>
              <a:rPr lang="ru-RU" dirty="0" smtClean="0"/>
              <a:t>Кисточки </a:t>
            </a:r>
            <a:r>
              <a:rPr lang="ru-RU" dirty="0"/>
              <a:t>колонок, № 1-2, а также кисточка для блесток, подойдет любая (у меня – плоская щетина)размером №</a:t>
            </a:r>
            <a:r>
              <a:rPr lang="ru-RU" dirty="0" smtClean="0"/>
              <a:t>2-4</a:t>
            </a:r>
          </a:p>
          <a:p>
            <a:r>
              <a:rPr lang="ru-RU" dirty="0" smtClean="0"/>
              <a:t>Ватные </a:t>
            </a:r>
            <a:r>
              <a:rPr lang="ru-RU" dirty="0"/>
              <a:t>диски и ватные </a:t>
            </a:r>
            <a:r>
              <a:rPr lang="ru-RU" dirty="0" smtClean="0"/>
              <a:t>палочки</a:t>
            </a:r>
          </a:p>
          <a:p>
            <a:r>
              <a:rPr lang="ru-RU" dirty="0" smtClean="0"/>
              <a:t>Зубочистки</a:t>
            </a:r>
          </a:p>
          <a:p>
            <a:r>
              <a:rPr lang="ru-RU" dirty="0" smtClean="0"/>
              <a:t>Жидкость </a:t>
            </a:r>
            <a:r>
              <a:rPr lang="ru-RU" dirty="0"/>
              <a:t>для снятия </a:t>
            </a:r>
            <a:r>
              <a:rPr lang="ru-RU" dirty="0" smtClean="0"/>
              <a:t>лака</a:t>
            </a:r>
          </a:p>
          <a:p>
            <a:r>
              <a:rPr lang="ru-RU" dirty="0" smtClean="0"/>
              <a:t>Губка, скотч </a:t>
            </a:r>
            <a:r>
              <a:rPr lang="ru-RU" dirty="0"/>
              <a:t>и </a:t>
            </a:r>
            <a:r>
              <a:rPr lang="ru-RU" dirty="0" smtClean="0"/>
              <a:t>ножницы</a:t>
            </a:r>
            <a:endParaRPr lang="ru-RU" dirty="0"/>
          </a:p>
        </p:txBody>
      </p:sp>
      <p:pic>
        <p:nvPicPr>
          <p:cNvPr id="6146" name="Picture 2" descr="Мастер-класс по декору стеклянной тарелочки на основе витражной росписи, фото №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758522" y="3227976"/>
            <a:ext cx="4056337" cy="3600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79846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5688632" cy="4525963"/>
          </a:xfrm>
        </p:spPr>
        <p:txBody>
          <a:bodyPr>
            <a:normAutofit/>
          </a:bodyPr>
          <a:lstStyle/>
          <a:p>
            <a:pPr marL="0" indent="0">
              <a:buNone/>
            </a:pPr>
            <a:r>
              <a:rPr lang="ru-RU" sz="2000" dirty="0"/>
              <a:t>Шаг 1</a:t>
            </a:r>
            <a:r>
              <a:rPr lang="ru-RU" sz="2000" dirty="0" smtClean="0"/>
              <a:t>.</a:t>
            </a:r>
          </a:p>
          <a:p>
            <a:pPr marL="0" indent="0">
              <a:buNone/>
            </a:pPr>
            <a:r>
              <a:rPr lang="ru-RU" sz="2000" dirty="0" smtClean="0"/>
              <a:t>Размещаем </a:t>
            </a:r>
            <a:r>
              <a:rPr lang="ru-RU" sz="2000" dirty="0"/>
              <a:t>и приклеиваем скотчем вырезанные трафаретики с внутренней стороны нашей тарелочки. Обезжириваем поверхность тарелки с помощью ватного диска, смоченного в водке или </a:t>
            </a:r>
            <a:r>
              <a:rPr lang="ru-RU" sz="2000" dirty="0" smtClean="0"/>
              <a:t>салфеток </a:t>
            </a:r>
            <a:r>
              <a:rPr lang="ru-RU" sz="2000" dirty="0"/>
              <a:t>для очистки экранов </a:t>
            </a:r>
            <a:r>
              <a:rPr lang="ru-RU" sz="2000" dirty="0" smtClean="0"/>
              <a:t>компьютеров</a:t>
            </a:r>
            <a:endParaRPr lang="ru-RU" sz="2000"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91339" y="332656"/>
            <a:ext cx="3246377"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4211960" y="2996952"/>
            <a:ext cx="4572000" cy="3139321"/>
          </a:xfrm>
          <a:prstGeom prst="rect">
            <a:avLst/>
          </a:prstGeom>
        </p:spPr>
        <p:txBody>
          <a:bodyPr>
            <a:spAutoFit/>
          </a:bodyPr>
          <a:lstStyle/>
          <a:p>
            <a:r>
              <a:rPr lang="ru-RU" dirty="0"/>
              <a:t>Шаг 2</a:t>
            </a:r>
            <a:r>
              <a:rPr lang="ru-RU" dirty="0" smtClean="0"/>
              <a:t>.</a:t>
            </a:r>
          </a:p>
          <a:p>
            <a:r>
              <a:rPr lang="ru-RU" dirty="0" smtClean="0"/>
              <a:t>Покрываем </a:t>
            </a:r>
            <a:r>
              <a:rPr lang="ru-RU" dirty="0"/>
              <a:t>область вокруг наших бабочек «инеем». Для этого небольшое количество пасты выдавливаем на палитру, набираем ее на губку и наносим с помощью губки на тарелочку, стараясь равномерно распределять эффект по всей площади и на краях сводить </a:t>
            </a:r>
            <a:r>
              <a:rPr lang="ru-RU" b="1" dirty="0"/>
              <a:t>его постепенно на нет. Для удаления недочетов используем ватный диск, смоченный </a:t>
            </a:r>
            <a:r>
              <a:rPr lang="ru-RU" dirty="0"/>
              <a:t>жидкостью для снятия лака. </a:t>
            </a:r>
          </a:p>
        </p:txBody>
      </p:sp>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6786" y="3126612"/>
            <a:ext cx="3294118"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8070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04664"/>
            <a:ext cx="5338936" cy="4525963"/>
          </a:xfrm>
        </p:spPr>
        <p:txBody>
          <a:bodyPr>
            <a:normAutofit/>
          </a:bodyPr>
          <a:lstStyle/>
          <a:p>
            <a:pPr marL="0" indent="0">
              <a:buNone/>
            </a:pPr>
            <a:r>
              <a:rPr lang="ru-RU" sz="1800" dirty="0"/>
              <a:t>Шаг 3</a:t>
            </a:r>
            <a:r>
              <a:rPr lang="ru-RU" sz="1800" dirty="0" smtClean="0"/>
              <a:t>.</a:t>
            </a:r>
          </a:p>
          <a:p>
            <a:pPr marL="0" indent="0">
              <a:buNone/>
            </a:pPr>
            <a:r>
              <a:rPr lang="ru-RU" sz="1800" dirty="0" smtClean="0"/>
              <a:t>В </a:t>
            </a:r>
            <a:r>
              <a:rPr lang="ru-RU" sz="1800" dirty="0"/>
              <a:t>это же время, пока паста не высохла, успеваем поверх нее посыпать блестки с помощью кисточки. Если получается неравномерно, губкой в несколько касаний можно более точно распределять блестки. Дать высохнуть около 15 минут. </a:t>
            </a: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868144" y="95250"/>
            <a:ext cx="2698971"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3978266" y="2975250"/>
            <a:ext cx="4986221" cy="3416320"/>
          </a:xfrm>
          <a:prstGeom prst="rect">
            <a:avLst/>
          </a:prstGeom>
        </p:spPr>
        <p:txBody>
          <a:bodyPr wrap="square">
            <a:spAutoFit/>
          </a:bodyPr>
          <a:lstStyle/>
          <a:p>
            <a:r>
              <a:rPr lang="ru-RU" dirty="0"/>
              <a:t>Шаг 4</a:t>
            </a:r>
            <a:r>
              <a:rPr lang="ru-RU" dirty="0" smtClean="0"/>
              <a:t>.</a:t>
            </a:r>
          </a:p>
          <a:p>
            <a:r>
              <a:rPr lang="ru-RU" dirty="0" smtClean="0"/>
              <a:t>Ориентируясь </a:t>
            </a:r>
            <a:r>
              <a:rPr lang="ru-RU" dirty="0"/>
              <a:t>на трафарет, но при этом не полностью его копируя , а проявляя фантазию, наносим основной контур рисунка, при этом стараясь равномерно, без пузырей и большой толщины распределять краску из тюбика. Работу вести строго слева направо, дабы избежать ошибок и клякс. Все ошибки исправляем с помощью ватных палочек или зубочисток, во время работы контуром его носик нужно постоянно протирать от накопившейся краски. Дать высохнуть около 30 минут. </a:t>
            </a:r>
          </a:p>
        </p:txBody>
      </p:sp>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1520" y="2204864"/>
            <a:ext cx="2267717" cy="21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375666" y="4509120"/>
            <a:ext cx="2465050" cy="21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38474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1"/>
            <a:ext cx="4690864" cy="3456384"/>
          </a:xfrm>
        </p:spPr>
        <p:txBody>
          <a:bodyPr>
            <a:normAutofit/>
          </a:bodyPr>
          <a:lstStyle/>
          <a:p>
            <a:pPr marL="0" indent="0">
              <a:buNone/>
            </a:pPr>
            <a:r>
              <a:rPr lang="ru-RU" sz="1800" dirty="0"/>
              <a:t>Шаг </a:t>
            </a:r>
            <a:r>
              <a:rPr lang="ru-RU" sz="1800" dirty="0" smtClean="0"/>
              <a:t>5.</a:t>
            </a:r>
          </a:p>
          <a:p>
            <a:pPr marL="0" indent="0">
              <a:buNone/>
            </a:pPr>
            <a:r>
              <a:rPr lang="ru-RU" sz="1800" dirty="0" smtClean="0"/>
              <a:t>Пространство </a:t>
            </a:r>
            <a:r>
              <a:rPr lang="ru-RU" sz="1800" dirty="0"/>
              <a:t>внутри контура заполняем краской при помощи кисточки. Стараемся наносить краску при минимуме мазков, «</a:t>
            </a:r>
            <a:r>
              <a:rPr lang="ru-RU" sz="1800" dirty="0" err="1"/>
              <a:t>растекая</a:t>
            </a:r>
            <a:r>
              <a:rPr lang="ru-RU" sz="1800" dirty="0"/>
              <a:t>» ее внутри контура. Также нужно следить за тем, чтобы все выбранное пространство было прокрашено без «дыр». Вторым слоем краску накладывают только после полного высыхания первого. Кисточки можно вытереть жидкостью для снятия лака. Дать высохнуть 30-50 минут. </a:t>
            </a: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64088" y="524713"/>
            <a:ext cx="3159875"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3779912" y="3645024"/>
            <a:ext cx="5038426" cy="2862322"/>
          </a:xfrm>
          <a:prstGeom prst="rect">
            <a:avLst/>
          </a:prstGeom>
        </p:spPr>
        <p:txBody>
          <a:bodyPr wrap="square">
            <a:spAutoFit/>
          </a:bodyPr>
          <a:lstStyle/>
          <a:p>
            <a:r>
              <a:rPr lang="ru-RU" dirty="0"/>
              <a:t>Шаг 6</a:t>
            </a:r>
            <a:r>
              <a:rPr lang="ru-RU" dirty="0" smtClean="0"/>
              <a:t>.</a:t>
            </a:r>
          </a:p>
          <a:p>
            <a:r>
              <a:rPr lang="ru-RU" dirty="0" smtClean="0"/>
              <a:t>Дополняем </a:t>
            </a:r>
            <a:r>
              <a:rPr lang="ru-RU" dirty="0"/>
              <a:t>пространство внутри рисунка, а также за ним контуром с блестками, который абсолютно прозрачен, но имеет вкрапления из блестящих частиц. Можно пользоваться им как краской, закрашивая пространство внутри контура, а можно просто ставить блестящие точки! Такой контур отлично дополняет любые работы, так как маленькие элементы декора из него создают необычный эффект мерцания! </a:t>
            </a:r>
          </a:p>
        </p:txBody>
      </p:sp>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9552" y="3497685"/>
            <a:ext cx="3017964" cy="288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391923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4525963"/>
          </a:xfrm>
        </p:spPr>
        <p:txBody>
          <a:bodyPr/>
          <a:lstStyle/>
          <a:p>
            <a:pPr marL="0" indent="0">
              <a:buNone/>
            </a:pPr>
            <a:r>
              <a:rPr lang="ru-RU" dirty="0"/>
              <a:t>После окончания работы необходимо дать изделию высохнуть 24 часа, затем его можно обжечь в духовке при температуре не более 130 градусов и не более 30 минут желательно на </a:t>
            </a:r>
            <a:r>
              <a:rPr lang="ru-RU" dirty="0" smtClean="0"/>
              <a:t>мало нагревающейся </a:t>
            </a:r>
            <a:r>
              <a:rPr lang="ru-RU" dirty="0"/>
              <a:t>подложке! Успехов вам! </a:t>
            </a: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63688" y="2708920"/>
            <a:ext cx="4996845" cy="396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558942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endParaRPr lang="ru-RU" sz="6000" i="1" dirty="0"/>
          </a:p>
        </p:txBody>
      </p:sp>
      <p:pic>
        <p:nvPicPr>
          <p:cNvPr id="11267"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6451" r="8709" b="5889"/>
          <a:stretch/>
        </p:blipFill>
        <p:spPr bwMode="auto">
          <a:xfrm>
            <a:off x="0" y="0"/>
            <a:ext cx="9190182" cy="68481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Заголовок 1"/>
          <p:cNvSpPr>
            <a:spLocks noGrp="1"/>
          </p:cNvSpPr>
          <p:nvPr>
            <p:ph type="title"/>
          </p:nvPr>
        </p:nvSpPr>
        <p:spPr>
          <a:xfrm>
            <a:off x="323528" y="5517232"/>
            <a:ext cx="8229600" cy="1143000"/>
          </a:xfrm>
        </p:spPr>
        <p:txBody>
          <a:bodyPr/>
          <a:lstStyle/>
          <a:p>
            <a:r>
              <a:rPr lang="ru-RU" i="1" dirty="0" smtClean="0">
                <a:solidFill>
                  <a:srgbClr val="0070C0"/>
                </a:solidFill>
              </a:rPr>
              <a:t>Спасибо за внимание !!!</a:t>
            </a:r>
            <a:endParaRPr lang="ru-RU" i="1" dirty="0">
              <a:solidFill>
                <a:srgbClr val="0070C0"/>
              </a:solidFill>
            </a:endParaRPr>
          </a:p>
        </p:txBody>
      </p:sp>
    </p:spTree>
    <p:extLst>
      <p:ext uri="{BB962C8B-B14F-4D97-AF65-F5344CB8AC3E}">
        <p14:creationId xmlns:p14="http://schemas.microsoft.com/office/powerpoint/2010/main" xmlns="" val="3478058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xmlns="" val="8070143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887</Words>
  <Application>Microsoft Office PowerPoint</Application>
  <PresentationFormat>Экран (4:3)</PresentationFormat>
  <Paragraphs>51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Школа пожилого возраста по направлению «Творческая и прикладная деятельность»» тема: «Изготовление поделки в технике роспись по стеклу»</vt:lpstr>
      <vt:lpstr>Слайд 2</vt:lpstr>
      <vt:lpstr>Слайд 3</vt:lpstr>
      <vt:lpstr>Слайд 4</vt:lpstr>
      <vt:lpstr>Слайд 5</vt:lpstr>
      <vt:lpstr>Слайд 6</vt:lpstr>
      <vt:lpstr>Слайд 7</vt:lpstr>
      <vt:lpstr>Слайд 8</vt:lpstr>
      <vt:lpstr>Слайд 9</vt:lpstr>
      <vt:lpstr>Слайд 10</vt:lpstr>
      <vt:lpstr>Спасибо за внимание !!!</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Изготовление поделки в технике роспись по стеклу.</dc:title>
  <dc:creator>Пользователь</dc:creator>
  <cp:lastModifiedBy>Maksunova_EV</cp:lastModifiedBy>
  <cp:revision>11</cp:revision>
  <dcterms:created xsi:type="dcterms:W3CDTF">2021-02-17T02:24:53Z</dcterms:created>
  <dcterms:modified xsi:type="dcterms:W3CDTF">2021-02-17T05:44:49Z</dcterms:modified>
</cp:coreProperties>
</file>