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Default Extension="bin" ContentType="application/vnd.openxmlformats-officedocument.oleObject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35" r:id="rId3"/>
    <p:sldMasterId id="2147483747" r:id="rId4"/>
  </p:sldMasterIdLst>
  <p:notesMasterIdLst>
    <p:notesMasterId r:id="rId19"/>
  </p:notesMasterIdLst>
  <p:sldIdLst>
    <p:sldId id="258" r:id="rId5"/>
    <p:sldId id="268" r:id="rId6"/>
    <p:sldId id="269" r:id="rId7"/>
    <p:sldId id="279" r:id="rId8"/>
    <p:sldId id="270" r:id="rId9"/>
    <p:sldId id="284" r:id="rId10"/>
    <p:sldId id="281" r:id="rId11"/>
    <p:sldId id="283" r:id="rId12"/>
    <p:sldId id="275" r:id="rId13"/>
    <p:sldId id="290" r:id="rId14"/>
    <p:sldId id="293" r:id="rId15"/>
    <p:sldId id="266" r:id="rId16"/>
    <p:sldId id="280" r:id="rId17"/>
    <p:sldId id="29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>
        <p:scale>
          <a:sx n="76" d="100"/>
          <a:sy n="76" d="100"/>
        </p:scale>
        <p:origin x="-1770" y="-4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1EC5A5-74F7-4DBC-B24A-3029FD70BE69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F4BF90-727A-414C-8CAC-6E42DA81A7E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309858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017842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15404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5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9664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72757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34621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4644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927272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6898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66433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03540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38421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08721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16120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5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7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292946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00939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845571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28949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332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3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911176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3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39817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95876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2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18092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1" y="3956282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2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64645" y="744472"/>
            <a:ext cx="8005588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409565877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975644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3"/>
            <a:ext cx="7209728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2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EBE7DD"/>
                </a:solidFill>
              </a:rPr>
              <a:pPr/>
              <a:t>19.03.2021</a:t>
            </a:fld>
            <a:endParaRPr lang="ru-RU">
              <a:solidFill>
                <a:srgbClr val="EBE7D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5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EBE7D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EBE7DD"/>
                </a:solidFill>
              </a:rPr>
              <a:pPr/>
              <a:t>‹#›</a:t>
            </a:fld>
            <a:endParaRPr lang="ru-RU">
              <a:solidFill>
                <a:srgbClr val="EBE7DD"/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="" val="183557556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1" y="2286002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3" y="2286002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8207491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864"/>
            <a:ext cx="3332988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10"/>
            <a:ext cx="3332988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1" y="2340864"/>
            <a:ext cx="3332988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1" y="3305210"/>
            <a:ext cx="3332988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6311541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38580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1907429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6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6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397822182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3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6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6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958386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8"/>
            <a:ext cx="72009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53620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7422" y="624156"/>
            <a:ext cx="1174325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1" y="624156"/>
            <a:ext cx="613473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78263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36346" y="1788454"/>
            <a:ext cx="6270922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09930" y="3956280"/>
            <a:ext cx="5123755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64644" y="6453386"/>
            <a:ext cx="1205958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041" y="6453386"/>
            <a:ext cx="5267533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564644" y="744470"/>
            <a:ext cx="8005588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xmlns="" val="413774814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463408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3769" y="1301361"/>
            <a:ext cx="7209728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3769" y="4216328"/>
            <a:ext cx="7209728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4181" y="6453386"/>
            <a:ext cx="1216807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EBE7DD"/>
                </a:solidFill>
              </a:rPr>
              <a:pPr/>
              <a:t>19.03.2021</a:t>
            </a:fld>
            <a:endParaRPr lang="ru-RU">
              <a:solidFill>
                <a:srgbClr val="EBE7D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38234" y="6453386"/>
            <a:ext cx="5267533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EBE7D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373012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EBE7DD"/>
                </a:solidFill>
              </a:rPr>
              <a:pPr/>
              <a:t>‹#›</a:t>
            </a:fld>
            <a:endParaRPr lang="ru-RU">
              <a:solidFill>
                <a:srgbClr val="EBE7DD"/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6113972" y="1685652"/>
            <a:ext cx="2456260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xmlns="" val="4088952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8700" y="2286000"/>
            <a:ext cx="3335840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94052" y="2286000"/>
            <a:ext cx="3335840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414455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340864"/>
            <a:ext cx="3332988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8700" y="3305208"/>
            <a:ext cx="3332988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93761" y="2340864"/>
            <a:ext cx="3332988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3761" y="3305208"/>
            <a:ext cx="3332988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8875168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812955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1168316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2015" y="685801"/>
            <a:ext cx="390906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6344"/>
            <a:ext cx="289179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794652726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/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76"/>
            <a:ext cx="397764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925" y="685800"/>
            <a:ext cx="289179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49090" y="1"/>
            <a:ext cx="499491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2925" y="2855968"/>
            <a:ext cx="289179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42925" y="6453386"/>
            <a:ext cx="90342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54459" y="6453386"/>
            <a:ext cx="1780256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412355" y="6453386"/>
            <a:ext cx="119721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977640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41319167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2295526"/>
            <a:ext cx="7200900" cy="35718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860208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97421" y="624156"/>
            <a:ext cx="1174325" cy="52432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8700" y="624156"/>
            <a:ext cx="6134731" cy="52432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6908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B750D-9783-40DE-9AE9-23EB5A4B1E2B}" type="datetimeFigureOut">
              <a:rPr lang="ru-RU" smtClean="0"/>
              <a:pPr/>
              <a:t>19.03.2021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2E36B-88A3-4702-8616-0311BCB4815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23703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B750D-9783-40DE-9AE9-23EB5A4B1E2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19.03.2021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6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2E36B-88A3-4702-8616-0311BCB4815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212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4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3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2531999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8700" y="685800"/>
            <a:ext cx="72009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8700" y="2286000"/>
            <a:ext cx="72009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42987" y="6453386"/>
            <a:ext cx="90342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CA6E87A8-C79F-4B78-936F-A6D049C6AD8E}" type="datetimeFigureOut">
              <a:rPr lang="ru-RU" smtClean="0">
                <a:solidFill>
                  <a:srgbClr val="1A2E40"/>
                </a:solidFill>
              </a:rPr>
              <a:pPr/>
              <a:t>19.03.2021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70173" y="6453386"/>
            <a:ext cx="4710623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ru-RU">
              <a:solidFill>
                <a:srgbClr val="1A2E4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04552" y="6453386"/>
            <a:ext cx="1197219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5C1ECFD0-09AE-4AD0-9E2B-3D43CC3DBED8}" type="slidenum">
              <a:rPr lang="ru-RU" smtClean="0">
                <a:solidFill>
                  <a:srgbClr val="1A2E40"/>
                </a:solidFill>
              </a:rPr>
              <a:pPr/>
              <a:t>‹#›</a:t>
            </a:fld>
            <a:endParaRPr lang="ru-RU">
              <a:solidFill>
                <a:srgbClr val="1A2E4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8571" y="376"/>
            <a:ext cx="17145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xmlns="" val="1923373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1368">
          <p15:clr>
            <a:srgbClr val="F26B43"/>
          </p15:clr>
        </p15:guide>
        <p15:guide id="2" orient="horz" pos="1440">
          <p15:clr>
            <a:srgbClr val="F26B43"/>
          </p15:clr>
        </p15:guide>
        <p15:guide id="3" orient="horz" pos="3696">
          <p15:clr>
            <a:srgbClr val="F26B43"/>
          </p15:clr>
        </p15:guide>
        <p15:guide id="4" orient="horz" pos="432">
          <p15:clr>
            <a:srgbClr val="F26B43"/>
          </p15:clr>
        </p15:guide>
        <p15:guide id="5" orient="horz" pos="1512">
          <p15:clr>
            <a:srgbClr val="F26B43"/>
          </p15:clr>
        </p15:guide>
        <p15:guide id="6" pos="6912">
          <p15:clr>
            <a:srgbClr val="F26B43"/>
          </p15:clr>
        </p15:guide>
        <p15:guide id="7" pos="936">
          <p15:clr>
            <a:srgbClr val="F26B43"/>
          </p15:clr>
        </p15:guide>
        <p15:guide id="8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jpeg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jpeg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8203" y="1553228"/>
            <a:ext cx="7465513" cy="1984480"/>
          </a:xfrm>
        </p:spPr>
        <p:txBody>
          <a:bodyPr anchor="ctr">
            <a:noAutofit/>
          </a:bodyPr>
          <a:lstStyle/>
          <a:p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Тема: «Падения </a:t>
            </a:r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в пожилом возрасте и их </a:t>
            </a:r>
            <a:r>
              <a:rPr lang="ru-RU" sz="48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профилактика».</a:t>
            </a:r>
            <a:endParaRPr lang="ru-RU" sz="48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417207" y="162838"/>
            <a:ext cx="5908431" cy="149846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Школа пожилого возраста</a:t>
            </a:r>
          </a:p>
          <a:p>
            <a:r>
              <a:rPr lang="ru-RU" sz="36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«Активное долголетие»</a:t>
            </a:r>
          </a:p>
          <a:p>
            <a:r>
              <a:rPr lang="ru-RU" sz="1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Руководитель </a:t>
            </a:r>
            <a:r>
              <a:rPr lang="ru-RU" sz="1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специалист по социальной работе </a:t>
            </a:r>
            <a:r>
              <a:rPr lang="ru-RU" sz="1800" b="1" dirty="0" err="1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Калабун</a:t>
            </a:r>
            <a:r>
              <a:rPr lang="ru-RU" sz="1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8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itchFamily="18" charset="0"/>
                <a:cs typeface="Times New Roman" pitchFamily="18" charset="0"/>
              </a:rPr>
              <a:t>О.П.</a:t>
            </a:r>
            <a:endParaRPr lang="ru-RU" sz="1800" b="1" dirty="0">
              <a:ln w="10160">
                <a:solidFill>
                  <a:schemeClr val="tx1"/>
                </a:solidFill>
                <a:prstDash val="solid"/>
              </a:ln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s://2.bp.blogspot.com/-QAfWN140xoY/WHO6S1IGayI/AAAAAAAAF-I/9tac5LNShNQKFzqcLHmiKOSJCl0sCUZ4ACLcB/s1600/0ld%2Bman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91538">
            <a:off x="2834695" y="3533994"/>
            <a:ext cx="3886207" cy="272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885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257305" y="260350"/>
            <a:ext cx="7440613" cy="172085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00B050"/>
                </a:solidFill>
              </a:rPr>
              <a:t>Древние греки (пеласги) считали, что "умереть в 70 лет - это почти то же самое, что умереть в колыбели".</a:t>
            </a:r>
            <a:r>
              <a:rPr lang="ru-RU" sz="2800" dirty="0">
                <a:solidFill>
                  <a:srgbClr val="FF00FF"/>
                </a:solidFill>
              </a:rPr>
              <a:t/>
            </a:r>
            <a:br>
              <a:rPr lang="ru-RU" sz="2800" dirty="0">
                <a:solidFill>
                  <a:srgbClr val="FF00FF"/>
                </a:solidFill>
              </a:rPr>
            </a:br>
            <a:endParaRPr lang="ru-RU" sz="2800" dirty="0">
              <a:solidFill>
                <a:srgbClr val="FF00FF"/>
              </a:solidFill>
            </a:endParaRP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47650" y="1638300"/>
            <a:ext cx="3886200" cy="4762500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ru-RU" dirty="0"/>
              <a:t>     </a:t>
            </a:r>
            <a:r>
              <a:rPr lang="ru-RU" sz="3600" dirty="0"/>
              <a:t>Сегодня</a:t>
            </a:r>
            <a:r>
              <a:rPr lang="ru-RU" dirty="0"/>
              <a:t> </a:t>
            </a:r>
            <a:endParaRPr lang="ru-RU" dirty="0" smtClean="0"/>
          </a:p>
          <a:p>
            <a:pPr algn="ctr">
              <a:buFontTx/>
              <a:buNone/>
            </a:pPr>
            <a:r>
              <a:rPr lang="ru-RU" dirty="0" smtClean="0"/>
              <a:t>средняя </a:t>
            </a:r>
            <a:r>
              <a:rPr lang="ru-RU" dirty="0"/>
              <a:t>продолжительность жизни человека составляет </a:t>
            </a:r>
            <a:r>
              <a:rPr lang="ru-RU" sz="4000" dirty="0"/>
              <a:t>70 лет</a:t>
            </a:r>
            <a:r>
              <a:rPr lang="ru-RU" dirty="0"/>
              <a:t>, поэтому сама мысль, что можно жить долго и при этом не страдать, кажется </a:t>
            </a:r>
            <a:r>
              <a:rPr lang="ru-RU" sz="3600" dirty="0"/>
              <a:t>фантастичной. </a:t>
            </a:r>
          </a:p>
        </p:txBody>
      </p:sp>
      <p:pic>
        <p:nvPicPr>
          <p:cNvPr id="7172" name="Picture 4"/>
          <p:cNvPicPr>
            <a:picLocks noGrp="1" noChangeAspect="1" noChangeArrowheads="1"/>
          </p:cNvPicPr>
          <p:nvPr>
            <p:ph type="body"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484690" y="1676400"/>
            <a:ext cx="4402137" cy="4686299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095500" y="0"/>
            <a:ext cx="4114800" cy="742950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/>
            </a:r>
            <a:br>
              <a:rPr lang="ru-RU" sz="3200" b="1" dirty="0" smtClean="0">
                <a:solidFill>
                  <a:srgbClr val="7030A0"/>
                </a:solidFill>
              </a:rPr>
            </a:br>
            <a:r>
              <a:rPr lang="ru-RU" sz="3200" b="1" dirty="0" smtClean="0">
                <a:solidFill>
                  <a:srgbClr val="00B050"/>
                </a:solidFill>
              </a:rPr>
              <a:t>Что </a:t>
            </a:r>
            <a:r>
              <a:rPr lang="ru-RU" sz="3200" b="1" dirty="0">
                <a:solidFill>
                  <a:srgbClr val="00B050"/>
                </a:solidFill>
              </a:rPr>
              <a:t>же </a:t>
            </a:r>
            <a:r>
              <a:rPr lang="ru-RU" sz="3200" b="1" dirty="0" smtClean="0">
                <a:solidFill>
                  <a:srgbClr val="00B050"/>
                </a:solidFill>
              </a:rPr>
              <a:t>человеку надо?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05197" y="876300"/>
            <a:ext cx="4081054" cy="5498373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dirty="0"/>
              <a:t>1. Полноценное </a:t>
            </a:r>
            <a:r>
              <a:rPr lang="ru-RU" dirty="0" smtClean="0"/>
              <a:t>дыхание свежим воздухом</a:t>
            </a:r>
            <a:endParaRPr lang="ru-RU" dirty="0"/>
          </a:p>
          <a:p>
            <a:pPr>
              <a:lnSpc>
                <a:spcPct val="80000"/>
              </a:lnSpc>
            </a:pPr>
            <a:r>
              <a:rPr lang="ru-RU" dirty="0"/>
              <a:t>2. Активные </a:t>
            </a:r>
            <a:r>
              <a:rPr lang="ru-RU" dirty="0" smtClean="0"/>
              <a:t> </a:t>
            </a:r>
            <a:r>
              <a:rPr lang="ru-RU" dirty="0"/>
              <a:t>движения, </a:t>
            </a:r>
            <a:r>
              <a:rPr lang="ru-RU" dirty="0" smtClean="0"/>
              <a:t>улучшающие циркуляцию всех </a:t>
            </a:r>
            <a:r>
              <a:rPr lang="ru-RU" dirty="0"/>
              <a:t>жидкостей </a:t>
            </a:r>
            <a:r>
              <a:rPr lang="ru-RU" dirty="0" smtClean="0"/>
              <a:t>организма.</a:t>
            </a:r>
            <a:endParaRPr lang="ru-RU" dirty="0"/>
          </a:p>
          <a:p>
            <a:pPr>
              <a:lnSpc>
                <a:spcPct val="80000"/>
              </a:lnSpc>
            </a:pPr>
            <a:r>
              <a:rPr lang="ru-RU" dirty="0"/>
              <a:t>3. Прямой, гибкий позвоночник</a:t>
            </a:r>
            <a:r>
              <a:rPr lang="ru-RU" dirty="0" smtClean="0"/>
              <a:t>.</a:t>
            </a:r>
            <a:endParaRPr lang="ru-RU" dirty="0"/>
          </a:p>
          <a:p>
            <a:pPr>
              <a:lnSpc>
                <a:spcPct val="80000"/>
              </a:lnSpc>
            </a:pPr>
            <a:r>
              <a:rPr lang="ru-RU" dirty="0"/>
              <a:t>4. Рациональное питание (достаточное количество всех необходимых </a:t>
            </a:r>
            <a:r>
              <a:rPr lang="ru-RU" dirty="0" smtClean="0"/>
              <a:t>компонентов)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4987290" y="895351"/>
            <a:ext cx="3886200" cy="5470480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ru-RU" dirty="0" smtClean="0"/>
              <a:t>5. Не менее 2,5 литров воды ежедневно.</a:t>
            </a:r>
          </a:p>
          <a:p>
            <a:pPr>
              <a:lnSpc>
                <a:spcPct val="80000"/>
              </a:lnSpc>
            </a:pPr>
            <a:r>
              <a:rPr lang="ru-RU" dirty="0" smtClean="0"/>
              <a:t>6. Полноценный сон не менее 8-9 часов в сутки.</a:t>
            </a:r>
          </a:p>
          <a:p>
            <a:pPr>
              <a:lnSpc>
                <a:spcPct val="80000"/>
              </a:lnSpc>
            </a:pPr>
            <a:r>
              <a:rPr lang="ru-RU" dirty="0" smtClean="0"/>
              <a:t>7. Физиологический баланс </a:t>
            </a:r>
          </a:p>
          <a:p>
            <a:pPr>
              <a:lnSpc>
                <a:spcPct val="80000"/>
              </a:lnSpc>
            </a:pPr>
            <a:r>
              <a:rPr lang="ru-RU" dirty="0" smtClean="0"/>
              <a:t>8. Положительные эмоции.</a:t>
            </a:r>
          </a:p>
          <a:p>
            <a:pPr>
              <a:lnSpc>
                <a:spcPct val="80000"/>
              </a:lnSpc>
            </a:pPr>
            <a:r>
              <a:rPr lang="ru-RU" dirty="0" smtClean="0"/>
              <a:t>9. Серьезные благородные цели:</a:t>
            </a:r>
          </a:p>
          <a:p>
            <a:pPr>
              <a:lnSpc>
                <a:spcPct val="80000"/>
              </a:lnSpc>
              <a:buNone/>
            </a:pPr>
            <a:r>
              <a:rPr lang="ru-RU" dirty="0" smtClean="0"/>
              <a:t>стремление к знаниям,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dirty="0" smtClean="0"/>
              <a:t>любознательность,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ru-RU" dirty="0" smtClean="0"/>
              <a:t>альтруизм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023451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2450" y="177800"/>
            <a:ext cx="8286750" cy="1485900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00B050"/>
                </a:solidFill>
              </a:rPr>
              <a:t>Дифференцированный подход к людям </a:t>
            </a:r>
            <a:r>
              <a:rPr lang="ru-RU" sz="3200" dirty="0" smtClean="0">
                <a:solidFill>
                  <a:srgbClr val="00B050"/>
                </a:solidFill>
              </a:rPr>
              <a:t>старше 65 </a:t>
            </a:r>
            <a:r>
              <a:rPr lang="ru-RU" sz="3200" dirty="0">
                <a:solidFill>
                  <a:srgbClr val="00B050"/>
                </a:solidFill>
              </a:rPr>
              <a:t>в зависимости от их </a:t>
            </a:r>
            <a:r>
              <a:rPr lang="ru-RU" sz="3200" dirty="0" smtClean="0">
                <a:solidFill>
                  <a:srgbClr val="00B050"/>
                </a:solidFill>
              </a:rPr>
              <a:t>статуса </a:t>
            </a:r>
            <a:r>
              <a:rPr lang="ru-RU" sz="3200" dirty="0">
                <a:solidFill>
                  <a:srgbClr val="00B050"/>
                </a:solidFill>
              </a:rPr>
              <a:t>физической активности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38200" y="5278120"/>
            <a:ext cx="1828800" cy="7010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Активные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718560" y="5278120"/>
            <a:ext cx="2095500" cy="7010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«Переходная»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группа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792914" y="5267960"/>
            <a:ext cx="1950720" cy="72136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«Хрупкие», более</a:t>
            </a:r>
          </a:p>
          <a:p>
            <a:pPr algn="ctr"/>
            <a:r>
              <a:rPr lang="ru-RU" dirty="0">
                <a:solidFill>
                  <a:schemeClr val="tx1"/>
                </a:solidFill>
              </a:rPr>
              <a:t>старые люди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5768" y="2026920"/>
            <a:ext cx="2857500" cy="28879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88404" y="2034007"/>
            <a:ext cx="2783846" cy="286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32323" y="1943100"/>
            <a:ext cx="1611311" cy="2855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987955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cornfedcontessa.files.wordpress.com/2017/12/man-falling-down-clipart-12-17-17.jpg?w=7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84124" y="2088273"/>
            <a:ext cx="3143793" cy="4483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81050" y="192788"/>
            <a:ext cx="3810000" cy="442321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Падение</a:t>
            </a: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определяется как </a:t>
            </a:r>
            <a:r>
              <a:rPr lang="ru-RU" sz="3200" b="1" dirty="0" smtClean="0"/>
              <a:t>неосознанное изменение положения тела, которое может</a:t>
            </a:r>
            <a:br>
              <a:rPr lang="ru-RU" sz="3200" b="1" dirty="0" smtClean="0"/>
            </a:br>
            <a:r>
              <a:rPr lang="ru-RU" sz="3200" b="1" dirty="0" smtClean="0"/>
              <a:t>сопровождаться травмами.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36829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12193" y="0"/>
            <a:ext cx="2796721" cy="665385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B050"/>
                </a:solidFill>
              </a:rPr>
              <a:t>Статистика</a:t>
            </a:r>
            <a:endParaRPr lang="ru-RU" sz="3600" dirty="0">
              <a:solidFill>
                <a:srgbClr val="00B05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812800"/>
            <a:ext cx="7886700" cy="5364163"/>
          </a:xfrm>
        </p:spPr>
        <p:txBody>
          <a:bodyPr>
            <a:normAutofit/>
          </a:bodyPr>
          <a:lstStyle/>
          <a:p>
            <a:r>
              <a:rPr lang="ru-RU" dirty="0" smtClean="0"/>
              <a:t>Падения являются значительной проблемой общественного здравоохранения во всем мире.</a:t>
            </a:r>
          </a:p>
          <a:p>
            <a:r>
              <a:rPr lang="ru-RU" dirty="0" smtClean="0"/>
              <a:t> По оценкам, ежегодно происходит</a:t>
            </a:r>
          </a:p>
          <a:p>
            <a:pPr>
              <a:buNone/>
            </a:pPr>
            <a:r>
              <a:rPr lang="ru-RU" dirty="0" smtClean="0"/>
              <a:t>                          </a:t>
            </a:r>
            <a:r>
              <a:rPr lang="ru-RU" b="1" dirty="0" smtClean="0">
                <a:solidFill>
                  <a:srgbClr val="FF0000"/>
                </a:solidFill>
              </a:rPr>
              <a:t>424 000 смертельных падений</a:t>
            </a:r>
            <a:r>
              <a:rPr lang="ru-RU" dirty="0" smtClean="0">
                <a:solidFill>
                  <a:srgbClr val="FF0000"/>
                </a:solidFill>
              </a:rPr>
              <a:t>, </a:t>
            </a:r>
          </a:p>
          <a:p>
            <a:r>
              <a:rPr lang="ru-RU" dirty="0" smtClean="0"/>
              <a:t>что делает падение </a:t>
            </a:r>
            <a:r>
              <a:rPr lang="ru-RU" b="1" dirty="0" smtClean="0">
                <a:solidFill>
                  <a:srgbClr val="FF0000"/>
                </a:solidFill>
              </a:rPr>
              <a:t>второй по значимости причиной смерти </a:t>
            </a:r>
            <a:r>
              <a:rPr lang="ru-RU" dirty="0" smtClean="0"/>
              <a:t>от непреднамеренных травм после дорожно-транспортных происшествий.  </a:t>
            </a:r>
          </a:p>
          <a:p>
            <a:pPr>
              <a:buNone/>
            </a:pPr>
            <a:r>
              <a:rPr lang="ru-RU" dirty="0" smtClean="0"/>
              <a:t>                                                                                                           </a:t>
            </a:r>
            <a:endParaRPr lang="ru-RU" sz="3000" dirty="0"/>
          </a:p>
        </p:txBody>
      </p:sp>
      <p:pic>
        <p:nvPicPr>
          <p:cNvPr id="4" name="Picture 2" descr="C:\Users\Acer\Desktop\509f03ee0b810022f776b7286e4613b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0" y="4302368"/>
            <a:ext cx="3074959" cy="2105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74172" y="466339"/>
            <a:ext cx="8969828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+mj-lt"/>
                <a:ea typeface="Calibri" pitchFamily="34" charset="0"/>
                <a:cs typeface="MinionPro-Regular" charset="-52"/>
              </a:rPr>
              <a:t>Факторы риска падений, связанные с состоянием здоровья пожилого пациента (внутренние):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+mj-lt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возраст старше 65 лет;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сведения о том, что ранее у пациента уже были падения;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нарушения зрения и равновесия;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неустойчивость и нарушение походки;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патология опорно-двигательного аппарата;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прием ряда лекарственных препаратов, например, седативных,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снотворных, анальгетиков;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головокружение при переходе пациента из положения лежа в положение сидя или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стоя;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увеличение времени реакции (неспособность пациента быстро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принять решение в случае возникновения опасности падения);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• когнитивные нарушения, спутанность сознания или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дезориента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-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ция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MinionPro-Regular" charset="-52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6686" y="487025"/>
            <a:ext cx="4034973" cy="637097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ru-RU" sz="2400" dirty="0" smtClean="0"/>
              <a:t>маленькие шажки широко расставленными ногами,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руки почти не движутся,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сгорбленная спина,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согнутые бедра и колени,</a:t>
            </a:r>
          </a:p>
          <a:p>
            <a:pPr>
              <a:buFont typeface="Wingdings" pitchFamily="2" charset="2"/>
              <a:buChar char="§"/>
            </a:pPr>
            <a:r>
              <a:rPr lang="ru-RU" sz="2400" dirty="0" smtClean="0"/>
              <a:t>неточные и скованные повороты, иногда затруднения в начале ходьбы.                                      Походка становится медленнее, снижается </a:t>
            </a:r>
          </a:p>
          <a:p>
            <a:r>
              <a:rPr lang="ru-RU" sz="2400" dirty="0" smtClean="0"/>
              <a:t>длина и высота шагов, амплитуда движений рук </a:t>
            </a:r>
          </a:p>
          <a:p>
            <a:r>
              <a:rPr lang="ru-RU" sz="2400" dirty="0" smtClean="0"/>
              <a:t>при ходьбе.                                                                                                                      Часто пожилые падают на ровном месте, без </a:t>
            </a:r>
          </a:p>
          <a:p>
            <a:r>
              <a:rPr lang="ru-RU" sz="2400" dirty="0" smtClean="0"/>
              <a:t>видимой причины. 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1944916" y="0"/>
            <a:ext cx="5573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B050"/>
                </a:solidFill>
              </a:rPr>
              <a:t>Характерная старческая походка </a:t>
            </a:r>
            <a:endParaRPr lang="ru-RU" sz="2800" dirty="0">
              <a:solidFill>
                <a:srgbClr val="00B050"/>
              </a:solidFill>
            </a:endParaRPr>
          </a:p>
        </p:txBody>
      </p:sp>
      <p:pic>
        <p:nvPicPr>
          <p:cNvPr id="5" name="Picture 4" descr="https://as1.ftcdn.net/jpg/00/24/88/06/1000_F_24880679_Aa4l5vpmmZDYpR4aNciqefkmjxchKfK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01662" y="478972"/>
            <a:ext cx="4148852" cy="6287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25335" y="0"/>
            <a:ext cx="7600950" cy="110308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  <a:latin typeface="+mn-lt"/>
                <a:ea typeface="Calibri" pitchFamily="34" charset="0"/>
                <a:cs typeface="Times New Roman" pitchFamily="18" charset="0"/>
              </a:rPr>
              <a:t>Факторы риска падений, связанные с </a:t>
            </a:r>
            <a:r>
              <a:rPr lang="ru-RU" sz="2400" b="1" dirty="0" smtClean="0">
                <a:solidFill>
                  <a:srgbClr val="00B050"/>
                </a:solidFill>
                <a:latin typeface="+mn-lt"/>
                <a:cs typeface="Times New Roman" pitchFamily="18" charset="0"/>
              </a:rPr>
              <a:t>неправильной организацией безопасного движения</a:t>
            </a:r>
            <a:r>
              <a:rPr lang="ru-RU" sz="2400" b="1" dirty="0" smtClean="0">
                <a:solidFill>
                  <a:srgbClr val="00B050"/>
                </a:solidFill>
                <a:latin typeface="+mn-lt"/>
                <a:ea typeface="Calibri" pitchFamily="34" charset="0"/>
                <a:cs typeface="Times New Roman" pitchFamily="18" charset="0"/>
              </a:rPr>
              <a:t>(внешние):</a:t>
            </a:r>
            <a:endParaRPr lang="ru-RU" sz="2400" b="1" dirty="0">
              <a:latin typeface="+mn-lt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53142" y="1161143"/>
            <a:ext cx="8490857" cy="5175477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200" dirty="0" smtClean="0"/>
              <a:t>• низкое качество покрытия пола: скользкое покрытие, небольшие скользящие ковры, провода на полу, выступающие пороги;</a:t>
            </a:r>
          </a:p>
          <a:p>
            <a:pPr>
              <a:buNone/>
            </a:pPr>
            <a:r>
              <a:rPr lang="ru-RU" sz="2200" dirty="0" smtClean="0"/>
              <a:t>• плохая освещенность;</a:t>
            </a:r>
          </a:p>
          <a:p>
            <a:pPr>
              <a:buNone/>
            </a:pPr>
            <a:r>
              <a:rPr lang="ru-RU" sz="2200" dirty="0" smtClean="0"/>
              <a:t>• неприспособленные для пользования пожилыми людьми ванна и туалет: отсутствие поручней, высокие бортики, скользкое покрытие;</a:t>
            </a:r>
          </a:p>
          <a:p>
            <a:pPr>
              <a:buNone/>
            </a:pPr>
            <a:r>
              <a:rPr lang="ru-RU" sz="2200" dirty="0" smtClean="0"/>
              <a:t>• неудобные для перемещения стулья и кровать;</a:t>
            </a:r>
          </a:p>
          <a:p>
            <a:pPr>
              <a:buNone/>
            </a:pPr>
            <a:r>
              <a:rPr lang="ru-RU" sz="2200" dirty="0" smtClean="0"/>
              <a:t>• неудобная обувь – тесная или большого размера, скользящая по поверхности опоры подошва;</a:t>
            </a:r>
          </a:p>
          <a:p>
            <a:pPr>
              <a:buNone/>
            </a:pPr>
            <a:r>
              <a:rPr lang="ru-RU" sz="2200" dirty="0" smtClean="0"/>
              <a:t>• неисправные технические средства реабилитации: инвалидное кресло, трость, ходунки;</a:t>
            </a:r>
          </a:p>
          <a:p>
            <a:pPr>
              <a:buNone/>
            </a:pPr>
            <a:r>
              <a:rPr lang="ru-RU" sz="2200" dirty="0" smtClean="0"/>
              <a:t>• неумение пользоваться некоторыми приспособлениями для пожилых людей в условиях стационарного учреждения.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xmlns="" val="1436739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cer\Desktop\f568f8643f3cfc18593eb81f47ff2610.jpg.1200x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466725"/>
            <a:ext cx="11430000" cy="77914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3873500" y="3086100"/>
          <a:ext cx="1397000" cy="685800"/>
        </p:xfrm>
        <a:graphic>
          <a:graphicData uri="http://schemas.openxmlformats.org/presentationml/2006/ole">
            <p:oleObj spid="_x0000_s7192" name="Объект упаковщика для оболочки" showAsIcon="1" r:id="rId3" imgW="1403797" imgH="682580" progId="Package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3873500" y="3086100"/>
          <a:ext cx="1397000" cy="685800"/>
        </p:xfrm>
        <a:graphic>
          <a:graphicData uri="http://schemas.openxmlformats.org/presentationml/2006/ole">
            <p:oleObj spid="_x0000_s7193" name="Объект упаковщика для оболочки" showAsIcon="1" r:id="rId4" imgW="1403797" imgH="682580" progId="Package">
              <p:embed/>
            </p:oleObj>
          </a:graphicData>
        </a:graphic>
      </p:graphicFrame>
      <p:pic>
        <p:nvPicPr>
          <p:cNvPr id="4100" name="Picture 4" descr="C:\Users\Acer\Desktop\ho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4120" y="425340"/>
            <a:ext cx="8476030" cy="6108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4041" y="139338"/>
            <a:ext cx="7374425" cy="6597279"/>
          </a:xfrm>
        </p:spPr>
        <p:txBody>
          <a:bodyPr>
            <a:normAutofit/>
          </a:bodyPr>
          <a:lstStyle/>
          <a:p>
            <a:endParaRPr lang="ru-RU" sz="2000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941909" y="6569489"/>
            <a:ext cx="6686550" cy="167141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Picture 2" descr="ÐÑÐ¾ÑÐ¸Ð»Ð°ÐºÑÐ¸ÐºÐ° Ð¿Ð°Ð´ÐµÐ½Ð¸Ð¹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6743" y="191592"/>
            <a:ext cx="8621485" cy="6487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01936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59180" y="167640"/>
            <a:ext cx="720090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Физические тренировки в пожилом возрасте</a:t>
            </a:r>
            <a:endParaRPr lang="ru-RU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9120" y="1158240"/>
            <a:ext cx="3208020" cy="5699760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Аэробные упражнения </a:t>
            </a:r>
            <a:r>
              <a:rPr lang="ru-RU" dirty="0"/>
              <a:t>не </a:t>
            </a:r>
            <a:r>
              <a:rPr lang="ru-RU" dirty="0" smtClean="0"/>
              <a:t>менее 150 </a:t>
            </a:r>
            <a:r>
              <a:rPr lang="ru-RU" dirty="0"/>
              <a:t>мин в неделю</a:t>
            </a:r>
          </a:p>
          <a:p>
            <a:pPr marL="0" indent="0">
              <a:buNone/>
            </a:pPr>
            <a:r>
              <a:rPr lang="ru-RU" b="1" dirty="0" smtClean="0"/>
              <a:t>- </a:t>
            </a:r>
            <a:r>
              <a:rPr lang="ru-RU" dirty="0" smtClean="0"/>
              <a:t>Минимум </a:t>
            </a:r>
            <a:r>
              <a:rPr lang="ru-RU" dirty="0"/>
              <a:t>30 мин</a:t>
            </a:r>
            <a:r>
              <a:rPr lang="ru-RU" b="1" dirty="0"/>
              <a:t>ут</a:t>
            </a:r>
            <a:r>
              <a:rPr lang="ru-RU" dirty="0"/>
              <a:t> </a:t>
            </a:r>
            <a:r>
              <a:rPr lang="ru-RU" dirty="0" smtClean="0"/>
              <a:t>физической активности умеренной интенсивности </a:t>
            </a:r>
            <a:r>
              <a:rPr lang="ru-RU" dirty="0"/>
              <a:t>в день</a:t>
            </a:r>
          </a:p>
          <a:p>
            <a:pPr marL="0" indent="0">
              <a:buNone/>
            </a:pPr>
            <a:r>
              <a:rPr lang="ru-RU" dirty="0" smtClean="0"/>
              <a:t>- Возможно </a:t>
            </a:r>
            <a:r>
              <a:rPr lang="ru-RU" dirty="0"/>
              <a:t>75 минут в неделю </a:t>
            </a:r>
            <a:r>
              <a:rPr lang="ru-RU" dirty="0" smtClean="0"/>
              <a:t>ФА высокой интенсивности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b="1" dirty="0"/>
              <a:t>Силовые упражнения</a:t>
            </a: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 на основные </a:t>
            </a:r>
            <a:r>
              <a:rPr lang="ru-RU" dirty="0"/>
              <a:t>группы </a:t>
            </a:r>
            <a:r>
              <a:rPr lang="ru-RU" dirty="0" smtClean="0"/>
              <a:t>мышц 2 </a:t>
            </a:r>
            <a:r>
              <a:rPr lang="ru-RU" dirty="0"/>
              <a:t>раза в неделю.</a:t>
            </a:r>
          </a:p>
          <a:p>
            <a:pPr>
              <a:buFontTx/>
              <a:buChar char="-"/>
            </a:pPr>
            <a:r>
              <a:rPr lang="ru-RU" dirty="0" smtClean="0"/>
              <a:t>Цель </a:t>
            </a:r>
            <a:r>
              <a:rPr lang="ru-RU" dirty="0"/>
              <a:t>– 6-8 силовых </a:t>
            </a:r>
            <a:r>
              <a:rPr lang="ru-RU" dirty="0" smtClean="0"/>
              <a:t>упражнений с 8-12 повторами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b="1" dirty="0"/>
              <a:t>Упражнения на </a:t>
            </a:r>
            <a:endParaRPr lang="ru-RU" b="1" dirty="0" smtClean="0"/>
          </a:p>
          <a:p>
            <a:pPr marL="0" indent="0">
              <a:buNone/>
            </a:pPr>
            <a:r>
              <a:rPr lang="ru-RU" b="1" dirty="0"/>
              <a:t> </a:t>
            </a:r>
            <a:r>
              <a:rPr lang="ru-RU" b="1" dirty="0" smtClean="0"/>
              <a:t>     равновесие</a:t>
            </a:r>
          </a:p>
          <a:p>
            <a:pPr marL="0" indent="0">
              <a:buNone/>
            </a:pPr>
            <a:r>
              <a:rPr lang="ru-RU" dirty="0" smtClean="0"/>
              <a:t>Не </a:t>
            </a:r>
            <a:r>
              <a:rPr lang="ru-RU" dirty="0"/>
              <a:t>менее 3 раз в </a:t>
            </a:r>
            <a:r>
              <a:rPr lang="ru-RU" dirty="0" smtClean="0"/>
              <a:t>неделю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39000" y="699770"/>
            <a:ext cx="190500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6720" y="699770"/>
            <a:ext cx="239522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19352" y="1176814"/>
            <a:ext cx="1994858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84539" y="3239770"/>
            <a:ext cx="1829671" cy="1627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3249" y="3545366"/>
            <a:ext cx="1766252" cy="145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7948" y="3239773"/>
            <a:ext cx="1876052" cy="1275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8" descr="C:\Users\Ирина\Desktop\Gimnastika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36620" y="4921140"/>
            <a:ext cx="1150620" cy="186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67950" y="5178746"/>
            <a:ext cx="1892318" cy="16792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36572" y="4999061"/>
            <a:ext cx="2044289" cy="1858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044302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7136" y="17219"/>
            <a:ext cx="7467599" cy="49808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5137" y="5015401"/>
            <a:ext cx="7886700" cy="2100507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smtClean="0">
                <a:solidFill>
                  <a:srgbClr val="FF0000"/>
                </a:solidFill>
              </a:rPr>
              <a:t>Спасибо за внимание</a:t>
            </a:r>
            <a:endParaRPr lang="ru-RU" sz="6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401100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rop" id="{EC9488ED-E761-4D60-9AC4-764D1FE2C171}" vid="{17F9D331-421E-442F-B033-AF5B21A44854}"/>
    </a:ext>
  </a:extLst>
</a:theme>
</file>

<file path=ppt/theme/theme4.xml><?xml version="1.0" encoding="utf-8"?>
<a:theme xmlns:a="http://schemas.openxmlformats.org/drawingml/2006/main" name="1_Crop">
  <a:themeElements>
    <a:clrScheme name="Crop">
      <a:dk1>
        <a:sysClr val="windowText" lastClr="000000"/>
      </a:dk1>
      <a:lt1>
        <a:sysClr val="window" lastClr="FFFFFF"/>
      </a:lt1>
      <a:dk2>
        <a:srgbClr val="1A2E40"/>
      </a:dk2>
      <a:lt2>
        <a:srgbClr val="EBE7DD"/>
      </a:lt2>
      <a:accent1>
        <a:srgbClr val="69A1AB"/>
      </a:accent1>
      <a:accent2>
        <a:srgbClr val="F2C418"/>
      </a:accent2>
      <a:accent3>
        <a:srgbClr val="87492C"/>
      </a:accent3>
      <a:accent4>
        <a:srgbClr val="4A845E"/>
      </a:accent4>
      <a:accent5>
        <a:srgbClr val="DC9528"/>
      </a:accent5>
      <a:accent6>
        <a:srgbClr val="9A5D78"/>
      </a:accent6>
      <a:hlink>
        <a:srgbClr val="66C8E3"/>
      </a:hlink>
      <a:folHlink>
        <a:srgbClr val="B162A1"/>
      </a:folHlink>
    </a:clrScheme>
    <a:fontScheme name="Crop">
      <a:maj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rop" id="{EC9488ED-E761-4D60-9AC4-764D1FE2C171}" vid="{17F9D331-421E-442F-B033-AF5B21A44854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776</TotalTime>
  <Words>552</Words>
  <Application>Microsoft Office PowerPoint</Application>
  <PresentationFormat>Экран (4:3)</PresentationFormat>
  <Paragraphs>79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Тема Office</vt:lpstr>
      <vt:lpstr>1_Тема Office</vt:lpstr>
      <vt:lpstr>Crop</vt:lpstr>
      <vt:lpstr>1_Crop</vt:lpstr>
      <vt:lpstr>Объект упаковщика для оболочки</vt:lpstr>
      <vt:lpstr>Тема: «Падения в пожилом возрасте и их профилактика».</vt:lpstr>
      <vt:lpstr>Древние греки (пеласги) считали, что "умереть в 70 лет - это почти то же самое, что умереть в колыбели". </vt:lpstr>
      <vt:lpstr> Что же человеку надо? </vt:lpstr>
      <vt:lpstr>Дифференцированный подход к людям старше 65 в зависимости от их статуса физической активности </vt:lpstr>
      <vt:lpstr>Падение  определяется как неосознанное изменение положения тела, которое может сопровождаться травмами.  </vt:lpstr>
      <vt:lpstr>Статистика</vt:lpstr>
      <vt:lpstr>Слайд 7</vt:lpstr>
      <vt:lpstr>Слайд 8</vt:lpstr>
      <vt:lpstr>Факторы риска падений, связанные с неправильной организацией безопасного движения(внешние):</vt:lpstr>
      <vt:lpstr>Слайд 10</vt:lpstr>
      <vt:lpstr>Слайд 11</vt:lpstr>
      <vt:lpstr>Слайд 12</vt:lpstr>
      <vt:lpstr>Физические тренировки в пожилом возрасте</vt:lpstr>
      <vt:lpstr>Слайд 14</vt:lpstr>
    </vt:vector>
  </TitlesOfParts>
  <Company>ОГКУЗ "ОЦМП"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Алгоритм по ведению первичных необследованных пациентов с симптомами диспепсии на этапе первичной медико-санитарной помощи</dc:title>
  <dc:creator>Admin</dc:creator>
  <cp:lastModifiedBy>Shafikova_GA</cp:lastModifiedBy>
  <cp:revision>78</cp:revision>
  <dcterms:created xsi:type="dcterms:W3CDTF">2019-07-15T08:06:34Z</dcterms:created>
  <dcterms:modified xsi:type="dcterms:W3CDTF">2021-03-19T09:39:45Z</dcterms:modified>
</cp:coreProperties>
</file>