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62" r:id="rId3"/>
    <p:sldId id="268" r:id="rId4"/>
    <p:sldId id="257" r:id="rId5"/>
    <p:sldId id="261" r:id="rId6"/>
    <p:sldId id="258" r:id="rId7"/>
    <p:sldId id="264" r:id="rId8"/>
    <p:sldId id="265" r:id="rId9"/>
    <p:sldId id="266" r:id="rId10"/>
    <p:sldId id="259" r:id="rId11"/>
    <p:sldId id="267" r:id="rId12"/>
    <p:sldId id="269" r:id="rId13"/>
    <p:sldId id="263" r:id="rId14"/>
    <p:sldId id="26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3785B"/>
    <a:srgbClr val="6DE62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AFEA4F-D9C1-488D-8680-0350621CF96B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0692B0-EBCC-4DC1-A6BD-8A626A05A6A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768804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0692B0-EBCC-4DC1-A6BD-8A626A05A6A0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731990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0692B0-EBCC-4DC1-A6BD-8A626A05A6A0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599821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0692B0-EBCC-4DC1-A6BD-8A626A05A6A0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39775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0692B0-EBCC-4DC1-A6BD-8A626A05A6A0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900403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0692B0-EBCC-4DC1-A6BD-8A626A05A6A0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249378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0692B0-EBCC-4DC1-A6BD-8A626A05A6A0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034329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0692B0-EBCC-4DC1-A6BD-8A626A05A6A0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577907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0692B0-EBCC-4DC1-A6BD-8A626A05A6A0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485538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0692B0-EBCC-4DC1-A6BD-8A626A05A6A0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218793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0692B0-EBCC-4DC1-A6BD-8A626A05A6A0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886250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0692B0-EBCC-4DC1-A6BD-8A626A05A6A0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0946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0692B0-EBCC-4DC1-A6BD-8A626A05A6A0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130537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0692B0-EBCC-4DC1-A6BD-8A626A05A6A0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626048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0692B0-EBCC-4DC1-A6BD-8A626A05A6A0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765525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3492D-D463-4D79-BD38-D6CB477ED196}" type="datetime1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EE960-00A4-4F46-937C-2FBDF55D61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85341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7CA12-FF52-40D1-B176-7198CD463A50}" type="datetime1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EE960-00A4-4F46-937C-2FBDF55D61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48922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D32F0-59A6-43FE-99B2-D853001D2790}" type="datetime1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EE960-00A4-4F46-937C-2FBDF55D61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8309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B166B-E543-4716-A260-C4B6631A662F}" type="datetime1">
              <a:rPr lang="ru-RU" smtClean="0"/>
              <a:pPr/>
              <a:t>18.02.2021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EE960-00A4-4F46-937C-2FBDF55D61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57026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F2A3A-DF72-4DE7-A056-96FFD3039727}" type="datetime1">
              <a:rPr lang="ru-RU" smtClean="0"/>
              <a:pPr/>
              <a:t>18.02.2021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EE960-00A4-4F46-937C-2FBDF55D61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80660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4E6BE-47DC-4A2F-A6C6-CD70CA8C9EA7}" type="datetime1">
              <a:rPr lang="ru-RU" smtClean="0"/>
              <a:pPr/>
              <a:t>18.02.2021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EE960-00A4-4F46-937C-2FBDF55D61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88484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62931-AF4C-4213-A74C-BFCDAFDB858C}" type="datetime1">
              <a:rPr lang="ru-RU" smtClean="0"/>
              <a:pPr/>
              <a:t>18.02.2021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EE960-00A4-4F46-937C-2FBDF55D61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35764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BE63-400C-4632-AC2F-7C51F1CACED4}" type="datetime1">
              <a:rPr lang="ru-RU" smtClean="0"/>
              <a:pPr/>
              <a:t>18.02.2021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EE960-00A4-4F46-937C-2FBDF55D61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39414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3017E-1411-430D-981A-D0AFB9F2139D}" type="datetime1">
              <a:rPr lang="ru-RU" smtClean="0"/>
              <a:pPr/>
              <a:t>18.02.2021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EE960-00A4-4F46-937C-2FBDF55D61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857107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B37EF-B80E-40DB-83DB-7CD6F3917174}" type="datetime1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EE960-00A4-4F46-937C-2FBDF55D61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52595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E5C2C-0F55-4CE8-91F2-BA3F9FA97B7D}" type="datetime1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EE960-00A4-4F46-937C-2FBDF55D61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71570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9810E-1D88-4684-9DD7-DEB70F48F65C}" type="datetime1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FEE960-00A4-4F46-937C-2FBDF55D61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60982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dimdoma.ru/retsepty/80316-bulgur-so-shpinatom-i-sparzhey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hyperlink" Target="https://www.edimdoma.ru/retsepty/61494-maffiny-s-ovsyankoy-i-inzhirom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78427" y="2383971"/>
            <a:ext cx="6062269" cy="3675404"/>
          </a:xfrm>
          <a:prstGeom prst="roundRect">
            <a:avLst>
              <a:gd name="adj" fmla="val 4038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137145" y="583893"/>
            <a:ext cx="8416019" cy="816031"/>
          </a:xfrm>
          <a:prstGeom prst="roundRect">
            <a:avLst>
              <a:gd name="adj" fmla="val 8866"/>
            </a:avLst>
          </a:prstGeom>
          <a:solidFill>
            <a:schemeClr val="lt1"/>
          </a:solidFill>
          <a:ln w="38100">
            <a:noFill/>
          </a:ln>
          <a:effectLst>
            <a:reflection stA="66000" endPos="65000" dist="50800" dir="5400000" sy="-100000" algn="bl" rotWithShape="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ГАУ «КЦСОН города Каменска-Уральского»</a:t>
            </a:r>
          </a:p>
          <a:p>
            <a:pPr algn="ctr"/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Школа пожилого возраста по направлению:  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«Активное долголетие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».</a:t>
            </a:r>
            <a:endParaRPr lang="ru-RU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355075" y="1101687"/>
            <a:ext cx="698828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</a:rPr>
              <a:t>Тема: Диетические </a:t>
            </a:r>
            <a:r>
              <a:rPr lang="ru-RU" sz="5400" b="1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</a:rPr>
              <a:t>ключи к энергии и долголетию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343361" y="6411687"/>
            <a:ext cx="772886" cy="337456"/>
          </a:xfrm>
          <a:prstGeom prst="roundRect">
            <a:avLst/>
          </a:prstGeom>
          <a:solidFill>
            <a:schemeClr val="lt1">
              <a:alpha val="44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343361" y="6411687"/>
            <a:ext cx="326574" cy="365125"/>
          </a:xfrm>
        </p:spPr>
        <p:txBody>
          <a:bodyPr/>
          <a:lstStyle/>
          <a:p>
            <a:fld id="{F8FEE960-00A4-4F46-937C-2FBDF55D61F9}" type="slidenum">
              <a:rPr lang="ru-RU" sz="1400" smtClean="0"/>
              <a:pPr/>
              <a:t>1</a:t>
            </a:fld>
            <a:endParaRPr lang="ru-RU" sz="14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481407" y="6028470"/>
            <a:ext cx="5547670" cy="337456"/>
          </a:xfrm>
          <a:prstGeom prst="roundRect">
            <a:avLst/>
          </a:prstGeom>
          <a:solidFill>
            <a:schemeClr val="lt1">
              <a:alpha val="44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021233" y="5971143"/>
            <a:ext cx="51766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dirty="0" smtClean="0"/>
              <a:t>Руководитель: специалист по социальной работе </a:t>
            </a:r>
            <a:r>
              <a:rPr lang="ru-RU" sz="2000" dirty="0" err="1" smtClean="0"/>
              <a:t>Калабун</a:t>
            </a:r>
            <a:r>
              <a:rPr lang="ru-RU" sz="2000" dirty="0" smtClean="0"/>
              <a:t> </a:t>
            </a:r>
            <a:r>
              <a:rPr lang="ru-RU" sz="2000" dirty="0"/>
              <a:t>О.П. </a:t>
            </a:r>
          </a:p>
        </p:txBody>
      </p:sp>
    </p:spTree>
    <p:extLst>
      <p:ext uri="{BB962C8B-B14F-4D97-AF65-F5344CB8AC3E}">
        <p14:creationId xmlns:p14="http://schemas.microsoft.com/office/powerpoint/2010/main" xmlns="" val="33705584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36918" y="203342"/>
            <a:ext cx="8469626" cy="1371160"/>
          </a:xfrm>
          <a:prstGeom prst="roundRect">
            <a:avLst>
              <a:gd name="adj" fmla="val 8866"/>
            </a:avLst>
          </a:prstGeom>
          <a:solidFill>
            <a:schemeClr val="lt1"/>
          </a:solidFill>
          <a:ln w="38100">
            <a:noFill/>
          </a:ln>
          <a:effectLst>
            <a:reflection endPos="0" dir="5400000" sy="-100000" algn="bl" rotWithShape="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625390" y="202244"/>
            <a:ext cx="7467600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4800" b="1" dirty="0">
                <a:ln w="12700">
                  <a:noFill/>
                  <a:prstDash val="solid"/>
                </a:ln>
                <a:solidFill>
                  <a:srgbClr val="92D050"/>
                </a:solidFill>
              </a:rPr>
              <a:t>Правильное питание- залог долголетия 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643257" y="6411687"/>
            <a:ext cx="772886" cy="337456"/>
          </a:xfrm>
          <a:prstGeom prst="roundRect">
            <a:avLst/>
          </a:prstGeom>
          <a:solidFill>
            <a:schemeClr val="lt1">
              <a:alpha val="44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643257" y="6411687"/>
            <a:ext cx="326574" cy="365125"/>
          </a:xfrm>
        </p:spPr>
        <p:txBody>
          <a:bodyPr/>
          <a:lstStyle/>
          <a:p>
            <a:fld id="{F8FEE960-00A4-4F46-937C-2FBDF55D61F9}" type="slidenum">
              <a:rPr lang="ru-RU" sz="1400" smtClean="0"/>
              <a:pPr/>
              <a:t>2</a:t>
            </a:fld>
            <a:endParaRPr lang="ru-RU" sz="14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0" y="6411687"/>
            <a:ext cx="8631296" cy="337456"/>
          </a:xfrm>
          <a:prstGeom prst="roundRect">
            <a:avLst/>
          </a:prstGeom>
          <a:solidFill>
            <a:schemeClr val="lt1">
              <a:alpha val="44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74374" y="1672914"/>
            <a:ext cx="8469626" cy="4738773"/>
          </a:xfrm>
          <a:prstGeom prst="roundRect">
            <a:avLst>
              <a:gd name="adj" fmla="val 2064"/>
            </a:avLst>
          </a:prstGeom>
          <a:solidFill>
            <a:schemeClr val="lt1"/>
          </a:solidFill>
          <a:ln w="38100">
            <a:noFill/>
          </a:ln>
          <a:effectLst>
            <a:reflection endPos="0" dir="5400000" sy="-100000" algn="bl" rotWithShape="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12910" y="5434367"/>
            <a:ext cx="1878013" cy="1347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72757" y="1858784"/>
            <a:ext cx="773378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	О</a:t>
            </a:r>
            <a:r>
              <a:rPr lang="ru-RU" sz="2200" dirty="0" smtClean="0"/>
              <a:t>дним из </a:t>
            </a:r>
            <a:r>
              <a:rPr lang="ru-RU" sz="2200" dirty="0"/>
              <a:t>"трех китов" долголетия является правильное питание. Многие продукты известны своими полезными свойствами, а также способностями защитить организм от опасных заболеваний и продлевать жизнь.</a:t>
            </a:r>
          </a:p>
          <a:p>
            <a:r>
              <a:rPr lang="ru-RU" sz="2200" dirty="0" smtClean="0"/>
              <a:t>Как </a:t>
            </a:r>
            <a:r>
              <a:rPr lang="ru-RU" sz="2200" dirty="0"/>
              <a:t>считают ученые, лучшие продукты, которые способствуют </a:t>
            </a:r>
            <a:r>
              <a:rPr lang="ru-RU" sz="2200" dirty="0" smtClean="0"/>
              <a:t>долголетию – это </a:t>
            </a:r>
            <a:r>
              <a:rPr lang="ru-RU" sz="2200" dirty="0"/>
              <a:t>йогурт, орехи и фрукты. Т</a:t>
            </a:r>
            <a:r>
              <a:rPr lang="ru-RU" sz="2200" dirty="0" smtClean="0"/>
              <a:t>акже </a:t>
            </a:r>
            <a:r>
              <a:rPr lang="ru-RU" sz="2200" dirty="0"/>
              <a:t>необходимо периодически добавлять в рацион </a:t>
            </a:r>
            <a:r>
              <a:rPr lang="ru-RU" sz="2200" dirty="0" err="1"/>
              <a:t>цельнозерновые</a:t>
            </a:r>
            <a:r>
              <a:rPr lang="ru-RU" sz="2200" dirty="0"/>
              <a:t> крупы, рыбу и </a:t>
            </a:r>
            <a:r>
              <a:rPr lang="ru-RU" sz="2200" dirty="0" smtClean="0"/>
              <a:t>морепродукты, а также зеленый </a:t>
            </a:r>
            <a:r>
              <a:rPr lang="ru-RU" sz="2200" dirty="0"/>
              <a:t>чай, поскольку он замедляет процесс старения и омолаживает организм. </a:t>
            </a:r>
            <a:endParaRPr lang="ru-RU" sz="2200" dirty="0" smtClean="0"/>
          </a:p>
          <a:p>
            <a:r>
              <a:rPr lang="ru-RU" sz="2200" dirty="0" smtClean="0"/>
              <a:t>Приведем основные из них.</a:t>
            </a:r>
            <a:endParaRPr lang="ru-RU" sz="2200" dirty="0"/>
          </a:p>
          <a:p>
            <a:endParaRPr lang="ru-RU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46725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36918" y="203342"/>
            <a:ext cx="8469626" cy="829899"/>
          </a:xfrm>
          <a:prstGeom prst="roundRect">
            <a:avLst>
              <a:gd name="adj" fmla="val 8866"/>
            </a:avLst>
          </a:prstGeom>
          <a:solidFill>
            <a:schemeClr val="lt1"/>
          </a:solidFill>
          <a:ln w="38100">
            <a:noFill/>
          </a:ln>
          <a:effectLst>
            <a:reflection endPos="0" dir="5400000" sy="-100000" algn="bl" rotWithShape="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625390" y="202244"/>
            <a:ext cx="7467600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4800" b="1" dirty="0">
                <a:ln w="12700">
                  <a:noFill/>
                  <a:prstDash val="solid"/>
                </a:ln>
                <a:solidFill>
                  <a:srgbClr val="92D050"/>
                </a:solidFill>
              </a:rPr>
              <a:t>Энергия в скорлупе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643257" y="6411687"/>
            <a:ext cx="772886" cy="337456"/>
          </a:xfrm>
          <a:prstGeom prst="roundRect">
            <a:avLst/>
          </a:prstGeom>
          <a:solidFill>
            <a:schemeClr val="lt1">
              <a:alpha val="44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643257" y="6411687"/>
            <a:ext cx="326574" cy="365125"/>
          </a:xfrm>
        </p:spPr>
        <p:txBody>
          <a:bodyPr/>
          <a:lstStyle/>
          <a:p>
            <a:fld id="{F8FEE960-00A4-4F46-937C-2FBDF55D61F9}" type="slidenum">
              <a:rPr lang="ru-RU" sz="1400" smtClean="0"/>
              <a:pPr/>
              <a:t>3</a:t>
            </a:fld>
            <a:endParaRPr lang="ru-RU" sz="14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-174170" y="6411687"/>
            <a:ext cx="8631296" cy="337456"/>
          </a:xfrm>
          <a:prstGeom prst="roundRect">
            <a:avLst/>
          </a:prstGeom>
          <a:solidFill>
            <a:schemeClr val="lt1">
              <a:alpha val="44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74374" y="1383566"/>
            <a:ext cx="8469626" cy="4738773"/>
          </a:xfrm>
          <a:prstGeom prst="roundRect">
            <a:avLst>
              <a:gd name="adj" fmla="val 2064"/>
            </a:avLst>
          </a:prstGeom>
          <a:solidFill>
            <a:schemeClr val="lt1"/>
          </a:solidFill>
          <a:ln w="38100">
            <a:noFill/>
          </a:ln>
          <a:effectLst>
            <a:reflection endPos="0" dir="5400000" sy="-100000" algn="bl" rotWithShape="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770525" y="1549934"/>
            <a:ext cx="787273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/>
              <a:t>Яйцо в любых кулинарных вариациях — отличный продукт, дающий энергию и бодрость. В нем сосредоточены колоссальные запасы белка, органических кислот, широкий спектр витаминов и минералов. В яйце содержатся растительные питательные вещества, необходимые для защиты глаз. Также они являются антиоксидантами, которые помогают противодействовать старению</a:t>
            </a:r>
            <a:r>
              <a:rPr lang="ru-RU" sz="2200" dirty="0" smtClean="0"/>
              <a:t>.</a:t>
            </a:r>
          </a:p>
          <a:p>
            <a:r>
              <a:rPr lang="ru-RU" sz="2200" dirty="0"/>
              <a:t>В яйцах много рибофлавина, пантотеновой кислоты, селена, фосфора и даже холина, без которого невозможна работа мозга.</a:t>
            </a:r>
          </a:p>
          <a:p>
            <a:endParaRPr lang="ru-RU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028" name="Picture 4" descr="Картинки по запросу &quot;яйца блюдо из яиц&quot;">
            <a:extLst>
              <a:ext uri="{FF2B5EF4-FFF2-40B4-BE49-F238E27FC236}">
                <a16:creationId xmlns="" xmlns:a16="http://schemas.microsoft.com/office/drawing/2014/main" id="{637DC0E5-61BA-48BD-8712-D654C228D1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30719" y="4949072"/>
            <a:ext cx="2113281" cy="1183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510213"/>
            <a:ext cx="1878013" cy="1347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204552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36918" y="203342"/>
            <a:ext cx="8469626" cy="829899"/>
          </a:xfrm>
          <a:prstGeom prst="roundRect">
            <a:avLst>
              <a:gd name="adj" fmla="val 8866"/>
            </a:avLst>
          </a:prstGeom>
          <a:solidFill>
            <a:schemeClr val="lt1"/>
          </a:solidFill>
          <a:ln w="38100">
            <a:noFill/>
          </a:ln>
          <a:effectLst>
            <a:reflection endPos="0" dir="5400000" sy="-100000" algn="bl" rotWithShape="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625390" y="202244"/>
            <a:ext cx="7467600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4800" b="1" dirty="0">
                <a:ln w="12700">
                  <a:noFill/>
                  <a:prstDash val="solid"/>
                </a:ln>
                <a:solidFill>
                  <a:srgbClr val="92D050"/>
                </a:solidFill>
              </a:rPr>
              <a:t>Зажигательные бобы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643257" y="6411687"/>
            <a:ext cx="772886" cy="337456"/>
          </a:xfrm>
          <a:prstGeom prst="roundRect">
            <a:avLst/>
          </a:prstGeom>
          <a:solidFill>
            <a:schemeClr val="lt1">
              <a:alpha val="44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643257" y="6411687"/>
            <a:ext cx="326574" cy="365125"/>
          </a:xfrm>
        </p:spPr>
        <p:txBody>
          <a:bodyPr/>
          <a:lstStyle/>
          <a:p>
            <a:fld id="{F8FEE960-00A4-4F46-937C-2FBDF55D61F9}" type="slidenum">
              <a:rPr lang="ru-RU" sz="1400" smtClean="0"/>
              <a:pPr/>
              <a:t>4</a:t>
            </a:fld>
            <a:endParaRPr lang="ru-RU" sz="14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-174170" y="6411687"/>
            <a:ext cx="8631296" cy="337456"/>
          </a:xfrm>
          <a:prstGeom prst="roundRect">
            <a:avLst/>
          </a:prstGeom>
          <a:solidFill>
            <a:schemeClr val="lt1">
              <a:alpha val="44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74374" y="1350771"/>
            <a:ext cx="8469626" cy="4738773"/>
          </a:xfrm>
          <a:prstGeom prst="roundRect">
            <a:avLst>
              <a:gd name="adj" fmla="val 2064"/>
            </a:avLst>
          </a:prstGeom>
          <a:solidFill>
            <a:schemeClr val="lt1"/>
          </a:solidFill>
          <a:ln w="38100">
            <a:noFill/>
          </a:ln>
          <a:effectLst>
            <a:reflection endPos="0" dir="5400000" sy="-100000" algn="bl" rotWithShape="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939006" y="1752598"/>
            <a:ext cx="616131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/>
              <a:t>Блюда из фасоли, гороха, чечевицы и любых других бобов несут в себе мощный энергетический заряд. Его обеспечивают содержащийся в них растительный белок, длинные углеводы и витаминно-минеральный комплекс. А клетчатка помогает этому изобилию усвоиться в полном объеме. Доказано, что порция чечевичной каши или горохового супа — лучшее средство от сонливости и апатии.</a:t>
            </a:r>
          </a:p>
        </p:txBody>
      </p:sp>
      <p:pic>
        <p:nvPicPr>
          <p:cNvPr id="10" name="Рисунок 9" descr="Блюда из фасоли несут в себе мощный энергетический заряд">
            <a:extLst>
              <a:ext uri="{FF2B5EF4-FFF2-40B4-BE49-F238E27FC236}">
                <a16:creationId xmlns="" xmlns:a16="http://schemas.microsoft.com/office/drawing/2014/main" id="{3851F5F8-35C5-4AD5-B460-2953F93B02A4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31799" y="4457169"/>
            <a:ext cx="2112201" cy="1632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510213"/>
            <a:ext cx="1878013" cy="1347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742547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36918" y="203342"/>
            <a:ext cx="8469626" cy="1521589"/>
          </a:xfrm>
          <a:prstGeom prst="roundRect">
            <a:avLst>
              <a:gd name="adj" fmla="val 8866"/>
            </a:avLst>
          </a:prstGeom>
          <a:solidFill>
            <a:schemeClr val="lt1"/>
          </a:solidFill>
          <a:ln w="38100">
            <a:noFill/>
          </a:ln>
          <a:effectLst>
            <a:reflection endPos="0" dir="5400000" sy="-100000" algn="bl" rotWithShape="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625390" y="202244"/>
            <a:ext cx="7467600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4800" b="1" dirty="0">
                <a:ln w="12700">
                  <a:noFill/>
                  <a:prstDash val="solid"/>
                </a:ln>
                <a:solidFill>
                  <a:srgbClr val="92D050"/>
                </a:solidFill>
              </a:rPr>
              <a:t>Морепродукты для активного образа жизни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643257" y="6411687"/>
            <a:ext cx="772886" cy="337456"/>
          </a:xfrm>
          <a:prstGeom prst="roundRect">
            <a:avLst/>
          </a:prstGeom>
          <a:solidFill>
            <a:schemeClr val="lt1">
              <a:alpha val="44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643257" y="6411687"/>
            <a:ext cx="326574" cy="365125"/>
          </a:xfrm>
        </p:spPr>
        <p:txBody>
          <a:bodyPr/>
          <a:lstStyle/>
          <a:p>
            <a:fld id="{F8FEE960-00A4-4F46-937C-2FBDF55D61F9}" type="slidenum">
              <a:rPr lang="ru-RU" sz="1400" smtClean="0"/>
              <a:pPr/>
              <a:t>5</a:t>
            </a:fld>
            <a:endParaRPr lang="ru-RU" sz="14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-174170" y="6411687"/>
            <a:ext cx="8631296" cy="337456"/>
          </a:xfrm>
          <a:prstGeom prst="roundRect">
            <a:avLst/>
          </a:prstGeom>
          <a:solidFill>
            <a:schemeClr val="lt1">
              <a:alpha val="44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74374" y="1805887"/>
            <a:ext cx="8469626" cy="4423464"/>
          </a:xfrm>
          <a:prstGeom prst="roundRect">
            <a:avLst>
              <a:gd name="adj" fmla="val 2064"/>
            </a:avLst>
          </a:prstGeom>
          <a:solidFill>
            <a:schemeClr val="lt1"/>
          </a:solidFill>
          <a:ln w="38100">
            <a:noFill/>
          </a:ln>
          <a:effectLst>
            <a:reflection endPos="0" dir="5400000" sy="-100000" algn="bl" rotWithShape="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  <a:p>
            <a:pPr algn="ctr"/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625390" y="1814789"/>
            <a:ext cx="8590440" cy="3558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2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Лосось и другие виды рыбы из этого семейства (например, горбуша)</a:t>
            </a:r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Эти продукты содержат незаменимые жирные кислоты, что позволяет улучшить работу сердечно-сосудистой системы;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2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Икра</a:t>
            </a:r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- по сути, она представляет собой полноценный белок, и он усваивается организмом гораздо лучше, чем тот, что содержится в диетических сортах мяса или в молочных </a:t>
            </a:r>
            <a:r>
              <a:rPr lang="ru-RU" sz="2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продуктах;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2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Морские </a:t>
            </a:r>
            <a:r>
              <a:rPr lang="ru-RU" sz="22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водоросли</a:t>
            </a:r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- это продукт, который позволяет обеспечить организм йодом, микроэлементами, необходимыми для нормального функционирования щитовидной железы.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502DE72E-E649-4A07-94BD-E8FD18BCA5E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53855" y="5057771"/>
            <a:ext cx="1790145" cy="1192793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3" y="5510213"/>
            <a:ext cx="1878013" cy="1347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164938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-93335" y="203341"/>
            <a:ext cx="8469626" cy="829899"/>
          </a:xfrm>
          <a:prstGeom prst="roundRect">
            <a:avLst>
              <a:gd name="adj" fmla="val 8866"/>
            </a:avLst>
          </a:prstGeom>
          <a:solidFill>
            <a:schemeClr val="lt1"/>
          </a:solidFill>
          <a:ln w="38100">
            <a:noFill/>
          </a:ln>
          <a:effectLst>
            <a:reflection endPos="0" dir="5400000" sy="-100000" algn="bl" rotWithShape="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09704" y="203341"/>
            <a:ext cx="7467600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4800" b="1" dirty="0">
                <a:ln w="12700">
                  <a:noFill/>
                  <a:prstDash val="solid"/>
                </a:ln>
                <a:solidFill>
                  <a:srgbClr val="92D050"/>
                </a:solidFill>
              </a:rPr>
              <a:t>Молочная сила 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643257" y="6411687"/>
            <a:ext cx="772886" cy="337456"/>
          </a:xfrm>
          <a:prstGeom prst="roundRect">
            <a:avLst/>
          </a:prstGeom>
          <a:solidFill>
            <a:schemeClr val="lt1">
              <a:alpha val="44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643257" y="6411687"/>
            <a:ext cx="326574" cy="365125"/>
          </a:xfrm>
        </p:spPr>
        <p:txBody>
          <a:bodyPr/>
          <a:lstStyle/>
          <a:p>
            <a:fld id="{F8FEE960-00A4-4F46-937C-2FBDF55D61F9}" type="slidenum">
              <a:rPr lang="ru-RU" sz="1400" smtClean="0"/>
              <a:pPr/>
              <a:t>6</a:t>
            </a:fld>
            <a:endParaRPr lang="ru-RU" sz="14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-174170" y="6411687"/>
            <a:ext cx="8631296" cy="337456"/>
          </a:xfrm>
          <a:prstGeom prst="roundRect">
            <a:avLst/>
          </a:prstGeom>
          <a:solidFill>
            <a:schemeClr val="lt1">
              <a:alpha val="44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74374" y="1357537"/>
            <a:ext cx="8469626" cy="4738773"/>
          </a:xfrm>
          <a:prstGeom prst="roundRect">
            <a:avLst>
              <a:gd name="adj" fmla="val 2064"/>
            </a:avLst>
          </a:prstGeom>
          <a:solidFill>
            <a:schemeClr val="lt1"/>
          </a:solidFill>
          <a:ln w="38100">
            <a:noFill/>
          </a:ln>
          <a:effectLst>
            <a:reflection endPos="0" dir="5400000" sy="-100000" algn="bl" rotWithShape="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060820" y="1628988"/>
            <a:ext cx="616131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/>
              <a:t>Какие продукты бодрят организм с утра пораньше? Кисломолочные, и прежде всего натуральный йогурт без наполнителей. Главный его плюс — бифидобактерии, подпитывающие иммунитет и приводящие в рабочее состояние пищеварение. Качественный продукт изобилует белками и лактозой, которые и придают нам силы. Чашки йогурта с горстью свежих ягод или медом будет достаточно.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E4D8C44A-E06B-4F78-80D3-2BB4C36F6EAE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30736" y="4514878"/>
            <a:ext cx="2213264" cy="1570190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510213"/>
            <a:ext cx="1878013" cy="1347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895350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-93335" y="203341"/>
            <a:ext cx="8469626" cy="829899"/>
          </a:xfrm>
          <a:prstGeom prst="roundRect">
            <a:avLst>
              <a:gd name="adj" fmla="val 8866"/>
            </a:avLst>
          </a:prstGeom>
          <a:solidFill>
            <a:schemeClr val="lt1"/>
          </a:solidFill>
          <a:ln w="38100">
            <a:noFill/>
          </a:ln>
          <a:effectLst>
            <a:reflection endPos="0" dir="5400000" sy="-100000" algn="bl" rotWithShape="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09704" y="203341"/>
            <a:ext cx="7467600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4800" b="1" dirty="0">
                <a:ln w="12700">
                  <a:noFill/>
                  <a:prstDash val="solid"/>
                </a:ln>
                <a:solidFill>
                  <a:srgbClr val="92D050"/>
                </a:solidFill>
              </a:rPr>
              <a:t>Шпинат всемогущий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643257" y="6411687"/>
            <a:ext cx="772886" cy="337456"/>
          </a:xfrm>
          <a:prstGeom prst="roundRect">
            <a:avLst/>
          </a:prstGeom>
          <a:solidFill>
            <a:schemeClr val="lt1">
              <a:alpha val="44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643257" y="6411687"/>
            <a:ext cx="326574" cy="365125"/>
          </a:xfrm>
        </p:spPr>
        <p:txBody>
          <a:bodyPr/>
          <a:lstStyle/>
          <a:p>
            <a:fld id="{F8FEE960-00A4-4F46-937C-2FBDF55D61F9}" type="slidenum">
              <a:rPr lang="ru-RU" sz="1400" smtClean="0"/>
              <a:pPr/>
              <a:t>7</a:t>
            </a:fld>
            <a:endParaRPr lang="ru-RU" sz="14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-174170" y="6411687"/>
            <a:ext cx="8631296" cy="337456"/>
          </a:xfrm>
          <a:prstGeom prst="roundRect">
            <a:avLst/>
          </a:prstGeom>
          <a:solidFill>
            <a:schemeClr val="lt1">
              <a:alpha val="44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74374" y="1259022"/>
            <a:ext cx="8469626" cy="4738773"/>
          </a:xfrm>
          <a:prstGeom prst="roundRect">
            <a:avLst>
              <a:gd name="adj" fmla="val 2064"/>
            </a:avLst>
          </a:prstGeom>
          <a:solidFill>
            <a:schemeClr val="lt1"/>
          </a:solidFill>
          <a:ln w="38100">
            <a:noFill/>
          </a:ln>
          <a:effectLst>
            <a:reflection endPos="0" dir="5400000" sy="-100000" algn="bl" rotWithShape="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1060820" y="1628988"/>
            <a:ext cx="616131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/>
              <a:t>Несмотря на то что </a:t>
            </a:r>
            <a:r>
              <a:rPr lang="ru-RU" sz="2200" dirty="0">
                <a:hlinkClick r:id="rId3"/>
              </a:rPr>
              <a:t>шпинат</a:t>
            </a:r>
            <a:r>
              <a:rPr lang="ru-RU" sz="2200" dirty="0"/>
              <a:t> </a:t>
            </a:r>
            <a:r>
              <a:rPr lang="ru-RU" sz="2200" dirty="0" smtClean="0"/>
              <a:t>— </a:t>
            </a:r>
            <a:r>
              <a:rPr lang="ru-RU" sz="2200" dirty="0"/>
              <a:t>всего лишь зелень, в нем скрыты внушительные ресурсы энергии. Комбинация витамина С и железа не оставит от усталости следа, а заодно заметно повысит работоспособность. Примечательно, что это ценное свойство шпинат сохраняет при любой термической обработке. В свежем виде он тем более сделает любые блюда полезнее и вкуснее.</a:t>
            </a:r>
          </a:p>
        </p:txBody>
      </p:sp>
      <p:pic>
        <p:nvPicPr>
          <p:cNvPr id="12" name="Рисунок 11" descr="Ценные свойства шпинат сохраняет при любой термической обработке">
            <a:extLst>
              <a:ext uri="{FF2B5EF4-FFF2-40B4-BE49-F238E27FC236}">
                <a16:creationId xmlns="" xmlns:a16="http://schemas.microsoft.com/office/drawing/2014/main" id="{868FD18B-D2B0-42FF-AD4B-271D39F85583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13419" y="4429755"/>
            <a:ext cx="2230582" cy="1602008"/>
          </a:xfrm>
          <a:prstGeom prst="rect">
            <a:avLst/>
          </a:prstGeom>
          <a:noFill/>
          <a:ln>
            <a:noFill/>
          </a:ln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510213"/>
            <a:ext cx="1878013" cy="1347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659174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-93335" y="203341"/>
            <a:ext cx="8469626" cy="829899"/>
          </a:xfrm>
          <a:prstGeom prst="roundRect">
            <a:avLst>
              <a:gd name="adj" fmla="val 8866"/>
            </a:avLst>
          </a:prstGeom>
          <a:solidFill>
            <a:schemeClr val="lt1"/>
          </a:solidFill>
          <a:ln w="38100">
            <a:noFill/>
          </a:ln>
          <a:effectLst>
            <a:reflection endPos="0" dir="5400000" sy="-100000" algn="bl" rotWithShape="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09704" y="203341"/>
            <a:ext cx="7467600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4800" b="1" dirty="0">
                <a:ln w="12700">
                  <a:noFill/>
                  <a:prstDash val="solid"/>
                </a:ln>
                <a:solidFill>
                  <a:srgbClr val="92D050"/>
                </a:solidFill>
              </a:rPr>
              <a:t>Ореховая батарейка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643257" y="6411687"/>
            <a:ext cx="772886" cy="337456"/>
          </a:xfrm>
          <a:prstGeom prst="roundRect">
            <a:avLst/>
          </a:prstGeom>
          <a:solidFill>
            <a:schemeClr val="lt1">
              <a:alpha val="44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643257" y="6411687"/>
            <a:ext cx="326574" cy="365125"/>
          </a:xfrm>
        </p:spPr>
        <p:txBody>
          <a:bodyPr/>
          <a:lstStyle/>
          <a:p>
            <a:fld id="{F8FEE960-00A4-4F46-937C-2FBDF55D61F9}" type="slidenum">
              <a:rPr lang="ru-RU" sz="1400" smtClean="0"/>
              <a:pPr/>
              <a:t>8</a:t>
            </a:fld>
            <a:endParaRPr lang="ru-RU" sz="14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-174170" y="6411687"/>
            <a:ext cx="8631296" cy="337456"/>
          </a:xfrm>
          <a:prstGeom prst="roundRect">
            <a:avLst/>
          </a:prstGeom>
          <a:solidFill>
            <a:schemeClr val="lt1">
              <a:alpha val="44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74374" y="1353076"/>
            <a:ext cx="8469626" cy="4738773"/>
          </a:xfrm>
          <a:prstGeom prst="roundRect">
            <a:avLst>
              <a:gd name="adj" fmla="val 2064"/>
            </a:avLst>
          </a:prstGeom>
          <a:solidFill>
            <a:schemeClr val="lt1"/>
          </a:solidFill>
          <a:ln w="38100">
            <a:noFill/>
          </a:ln>
          <a:effectLst>
            <a:reflection endPos="0" dir="5400000" sy="-100000" algn="bl" rotWithShape="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5510167"/>
            <a:ext cx="1877786" cy="134783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060820" y="1628988"/>
            <a:ext cx="616131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/>
              <a:t>Замечательным продуктом, придающим бодрость, считаются орехи. Это источник энергии с запасами белка, омега-3 жирных кислот, витаминов и минералов. Такой коктейль стимулирует работу мозга и наполняет энергией весь организм. Только не увлекайтесь орехами, особенно на сон грядущий. Ограничьтесь 20–30 г миндаля или фундука в первой половине </a:t>
            </a:r>
            <a:r>
              <a:rPr lang="ru-RU" sz="2200" dirty="0" smtClean="0"/>
              <a:t>дня или скушайте четыре грецких ореха.</a:t>
            </a:r>
            <a:endParaRPr lang="ru-RU" sz="2200" dirty="0"/>
          </a:p>
        </p:txBody>
      </p:sp>
      <p:pic>
        <p:nvPicPr>
          <p:cNvPr id="12" name="Рисунок 11" descr="Источник энергии с запасами белка, омега-3 жирных кислот, витаминов и минералов">
            <a:extLst>
              <a:ext uri="{FF2B5EF4-FFF2-40B4-BE49-F238E27FC236}">
                <a16:creationId xmlns="" xmlns:a16="http://schemas.microsoft.com/office/drawing/2014/main" id="{1CC2FF18-01B4-4879-BD0C-98D527AF86D8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1355" y="4571999"/>
            <a:ext cx="2462645" cy="15337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1150996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-93335" y="203341"/>
            <a:ext cx="8469626" cy="829899"/>
          </a:xfrm>
          <a:prstGeom prst="roundRect">
            <a:avLst>
              <a:gd name="adj" fmla="val 8866"/>
            </a:avLst>
          </a:prstGeom>
          <a:solidFill>
            <a:schemeClr val="lt1"/>
          </a:solidFill>
          <a:ln w="38100">
            <a:noFill/>
          </a:ln>
          <a:effectLst>
            <a:reflection endPos="0" dir="5400000" sy="-100000" algn="bl" rotWithShape="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09704" y="203341"/>
            <a:ext cx="7467600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4800" b="1" dirty="0">
                <a:ln w="12700">
                  <a:noFill/>
                  <a:prstDash val="solid"/>
                </a:ln>
                <a:solidFill>
                  <a:srgbClr val="92D050"/>
                </a:solidFill>
              </a:rPr>
              <a:t>Медленное топливо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643257" y="6411687"/>
            <a:ext cx="772886" cy="337456"/>
          </a:xfrm>
          <a:prstGeom prst="roundRect">
            <a:avLst/>
          </a:prstGeom>
          <a:solidFill>
            <a:schemeClr val="lt1">
              <a:alpha val="44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643257" y="6411687"/>
            <a:ext cx="326574" cy="365125"/>
          </a:xfrm>
        </p:spPr>
        <p:txBody>
          <a:bodyPr/>
          <a:lstStyle/>
          <a:p>
            <a:fld id="{F8FEE960-00A4-4F46-937C-2FBDF55D61F9}" type="slidenum">
              <a:rPr lang="ru-RU" sz="1400" smtClean="0"/>
              <a:pPr/>
              <a:t>9</a:t>
            </a:fld>
            <a:endParaRPr lang="ru-RU" sz="14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-174170" y="6411687"/>
            <a:ext cx="8631296" cy="337456"/>
          </a:xfrm>
          <a:prstGeom prst="roundRect">
            <a:avLst/>
          </a:prstGeom>
          <a:solidFill>
            <a:schemeClr val="lt1">
              <a:alpha val="44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74374" y="1353077"/>
            <a:ext cx="8469626" cy="4738773"/>
          </a:xfrm>
          <a:prstGeom prst="roundRect">
            <a:avLst>
              <a:gd name="adj" fmla="val 2064"/>
            </a:avLst>
          </a:prstGeom>
          <a:solidFill>
            <a:schemeClr val="lt1"/>
          </a:solidFill>
          <a:ln w="38100">
            <a:noFill/>
          </a:ln>
          <a:effectLst>
            <a:reflection endPos="0" dir="5400000" sy="-100000" algn="bl" rotWithShape="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5493348"/>
            <a:ext cx="1877786" cy="134783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060820" y="1628988"/>
            <a:ext cx="6161315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/>
              <a:t>Среди бесконечных достоинств овсянки — способность заряжать энергией. Основным ее источником служат медленные углеводы и клетчатка. Усваиваясь крайне медленно, они надолго сохраняют чувство сытости и прилива сил. </a:t>
            </a:r>
            <a:r>
              <a:rPr lang="ru-RU" sz="2200" dirty="0" smtClean="0"/>
              <a:t>Чтобы </a:t>
            </a:r>
            <a:r>
              <a:rPr lang="ru-RU" sz="2200" dirty="0"/>
              <a:t>оставаться в тонусе, организму требуется всего 150 г </a:t>
            </a:r>
            <a:r>
              <a:rPr lang="ru-RU" sz="2200" u="sng" dirty="0">
                <a:hlinkClick r:id="rId4"/>
              </a:rPr>
              <a:t>овсянки</a:t>
            </a:r>
            <a:r>
              <a:rPr lang="ru-RU" sz="2200" dirty="0"/>
              <a:t> в день.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05601" y="4459302"/>
            <a:ext cx="2438399" cy="1627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969083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-93335" y="203341"/>
            <a:ext cx="8469626" cy="829899"/>
          </a:xfrm>
          <a:prstGeom prst="roundRect">
            <a:avLst>
              <a:gd name="adj" fmla="val 8866"/>
            </a:avLst>
          </a:prstGeom>
          <a:solidFill>
            <a:schemeClr val="lt1">
              <a:alpha val="74000"/>
            </a:schemeClr>
          </a:solidFill>
          <a:ln w="38100">
            <a:noFill/>
          </a:ln>
          <a:effectLst>
            <a:reflection endPos="0" dir="5400000" sy="-100000" algn="bl" rotWithShape="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09704" y="203341"/>
            <a:ext cx="7467600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4800" b="1" dirty="0">
                <a:ln w="12700">
                  <a:noFill/>
                  <a:prstDash val="solid"/>
                </a:ln>
                <a:solidFill>
                  <a:srgbClr val="00B0F0"/>
                </a:solidFill>
              </a:rPr>
              <a:t>Ягодный реактор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643257" y="6411687"/>
            <a:ext cx="772886" cy="337456"/>
          </a:xfrm>
          <a:prstGeom prst="roundRect">
            <a:avLst/>
          </a:prstGeom>
          <a:solidFill>
            <a:schemeClr val="lt1">
              <a:alpha val="44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643257" y="6411687"/>
            <a:ext cx="326574" cy="365125"/>
          </a:xfrm>
        </p:spPr>
        <p:txBody>
          <a:bodyPr/>
          <a:lstStyle/>
          <a:p>
            <a:fld id="{F8FEE960-00A4-4F46-937C-2FBDF55D61F9}" type="slidenum">
              <a:rPr lang="ru-RU" sz="1400" smtClean="0"/>
              <a:pPr/>
              <a:t>10</a:t>
            </a:fld>
            <a:endParaRPr lang="ru-RU" sz="14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-174170" y="6411687"/>
            <a:ext cx="8631296" cy="337456"/>
          </a:xfrm>
          <a:prstGeom prst="roundRect">
            <a:avLst/>
          </a:prstGeom>
          <a:solidFill>
            <a:schemeClr val="lt1">
              <a:alpha val="44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74374" y="1353077"/>
            <a:ext cx="8469626" cy="4738773"/>
          </a:xfrm>
          <a:prstGeom prst="roundRect">
            <a:avLst>
              <a:gd name="adj" fmla="val 2064"/>
            </a:avLst>
          </a:prstGeom>
          <a:solidFill>
            <a:schemeClr val="lt1">
              <a:alpha val="74000"/>
            </a:schemeClr>
          </a:solidFill>
          <a:ln w="38100">
            <a:noFill/>
          </a:ln>
          <a:effectLst>
            <a:reflection endPos="0" dir="5400000" sy="-100000" algn="bl" rotWithShape="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1060820" y="1589315"/>
            <a:ext cx="616131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/>
              <a:t>Совсем скоро на наших столах появится пестрое ягодное изобилие. А это еще один источник силы. Любые ягоды наполнены антиоксидантами, которые защищают клетки организма от разрушения и благотворно влияют на мозг. Как результат, мы чувствуем себя бодрыми и жизнерадостными. Для этого нужно съедать 200–300 г ягод в день. </a:t>
            </a:r>
          </a:p>
        </p:txBody>
      </p:sp>
      <p:pic>
        <p:nvPicPr>
          <p:cNvPr id="12" name="Рисунок 11" descr="Любые ягоды наполнены антиоксидантами, которые защищают клетки организма от разрушения и благотворно влияют на мозг">
            <a:extLst>
              <a:ext uri="{FF2B5EF4-FFF2-40B4-BE49-F238E27FC236}">
                <a16:creationId xmlns="" xmlns:a16="http://schemas.microsoft.com/office/drawing/2014/main" id="{89C82D77-DACD-4B1C-A3A6-F652FB92360E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56765" y="4779818"/>
            <a:ext cx="1787236" cy="1294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510213"/>
            <a:ext cx="1884363" cy="1347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546385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-93335" y="203341"/>
            <a:ext cx="8469626" cy="829899"/>
          </a:xfrm>
          <a:prstGeom prst="roundRect">
            <a:avLst>
              <a:gd name="adj" fmla="val 8866"/>
            </a:avLst>
          </a:prstGeom>
          <a:solidFill>
            <a:schemeClr val="lt1"/>
          </a:solidFill>
          <a:ln w="38100">
            <a:noFill/>
          </a:ln>
          <a:effectLst>
            <a:reflection endPos="0" dir="5400000" sy="-100000" algn="bl" rotWithShape="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09704" y="203341"/>
            <a:ext cx="7467600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4800" b="1" dirty="0">
                <a:ln w="12700">
                  <a:noFill/>
                  <a:prstDash val="solid"/>
                </a:ln>
                <a:solidFill>
                  <a:srgbClr val="92D050"/>
                </a:solidFill>
              </a:rPr>
              <a:t>Цитрусовая </a:t>
            </a:r>
            <a:r>
              <a:rPr lang="ru-RU" sz="4800" b="1" dirty="0" smtClean="0">
                <a:ln w="12700">
                  <a:noFill/>
                  <a:prstDash val="solid"/>
                </a:ln>
                <a:solidFill>
                  <a:srgbClr val="92D050"/>
                </a:solidFill>
              </a:rPr>
              <a:t>встряска </a:t>
            </a:r>
            <a:endParaRPr lang="ru-RU" sz="4800" b="1" dirty="0">
              <a:ln w="12700">
                <a:noFill/>
                <a:prstDash val="solid"/>
              </a:ln>
              <a:solidFill>
                <a:srgbClr val="92D05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643257" y="6411686"/>
            <a:ext cx="664030" cy="446313"/>
          </a:xfrm>
          <a:prstGeom prst="roundRect">
            <a:avLst/>
          </a:prstGeom>
          <a:solidFill>
            <a:schemeClr val="lt1">
              <a:alpha val="44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643257" y="6411687"/>
            <a:ext cx="326574" cy="365125"/>
          </a:xfrm>
        </p:spPr>
        <p:txBody>
          <a:bodyPr/>
          <a:lstStyle/>
          <a:p>
            <a:fld id="{F8FEE960-00A4-4F46-937C-2FBDF55D61F9}" type="slidenum">
              <a:rPr lang="ru-RU" sz="1400" smtClean="0"/>
              <a:pPr/>
              <a:t>11</a:t>
            </a:fld>
            <a:endParaRPr lang="ru-RU" sz="14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-174170" y="6411687"/>
            <a:ext cx="8631296" cy="337456"/>
          </a:xfrm>
          <a:prstGeom prst="roundRect">
            <a:avLst/>
          </a:prstGeom>
          <a:solidFill>
            <a:schemeClr val="lt1">
              <a:alpha val="44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74374" y="1302296"/>
            <a:ext cx="8469626" cy="4738773"/>
          </a:xfrm>
          <a:prstGeom prst="roundRect">
            <a:avLst>
              <a:gd name="adj" fmla="val 2064"/>
            </a:avLst>
          </a:prstGeom>
          <a:solidFill>
            <a:schemeClr val="lt1"/>
          </a:solidFill>
          <a:ln w="38100">
            <a:noFill/>
          </a:ln>
          <a:effectLst>
            <a:reflection endPos="0" dir="5400000" sy="-100000" algn="bl" rotWithShape="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5062756"/>
            <a:ext cx="1877786" cy="134783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060820" y="1628988"/>
            <a:ext cx="616131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/>
              <a:t>Апельсины — спасение для тех, кто постоянно пребывает в полусонном состоянии. Даже вдыхая их аромат, мы словно вдыхаем саму бодрость. А свежевыжатый сок этих цитрусов творит чудеса. Все благодаря аскорбиновой кислоте, способной расшевелить даже самых неисправимых лентяев. Стакан апельсинового сока в сочетании с порцией мюсли одарит энергией до самого обеда.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A00607DB-8AFD-4F3D-84E8-F57635401A8D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44145" y="4524782"/>
            <a:ext cx="2299855" cy="1534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02546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-93335" y="203341"/>
            <a:ext cx="8469626" cy="829899"/>
          </a:xfrm>
          <a:prstGeom prst="roundRect">
            <a:avLst>
              <a:gd name="adj" fmla="val 8866"/>
            </a:avLst>
          </a:prstGeom>
          <a:solidFill>
            <a:schemeClr val="lt1"/>
          </a:solidFill>
          <a:ln w="38100">
            <a:noFill/>
          </a:ln>
          <a:effectLst>
            <a:reflection endPos="0" dir="5400000" sy="-100000" algn="bl" rotWithShape="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43029" y="244537"/>
            <a:ext cx="7467600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4800" b="1" dirty="0">
                <a:ln w="12700">
                  <a:noFill/>
                  <a:prstDash val="solid"/>
                </a:ln>
                <a:solidFill>
                  <a:srgbClr val="92D050"/>
                </a:solidFill>
              </a:rPr>
              <a:t>Шоколадное вдохновение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643257" y="6411686"/>
            <a:ext cx="664030" cy="446313"/>
          </a:xfrm>
          <a:prstGeom prst="roundRect">
            <a:avLst/>
          </a:prstGeom>
          <a:solidFill>
            <a:schemeClr val="lt1">
              <a:alpha val="44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643257" y="6411687"/>
            <a:ext cx="326574" cy="365125"/>
          </a:xfrm>
        </p:spPr>
        <p:txBody>
          <a:bodyPr/>
          <a:lstStyle/>
          <a:p>
            <a:fld id="{F8FEE960-00A4-4F46-937C-2FBDF55D61F9}" type="slidenum">
              <a:rPr lang="ru-RU" sz="1400" smtClean="0"/>
              <a:pPr/>
              <a:t>12</a:t>
            </a:fld>
            <a:endParaRPr lang="ru-RU" sz="14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-174170" y="6411687"/>
            <a:ext cx="8631296" cy="337456"/>
          </a:xfrm>
          <a:prstGeom prst="roundRect">
            <a:avLst/>
          </a:prstGeom>
          <a:solidFill>
            <a:schemeClr val="lt1">
              <a:alpha val="44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73343" y="1348407"/>
            <a:ext cx="8469626" cy="4738773"/>
          </a:xfrm>
          <a:prstGeom prst="roundRect">
            <a:avLst>
              <a:gd name="adj" fmla="val 2064"/>
            </a:avLst>
          </a:prstGeom>
          <a:solidFill>
            <a:schemeClr val="lt1"/>
          </a:solidFill>
          <a:ln w="38100">
            <a:noFill/>
          </a:ln>
          <a:effectLst>
            <a:reflection endPos="0" dir="5400000" sy="-100000" algn="bl" rotWithShape="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5062756"/>
            <a:ext cx="1877786" cy="134783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060820" y="1628988"/>
            <a:ext cx="616131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/>
              <a:t>Сластенам отрадно будет узнать, что горький шоколад — в числе полезных энергетических продуктов. Еще бы, ведь делают его из какао-бобов, способных заряжать бодростью на весь день. Гормон счастья </a:t>
            </a:r>
            <a:r>
              <a:rPr lang="ru-RU" sz="2200" dirty="0" err="1"/>
              <a:t>эндорфин</a:t>
            </a:r>
            <a:r>
              <a:rPr lang="ru-RU" sz="2200" dirty="0"/>
              <a:t>, вырабатываемый при этом самым активным образом, тоже мотивирует на трудовые подвиги. Однако не стоит уплетать шоколад плитками — ограничьтесь 30–40 г в день.</a:t>
            </a:r>
          </a:p>
        </p:txBody>
      </p:sp>
      <p:pic>
        <p:nvPicPr>
          <p:cNvPr id="12" name="Рисунок 11" descr="Горький шоколад — в числе полезных энергетических продуктов">
            <a:extLst>
              <a:ext uri="{FF2B5EF4-FFF2-40B4-BE49-F238E27FC236}">
                <a16:creationId xmlns="" xmlns:a16="http://schemas.microsoft.com/office/drawing/2014/main" id="{9A48D7E5-5C83-4BF9-8552-B62962B84E9D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68836" y="4655127"/>
            <a:ext cx="2174133" cy="14156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8279574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-93335" y="203341"/>
            <a:ext cx="8469626" cy="829899"/>
          </a:xfrm>
          <a:prstGeom prst="roundRect">
            <a:avLst>
              <a:gd name="adj" fmla="val 8866"/>
            </a:avLst>
          </a:prstGeom>
          <a:solidFill>
            <a:schemeClr val="lt1"/>
          </a:solidFill>
          <a:ln w="38100">
            <a:noFill/>
          </a:ln>
          <a:effectLst>
            <a:reflection endPos="0" dir="5400000" sy="-100000" algn="bl" rotWithShape="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09704" y="203341"/>
            <a:ext cx="7467600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4800" b="1" dirty="0">
                <a:ln w="12700">
                  <a:noFill/>
                  <a:prstDash val="solid"/>
                </a:ln>
                <a:solidFill>
                  <a:srgbClr val="92D050"/>
                </a:solidFill>
              </a:rPr>
              <a:t>Неукротимая капуста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643257" y="6411687"/>
            <a:ext cx="772886" cy="337456"/>
          </a:xfrm>
          <a:prstGeom prst="roundRect">
            <a:avLst/>
          </a:prstGeom>
          <a:solidFill>
            <a:schemeClr val="lt1">
              <a:alpha val="44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643257" y="6411687"/>
            <a:ext cx="326574" cy="365125"/>
          </a:xfrm>
        </p:spPr>
        <p:txBody>
          <a:bodyPr/>
          <a:lstStyle/>
          <a:p>
            <a:fld id="{F8FEE960-00A4-4F46-937C-2FBDF55D61F9}" type="slidenum">
              <a:rPr lang="ru-RU" sz="1400" smtClean="0"/>
              <a:pPr/>
              <a:t>13</a:t>
            </a:fld>
            <a:endParaRPr lang="ru-RU" sz="14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-174170" y="6411687"/>
            <a:ext cx="8631296" cy="337456"/>
          </a:xfrm>
          <a:prstGeom prst="roundRect">
            <a:avLst/>
          </a:prstGeom>
          <a:solidFill>
            <a:schemeClr val="lt1">
              <a:alpha val="44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57509" y="1628988"/>
            <a:ext cx="8469626" cy="4738773"/>
          </a:xfrm>
          <a:prstGeom prst="roundRect">
            <a:avLst>
              <a:gd name="adj" fmla="val 2064"/>
            </a:avLst>
          </a:prstGeom>
          <a:solidFill>
            <a:schemeClr val="lt1"/>
          </a:solidFill>
          <a:ln w="38100">
            <a:noFill/>
          </a:ln>
          <a:effectLst>
            <a:reflection endPos="0" dir="5400000" sy="-100000" algn="bl" rotWithShape="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1060820" y="1628988"/>
            <a:ext cx="616131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/>
              <a:t>Какие продукты придают бодрость, помимо названных? Овощи во всем своем многообразии. В этом смысле равных нет цветной капусте. Сочетание витаминов B</a:t>
            </a:r>
            <a:r>
              <a:rPr lang="ru-RU" sz="2200" baseline="-25000" dirty="0"/>
              <a:t>1</a:t>
            </a:r>
            <a:r>
              <a:rPr lang="ru-RU" sz="2200" dirty="0"/>
              <a:t>, B</a:t>
            </a:r>
            <a:r>
              <a:rPr lang="ru-RU" sz="2200" baseline="-25000" dirty="0"/>
              <a:t>2</a:t>
            </a:r>
            <a:r>
              <a:rPr lang="ru-RU" sz="2200" dirty="0"/>
              <a:t>, C, PP, фосфора и железа помогает побороть усталость, раздражительность и заряжает хорошим настроением. Готовьте из цветной капусты гарниры, супы-пюре и салаты, чтобы всегда пребывать в бодром расположении духа.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DCD78DEB-77DB-4539-B417-4D4FC37EB56D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74873" y="4783642"/>
            <a:ext cx="2369127" cy="1573743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500544"/>
            <a:ext cx="1878013" cy="1347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98083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674374" y="4994740"/>
            <a:ext cx="8469626" cy="829899"/>
          </a:xfrm>
          <a:prstGeom prst="roundRect">
            <a:avLst>
              <a:gd name="adj" fmla="val 8866"/>
            </a:avLst>
          </a:prstGeom>
          <a:solidFill>
            <a:schemeClr val="lt1"/>
          </a:solidFill>
          <a:ln w="38100">
            <a:noFill/>
          </a:ln>
          <a:effectLst>
            <a:reflection endPos="0" dir="5400000" sy="-100000" algn="bl" rotWithShape="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707486" y="4992762"/>
            <a:ext cx="7467600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>
                <a:ln w="12700">
                  <a:noFill/>
                  <a:prstDash val="solid"/>
                </a:ln>
                <a:solidFill>
                  <a:srgbClr val="E3785B"/>
                </a:solidFill>
              </a:rPr>
              <a:t>Спасибо за </a:t>
            </a:r>
            <a:r>
              <a:rPr lang="ru-RU" sz="4800" b="1" dirty="0" smtClean="0">
                <a:ln w="12700">
                  <a:noFill/>
                  <a:prstDash val="solid"/>
                </a:ln>
                <a:solidFill>
                  <a:srgbClr val="E3785B"/>
                </a:solidFill>
              </a:rPr>
              <a:t>внимание!</a:t>
            </a:r>
            <a:endParaRPr lang="ru-RU" sz="4800" b="1" dirty="0">
              <a:ln w="12700">
                <a:noFill/>
                <a:prstDash val="solid"/>
              </a:ln>
              <a:solidFill>
                <a:srgbClr val="E3785B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643257" y="6411687"/>
            <a:ext cx="772886" cy="337456"/>
          </a:xfrm>
          <a:prstGeom prst="roundRect">
            <a:avLst/>
          </a:prstGeom>
          <a:solidFill>
            <a:schemeClr val="lt1">
              <a:alpha val="44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643257" y="6411687"/>
            <a:ext cx="326574" cy="365125"/>
          </a:xfrm>
        </p:spPr>
        <p:txBody>
          <a:bodyPr/>
          <a:lstStyle/>
          <a:p>
            <a:fld id="{F8FEE960-00A4-4F46-937C-2FBDF55D61F9}" type="slidenum">
              <a:rPr lang="ru-RU" sz="1400" smtClean="0"/>
              <a:pPr/>
              <a:t>14</a:t>
            </a:fld>
            <a:endParaRPr lang="ru-RU" sz="14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-174170" y="6411687"/>
            <a:ext cx="8631296" cy="337456"/>
          </a:xfrm>
          <a:prstGeom prst="roundRect">
            <a:avLst/>
          </a:prstGeom>
          <a:solidFill>
            <a:schemeClr val="lt1">
              <a:alpha val="44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31477" y="500085"/>
            <a:ext cx="5251905" cy="3004790"/>
          </a:xfrm>
          <a:prstGeom prst="roundRect">
            <a:avLst>
              <a:gd name="adj" fmla="val 2064"/>
            </a:avLst>
          </a:prstGeom>
          <a:solidFill>
            <a:schemeClr val="lt1"/>
          </a:solidFill>
          <a:ln w="38100">
            <a:noFill/>
          </a:ln>
          <a:effectLst>
            <a:reflection endPos="0" dir="5400000" sy="-100000" algn="bl" rotWithShape="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2200" dirty="0" smtClean="0">
                <a:solidFill>
                  <a:prstClr val="black"/>
                </a:solidFill>
              </a:rPr>
              <a:t>Здесь приведены основные виды продуктов, дающие энергию и молодость вашему организму. Включайте </a:t>
            </a:r>
            <a:r>
              <a:rPr lang="ru-RU" sz="2200" dirty="0">
                <a:solidFill>
                  <a:prstClr val="black"/>
                </a:solidFill>
              </a:rPr>
              <a:t>эти природные энергетики в семейное </a:t>
            </a:r>
            <a:r>
              <a:rPr lang="ru-RU" sz="2200" dirty="0" smtClean="0">
                <a:solidFill>
                  <a:prstClr val="black"/>
                </a:solidFill>
              </a:rPr>
              <a:t>меню и </a:t>
            </a:r>
            <a:r>
              <a:rPr lang="ru-RU" sz="2200" dirty="0">
                <a:solidFill>
                  <a:prstClr val="black"/>
                </a:solidFill>
              </a:rPr>
              <a:t>будьте здоровы! 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36228" y="937457"/>
            <a:ext cx="3193472" cy="2130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40138476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198</TotalTime>
  <Words>678</Words>
  <Application>Microsoft Office PowerPoint</Application>
  <PresentationFormat>Экран (4:3)</PresentationFormat>
  <Paragraphs>63</Paragraphs>
  <Slides>14</Slides>
  <Notes>14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>DNS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Олег Грибан</dc:creator>
  <cp:lastModifiedBy>Shafikova_GA</cp:lastModifiedBy>
  <cp:revision>22</cp:revision>
  <dcterms:created xsi:type="dcterms:W3CDTF">2013-01-15T13:20:43Z</dcterms:created>
  <dcterms:modified xsi:type="dcterms:W3CDTF">2021-02-18T08:46:47Z</dcterms:modified>
</cp:coreProperties>
</file>