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5143500" type="screen16x9"/>
  <p:notesSz cx="6858000" cy="9144000"/>
  <p:embeddedFontLst>
    <p:embeddedFont>
      <p:font typeface="Pacifico" charset="-52"/>
      <p:regular r:id="rId19"/>
    </p:embeddedFont>
    <p:embeddedFont>
      <p:font typeface="Impact" pitchFamily="34" charset="0"/>
      <p:regular r:id="rId20"/>
    </p:embeddedFont>
    <p:embeddedFont>
      <p:font typeface="Comfortaa" charset="0"/>
      <p:regular r:id="rId21"/>
      <p:bold r:id="rId22"/>
    </p:embeddedFont>
    <p:embeddedFont>
      <p:font typeface="Merriweather" charset="-52"/>
      <p:regular r:id="rId23"/>
      <p:bold r:id="rId24"/>
      <p:italic r:id="rId25"/>
      <p:boldItalic r:id="rId26"/>
    </p:embeddedFont>
    <p:embeddedFont>
      <p:font typeface="Oswald" charset="-52"/>
      <p:regular r:id="rId27"/>
      <p:bold r:id="rId28"/>
    </p:embeddedFont>
    <p:embeddedFont>
      <p:font typeface="Nunito Black" charset="-52"/>
      <p:bold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bbda9d0033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bbda9d0033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bbda9d0033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bbda9d0033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bbda9d0033_0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bbda9d0033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bbda9d0033_4_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bbda9d0033_4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bbda9d0033_4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bbda9d0033_4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bbda9d0033_4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bbda9d0033_4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bbda9d0033_6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bbda9d0033_6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bbda9d0033_6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bbda9d0033_6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bbda9d0033_6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bbda9d0033_6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bc9af998e5_2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bc9af998e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5f6b088360d0948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5f6b088360d0948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6b088360d09480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6b088360d0948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5f6b088360d09480_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5f6b088360d0948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be013a47c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be013a47c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xmlns:mc="http://schemas.openxmlformats.org/markup-compatibility/2006">
    <mc:Choice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Requires="p14">
      <p:transition spd="slow" p14:dur="2700">
        <p:push/>
      </p:transition>
    </mc:Choice>
    <mc:Fallback>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ru" sz="2600"/>
              <a:t>Школа пожилого возраста</a:t>
            </a:r>
            <a:endParaRPr sz="2600"/>
          </a:p>
          <a:p>
            <a:pPr marL="0" lvl="0" indent="0" algn="ctr" rtl="0">
              <a:spcBef>
                <a:spcPts val="0"/>
              </a:spcBef>
              <a:spcAft>
                <a:spcPts val="0"/>
              </a:spcAft>
              <a:buNone/>
            </a:pPr>
            <a:r>
              <a:rPr lang="ru" sz="2600"/>
              <a:t>по направлению</a:t>
            </a:r>
            <a:r>
              <a:rPr lang="ru" sz="2600" i="1"/>
              <a:t> </a:t>
            </a:r>
            <a:r>
              <a:rPr lang="ru" sz="2600" b="1" i="1"/>
              <a:t>“АКТИВНОЕ ДОЛГОЛЕТИЕ”</a:t>
            </a:r>
            <a:endParaRPr sz="2600" b="1" i="1"/>
          </a:p>
          <a:p>
            <a:pPr marL="0" lvl="0" indent="0" algn="ctr" rtl="0">
              <a:spcBef>
                <a:spcPts val="0"/>
              </a:spcBef>
              <a:spcAft>
                <a:spcPts val="0"/>
              </a:spcAft>
              <a:buNone/>
            </a:pPr>
            <a:endParaRPr sz="2600" b="1" i="1"/>
          </a:p>
          <a:p>
            <a:pPr marL="0" lvl="0" indent="0" algn="ctr" rtl="0">
              <a:spcBef>
                <a:spcPts val="0"/>
              </a:spcBef>
              <a:spcAft>
                <a:spcPts val="0"/>
              </a:spcAft>
              <a:buNone/>
            </a:pPr>
            <a:r>
              <a:rPr lang="ru" sz="2600" i="1"/>
              <a:t>Тема: </a:t>
            </a:r>
            <a:r>
              <a:rPr lang="ru" sz="2600" i="1">
                <a:solidFill>
                  <a:srgbClr val="CC0000"/>
                </a:solidFill>
              </a:rPr>
              <a:t>ПРОДУКТЫ,ПРОДЛЕВАЮЩИЕ</a:t>
            </a:r>
            <a:endParaRPr sz="2600" i="1">
              <a:solidFill>
                <a:srgbClr val="CC0000"/>
              </a:solidFill>
            </a:endParaRPr>
          </a:p>
          <a:p>
            <a:pPr marL="0" lvl="0" indent="0" algn="ctr" rtl="0">
              <a:spcBef>
                <a:spcPts val="0"/>
              </a:spcBef>
              <a:spcAft>
                <a:spcPts val="0"/>
              </a:spcAft>
              <a:buNone/>
            </a:pPr>
            <a:r>
              <a:rPr lang="ru" sz="2600" i="1">
                <a:solidFill>
                  <a:srgbClr val="CC0000"/>
                </a:solidFill>
              </a:rPr>
              <a:t>ЖИЗНЬ.</a:t>
            </a:r>
            <a:endParaRPr sz="2600" i="1">
              <a:solidFill>
                <a:srgbClr val="CC0000"/>
              </a:solidFill>
            </a:endParaRPr>
          </a:p>
        </p:txBody>
      </p:sp>
      <p:sp>
        <p:nvSpPr>
          <p:cNvPr id="55" name="Google Shape;55;p13"/>
          <p:cNvSpPr txBox="1">
            <a:spLocks noGrp="1"/>
          </p:cNvSpPr>
          <p:nvPr>
            <p:ph type="subTitle" idx="1"/>
          </p:nvPr>
        </p:nvSpPr>
        <p:spPr>
          <a:xfrm>
            <a:off x="311700" y="2834125"/>
            <a:ext cx="8520600" cy="18078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ru"/>
              <a:t>Руководитель:</a:t>
            </a:r>
            <a:endParaRPr/>
          </a:p>
          <a:p>
            <a:pPr marL="0" lvl="0" indent="0" algn="ctr" rtl="0">
              <a:spcBef>
                <a:spcPts val="0"/>
              </a:spcBef>
              <a:spcAft>
                <a:spcPts val="0"/>
              </a:spcAft>
              <a:buNone/>
            </a:pPr>
            <a:r>
              <a:rPr lang="ru"/>
              <a:t>специалист по социальной работе</a:t>
            </a:r>
            <a:endParaRPr/>
          </a:p>
          <a:p>
            <a:pPr marL="0" lvl="0" indent="0" algn="ctr" rtl="0">
              <a:spcBef>
                <a:spcPts val="0"/>
              </a:spcBef>
              <a:spcAft>
                <a:spcPts val="0"/>
              </a:spcAft>
              <a:buNone/>
            </a:pPr>
            <a:r>
              <a:rPr lang="ru"/>
              <a:t>Соломеина А.А.</a:t>
            </a:r>
            <a:endParaRPr/>
          </a:p>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91200"/>
            <a:ext cx="8520600" cy="92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351C75"/>
                </a:solidFill>
                <a:latin typeface="Pacifico"/>
                <a:ea typeface="Pacifico"/>
                <a:cs typeface="Pacifico"/>
                <a:sym typeface="Pacifico"/>
              </a:rPr>
              <a:t>         </a:t>
            </a:r>
            <a:r>
              <a:rPr lang="ru" sz="3400">
                <a:solidFill>
                  <a:srgbClr val="FF0000"/>
                </a:solidFill>
                <a:latin typeface="Pacifico"/>
                <a:ea typeface="Pacifico"/>
                <a:cs typeface="Pacifico"/>
                <a:sym typeface="Pacifico"/>
              </a:rPr>
              <a:t>МЕНЮ      ДОЛГОЖИТЕЛЯ</a:t>
            </a:r>
            <a:endParaRPr sz="3400">
              <a:solidFill>
                <a:srgbClr val="FF0000"/>
              </a:solidFill>
              <a:latin typeface="Pacifico"/>
              <a:ea typeface="Pacifico"/>
              <a:cs typeface="Pacifico"/>
              <a:sym typeface="Pacifico"/>
            </a:endParaRPr>
          </a:p>
        </p:txBody>
      </p:sp>
      <p:sp>
        <p:nvSpPr>
          <p:cNvPr id="61" name="Google Shape;61;p14"/>
          <p:cNvSpPr txBox="1">
            <a:spLocks noGrp="1"/>
          </p:cNvSpPr>
          <p:nvPr>
            <p:ph type="body" idx="1"/>
          </p:nvPr>
        </p:nvSpPr>
        <p:spPr>
          <a:xfrm>
            <a:off x="136800" y="1017600"/>
            <a:ext cx="9007200" cy="4125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351C75"/>
                </a:solidFill>
              </a:rPr>
              <a:t>Здоровый сон, чистый воздух, солнце, физическая активность, вода и правильное питание- главные врачи человека. Питание, к слову, служит не только источником энергии, но и безопасным лекарством от многих болезней. Если при помощи пищи поддерживать в организме баланс витаминов и полезных микроэлементов,регулярно очищаться и , в целом, выбирать только здоровую еду, можно дожить до глубокой старости и при этом прекрасно себя чувствовать.</a:t>
            </a:r>
            <a:endParaRPr>
              <a:solidFill>
                <a:srgbClr val="351C75"/>
              </a:solidFill>
            </a:endParaRPr>
          </a:p>
          <a:p>
            <a:pPr marL="0" lvl="0" indent="0" algn="l" rtl="0">
              <a:spcBef>
                <a:spcPts val="1200"/>
              </a:spcBef>
              <a:spcAft>
                <a:spcPts val="0"/>
              </a:spcAft>
              <a:buNone/>
            </a:pPr>
            <a:r>
              <a:rPr lang="ru">
                <a:solidFill>
                  <a:srgbClr val="351C75"/>
                </a:solidFill>
              </a:rPr>
              <a:t>Европейские и американские ученые провели ряд исследований, на основе которых составлен список продуктов, которые реально продлевают жизнь и улучшают качество жизни.</a:t>
            </a:r>
            <a:endParaRPr>
              <a:solidFill>
                <a:srgbClr val="351C75"/>
              </a:solidFill>
            </a:endParaRPr>
          </a:p>
          <a:p>
            <a:pPr marL="0" lvl="0" indent="0" algn="l" rtl="0">
              <a:lnSpc>
                <a:spcPct val="100000"/>
              </a:lnSpc>
              <a:spcBef>
                <a:spcPts val="1200"/>
              </a:spcBef>
              <a:spcAft>
                <a:spcPts val="1200"/>
              </a:spcAft>
              <a:buNone/>
            </a:pPr>
            <a:r>
              <a:rPr lang="ru">
                <a:solidFill>
                  <a:srgbClr val="351C75"/>
                </a:solidFill>
              </a:rPr>
              <a:t>ЧТО ЭТО ЗА ПРОДУКТЫ?  *****************************************************************</a:t>
            </a:r>
            <a:endParaRPr>
              <a:solidFill>
                <a:srgbClr val="351C75"/>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191525"/>
            <a:ext cx="8520600" cy="96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ru" sz="4811">
                <a:solidFill>
                  <a:srgbClr val="38761D"/>
                </a:solidFill>
              </a:rPr>
              <a:t>               ЯБЛОКИ</a:t>
            </a:r>
            <a:endParaRPr sz="4811">
              <a:solidFill>
                <a:srgbClr val="38761D"/>
              </a:solidFill>
            </a:endParaRPr>
          </a:p>
        </p:txBody>
      </p:sp>
      <p:sp>
        <p:nvSpPr>
          <p:cNvPr id="67" name="Google Shape;67;p15"/>
          <p:cNvSpPr txBox="1">
            <a:spLocks noGrp="1"/>
          </p:cNvSpPr>
          <p:nvPr>
            <p:ph type="body" idx="1"/>
          </p:nvPr>
        </p:nvSpPr>
        <p:spPr>
          <a:xfrm>
            <a:off x="-51650" y="1076350"/>
            <a:ext cx="9078600" cy="4067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ru">
                <a:solidFill>
                  <a:srgbClr val="CC0000"/>
                </a:solidFill>
              </a:rPr>
              <a:t>Яблоки, а именно микроэлементы и витамины, содержащиеся в них, помогают работе сердца и поддерживают в здоровом состоянии сосуды. Важным элементом в яблоках является </a:t>
            </a:r>
            <a:r>
              <a:rPr lang="ru" i="1">
                <a:solidFill>
                  <a:srgbClr val="CC0000"/>
                </a:solidFill>
                <a:latin typeface="Impact"/>
                <a:ea typeface="Impact"/>
                <a:cs typeface="Impact"/>
                <a:sym typeface="Impact"/>
              </a:rPr>
              <a:t>кверцетин</a:t>
            </a:r>
            <a:r>
              <a:rPr lang="ru">
                <a:solidFill>
                  <a:srgbClr val="CC0000"/>
                </a:solidFill>
              </a:rPr>
              <a:t> , который обладает противовоспалительным действием и защищает организм от развития раковых клеток.Кроме этого яблоки выводят из организма тяжелые металлы. Согласно мнению ученых, если употреблять  яблоки ежедневно, можно продлить себе жизнь приблизительно на 17 лет. Яблоки богаты солями калия,кальция,железа,марганца и др.микроэлементами.</a:t>
            </a:r>
            <a:endParaRPr>
              <a:solidFill>
                <a:srgbClr val="CC0000"/>
              </a:solidFill>
            </a:endParaRPr>
          </a:p>
        </p:txBody>
      </p:sp>
      <p:pic>
        <p:nvPicPr>
          <p:cNvPr id="68" name="Google Shape;68;p15"/>
          <p:cNvPicPr preferRelativeResize="0"/>
          <p:nvPr/>
        </p:nvPicPr>
        <p:blipFill>
          <a:blip r:embed="rId3">
            <a:alphaModFix/>
          </a:blip>
          <a:stretch>
            <a:fillRect/>
          </a:stretch>
        </p:blipFill>
        <p:spPr>
          <a:xfrm>
            <a:off x="1645950" y="375250"/>
            <a:ext cx="873077" cy="701103"/>
          </a:xfrm>
          <a:prstGeom prst="rect">
            <a:avLst/>
          </a:prstGeom>
          <a:noFill/>
          <a:ln>
            <a:noFill/>
          </a:ln>
        </p:spPr>
      </p:pic>
      <p:pic>
        <p:nvPicPr>
          <p:cNvPr id="69" name="Google Shape;69;p15"/>
          <p:cNvPicPr preferRelativeResize="0"/>
          <p:nvPr/>
        </p:nvPicPr>
        <p:blipFill>
          <a:blip r:embed="rId3">
            <a:alphaModFix/>
          </a:blip>
          <a:stretch>
            <a:fillRect/>
          </a:stretch>
        </p:blipFill>
        <p:spPr>
          <a:xfrm>
            <a:off x="5796450" y="321423"/>
            <a:ext cx="873077" cy="701103"/>
          </a:xfrm>
          <a:prstGeom prst="rect">
            <a:avLst/>
          </a:prstGeom>
          <a:noFill/>
          <a:ln>
            <a:noFill/>
          </a:ln>
        </p:spPr>
      </p:pic>
      <p:pic>
        <p:nvPicPr>
          <p:cNvPr id="70" name="Google Shape;70;p15"/>
          <p:cNvPicPr preferRelativeResize="0"/>
          <p:nvPr/>
        </p:nvPicPr>
        <p:blipFill>
          <a:blip r:embed="rId4">
            <a:alphaModFix/>
          </a:blip>
          <a:stretch>
            <a:fillRect/>
          </a:stretch>
        </p:blipFill>
        <p:spPr>
          <a:xfrm>
            <a:off x="7200400" y="3057175"/>
            <a:ext cx="1518275" cy="20346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ru" sz="3020">
                <a:solidFill>
                  <a:srgbClr val="073763"/>
                </a:solidFill>
                <a:latin typeface="Impact"/>
                <a:ea typeface="Impact"/>
                <a:cs typeface="Impact"/>
                <a:sym typeface="Impact"/>
              </a:rPr>
              <a:t>                       ЧЕРНИКА***</a:t>
            </a:r>
            <a:r>
              <a:rPr lang="ru" sz="3020">
                <a:solidFill>
                  <a:srgbClr val="674EA7"/>
                </a:solidFill>
                <a:latin typeface="Impact"/>
                <a:ea typeface="Impact"/>
                <a:cs typeface="Impact"/>
                <a:sym typeface="Impact"/>
              </a:rPr>
              <a:t>ЧЕРНИКА***</a:t>
            </a:r>
            <a:r>
              <a:rPr lang="ru" sz="3020">
                <a:solidFill>
                  <a:srgbClr val="B4A7D6"/>
                </a:solidFill>
                <a:latin typeface="Impact"/>
                <a:ea typeface="Impact"/>
                <a:cs typeface="Impact"/>
                <a:sym typeface="Impact"/>
              </a:rPr>
              <a:t>ЧЕРНИКА</a:t>
            </a:r>
            <a:endParaRPr sz="3020">
              <a:solidFill>
                <a:srgbClr val="B4A7D6"/>
              </a:solidFill>
              <a:latin typeface="Impact"/>
              <a:ea typeface="Impact"/>
              <a:cs typeface="Impact"/>
              <a:sym typeface="Impact"/>
            </a:endParaRPr>
          </a:p>
        </p:txBody>
      </p:sp>
      <p:sp>
        <p:nvSpPr>
          <p:cNvPr id="76" name="Google Shape;76;p16"/>
          <p:cNvSpPr txBox="1">
            <a:spLocks noGrp="1"/>
          </p:cNvSpPr>
          <p:nvPr>
            <p:ph type="body" idx="1"/>
          </p:nvPr>
        </p:nvSpPr>
        <p:spPr>
          <a:xfrm>
            <a:off x="145925" y="1152475"/>
            <a:ext cx="8901000" cy="3909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      ррррррр  Черника-кладезь витаминов. В ней присутствует рекордное количество   количество антиоксидантоа, которые нейтрализуют свободные радика          радикалы. Свободные радикалы-это побочные продукты обмена вещ               веществ. С возрастом они накапливаются в организме и разрушают</a:t>
            </a:r>
            <a:endParaRPr/>
          </a:p>
          <a:p>
            <a:pPr marL="0" lvl="0" indent="0" algn="l" rtl="0">
              <a:spcBef>
                <a:spcPts val="1200"/>
              </a:spcBef>
              <a:spcAft>
                <a:spcPts val="1200"/>
              </a:spcAft>
              <a:buNone/>
            </a:pPr>
            <a:r>
              <a:rPr lang="ru"/>
              <a:t>клетки. Кроме этого, черника предотвращает такие глазные болезни, как катаракта и глаукома, а также помогает восстановить работу мозга после инсульта.. Если употреблять по полстакана черники ежедневно в течение 2-3 месяцев, можно избежать сахарного диабета, атеросклероза, склероза сосудов головного мозга и сердца.   </a:t>
            </a:r>
            <a:endParaRPr/>
          </a:p>
        </p:txBody>
      </p:sp>
      <p:pic>
        <p:nvPicPr>
          <p:cNvPr id="77" name="Google Shape;77;p16"/>
          <p:cNvPicPr preferRelativeResize="0"/>
          <p:nvPr/>
        </p:nvPicPr>
        <p:blipFill>
          <a:blip r:embed="rId3">
            <a:alphaModFix/>
          </a:blip>
          <a:stretch>
            <a:fillRect/>
          </a:stretch>
        </p:blipFill>
        <p:spPr>
          <a:xfrm>
            <a:off x="187625" y="1204700"/>
            <a:ext cx="1409000" cy="1255950"/>
          </a:xfrm>
          <a:prstGeom prst="rect">
            <a:avLst/>
          </a:prstGeom>
          <a:noFill/>
          <a:ln>
            <a:noFill/>
          </a:ln>
        </p:spPr>
      </p:pic>
      <p:pic>
        <p:nvPicPr>
          <p:cNvPr id="78" name="Google Shape;78;p16"/>
          <p:cNvPicPr preferRelativeResize="0"/>
          <p:nvPr/>
        </p:nvPicPr>
        <p:blipFill>
          <a:blip r:embed="rId4">
            <a:alphaModFix/>
          </a:blip>
          <a:stretch>
            <a:fillRect/>
          </a:stretch>
        </p:blipFill>
        <p:spPr>
          <a:xfrm>
            <a:off x="6902425" y="3897500"/>
            <a:ext cx="1929874" cy="116397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3C47D"/>
        </a:solidFill>
        <a:effectLst/>
      </p:bgPr>
    </p:bg>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11700" y="197500"/>
            <a:ext cx="8520600" cy="82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5200">
                <a:solidFill>
                  <a:srgbClr val="A61C00"/>
                </a:solidFill>
                <a:latin typeface="Comfortaa"/>
                <a:ea typeface="Comfortaa"/>
                <a:cs typeface="Comfortaa"/>
                <a:sym typeface="Comfortaa"/>
              </a:rPr>
              <a:t>        БРОККОЛИ</a:t>
            </a:r>
            <a:endParaRPr sz="5200">
              <a:solidFill>
                <a:srgbClr val="A61C00"/>
              </a:solidFill>
              <a:latin typeface="Comfortaa"/>
              <a:ea typeface="Comfortaa"/>
              <a:cs typeface="Comfortaa"/>
              <a:sym typeface="Comfortaa"/>
            </a:endParaRPr>
          </a:p>
        </p:txBody>
      </p:sp>
      <p:sp>
        <p:nvSpPr>
          <p:cNvPr id="84" name="Google Shape;84;p17"/>
          <p:cNvSpPr txBox="1">
            <a:spLocks noGrp="1"/>
          </p:cNvSpPr>
          <p:nvPr>
            <p:ph type="body" idx="1"/>
          </p:nvPr>
        </p:nvSpPr>
        <p:spPr>
          <a:xfrm>
            <a:off x="148125" y="1152475"/>
            <a:ext cx="8897100" cy="3864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85" name="Google Shape;85;p17"/>
          <p:cNvPicPr preferRelativeResize="0"/>
          <p:nvPr/>
        </p:nvPicPr>
        <p:blipFill>
          <a:blip r:embed="rId3">
            <a:alphaModFix/>
          </a:blip>
          <a:stretch>
            <a:fillRect/>
          </a:stretch>
        </p:blipFill>
        <p:spPr>
          <a:xfrm>
            <a:off x="789975" y="1152475"/>
            <a:ext cx="7356675" cy="39202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3C47D"/>
        </a:solidFill>
        <a:effectLst/>
      </p:bgPr>
    </p:bg>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311700" y="445025"/>
            <a:ext cx="8520600" cy="4443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800"/>
              <a:t>Брокколи относится к овощам, богатым питательными веществами. К полезным свойствам брокколи относят позитивное влияние на пищеварение, сердечно-сосудистую, иммунную систему, а также противовоспалительный и антиканцерогенный эффекты. Более того,брокколи содержит небольшое количество натрия калорий и совсем не содержит жира.Брокколи является богатым источником растительных пигментов и антиоксидантов.</a:t>
            </a:r>
            <a:endParaRPr sz="1800"/>
          </a:p>
          <a:p>
            <a:pPr marL="0" lvl="0" indent="0" algn="l" rtl="0">
              <a:spcBef>
                <a:spcPts val="0"/>
              </a:spcBef>
              <a:spcAft>
                <a:spcPts val="0"/>
              </a:spcAft>
              <a:buNone/>
            </a:pPr>
            <a:r>
              <a:rPr lang="ru" sz="1800"/>
              <a:t>Наиболее известным и полезным свойством  брокколи является способность защищать от рака.Она относится к  крестоцветным овощам. Известно,что все овощи, относящиеся к этому семейству, способны защищать от развития рака желудка и кишечника.Так же брокколи способствует снижению уровня холестерина в крови. Клетчатка,содержащаяся в капусте,связываеьтся с холестерином в крови, а это способствует его быстрому выведению из организма.Из брокколи можно приготовить  много разнообразных и полезных блюд.</a:t>
            </a:r>
            <a:endParaRPr sz="1800"/>
          </a:p>
        </p:txBody>
      </p:sp>
      <p:sp>
        <p:nvSpPr>
          <p:cNvPr id="91" name="Google Shape;91;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A9999"/>
        </a:solidFill>
        <a:effectLst/>
      </p:bgPr>
    </p:bg>
    <p:spTree>
      <p:nvGrpSpPr>
        <p:cNvPr id="1" name="Shape 95"/>
        <p:cNvGrpSpPr/>
        <p:nvPr/>
      </p:nvGrpSpPr>
      <p:grpSpPr>
        <a:xfrm>
          <a:off x="0" y="0"/>
          <a:ext cx="0" cy="0"/>
          <a:chOff x="0" y="0"/>
          <a:chExt cx="0" cy="0"/>
        </a:xfrm>
      </p:grpSpPr>
      <p:sp>
        <p:nvSpPr>
          <p:cNvPr id="96" name="Google Shape;96;p19"/>
          <p:cNvSpPr txBox="1">
            <a:spLocks noGrp="1"/>
          </p:cNvSpPr>
          <p:nvPr>
            <p:ph type="title"/>
          </p:nvPr>
        </p:nvSpPr>
        <p:spPr>
          <a:xfrm>
            <a:off x="311850" y="0"/>
            <a:ext cx="8520600" cy="1175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4200">
                <a:solidFill>
                  <a:srgbClr val="FF0000"/>
                </a:solidFill>
                <a:latin typeface="Pacifico"/>
                <a:ea typeface="Pacifico"/>
                <a:cs typeface="Pacifico"/>
                <a:sym typeface="Pacifico"/>
              </a:rPr>
              <a:t>                   </a:t>
            </a:r>
            <a:r>
              <a:rPr lang="ru" sz="5577">
                <a:solidFill>
                  <a:srgbClr val="FF0000"/>
                </a:solidFill>
                <a:latin typeface="Pacifico"/>
                <a:ea typeface="Pacifico"/>
                <a:cs typeface="Pacifico"/>
                <a:sym typeface="Pacifico"/>
              </a:rPr>
              <a:t>ПОМИДОР</a:t>
            </a:r>
            <a:endParaRPr sz="5577">
              <a:solidFill>
                <a:srgbClr val="FF0000"/>
              </a:solidFill>
              <a:latin typeface="Pacifico"/>
              <a:ea typeface="Pacifico"/>
              <a:cs typeface="Pacifico"/>
              <a:sym typeface="Pacifico"/>
            </a:endParaRPr>
          </a:p>
        </p:txBody>
      </p:sp>
      <p:sp>
        <p:nvSpPr>
          <p:cNvPr id="97" name="Google Shape;97;p19"/>
          <p:cNvSpPr txBox="1">
            <a:spLocks noGrp="1"/>
          </p:cNvSpPr>
          <p:nvPr>
            <p:ph type="body" idx="1"/>
          </p:nvPr>
        </p:nvSpPr>
        <p:spPr>
          <a:xfrm>
            <a:off x="88875" y="1152475"/>
            <a:ext cx="9015600" cy="38835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ru">
                <a:latin typeface="Impact"/>
                <a:ea typeface="Impact"/>
                <a:cs typeface="Impact"/>
                <a:sym typeface="Impact"/>
              </a:rPr>
              <a:t>Ликопен,входящий в состав томатов,является очень полезным веществом, которое способно снижать риск возникновения злокачественных опухолей.Он является очень мощным антиоксидантом и в этом даже превосходит такие витамины,как С и Е. Наибольшую концентрацию данного вещества содержат не свежие помидоры, а вареные или запеченные. При термической обработке количество ликопена в них увеличивается.Чем дольше варить, тем больше в них будет ликопена.</a:t>
            </a:r>
            <a:endParaRPr>
              <a:latin typeface="Impact"/>
              <a:ea typeface="Impact"/>
              <a:cs typeface="Impact"/>
              <a:sym typeface="Impact"/>
            </a:endParaRPr>
          </a:p>
          <a:p>
            <a:pPr marL="0" lvl="0" indent="0" algn="l" rtl="0">
              <a:spcBef>
                <a:spcPts val="1200"/>
              </a:spcBef>
              <a:spcAft>
                <a:spcPts val="1200"/>
              </a:spcAft>
              <a:buNone/>
            </a:pPr>
            <a:r>
              <a:rPr lang="ru">
                <a:latin typeface="Impact"/>
                <a:ea typeface="Impact"/>
                <a:cs typeface="Impact"/>
                <a:sym typeface="Impact"/>
              </a:rPr>
              <a:t>Реальную пользу принесут томаты только в том случае,если в неделю их съедать не менее 20 штук. Салат из помидор лучше заправлять подсолнечным маслом.Помидоры полезны не только для физического, но и для психического здоровья. Дело в том,что они содержат готовый серотонин, который принято считать горомоном счастья, а также и тиамин- органическое соединение,которое в организме человека превращается в серотонин. Помидоры обладают низкой калорийностью.Помидоры можно есть даже тем,кто сидит на диете.</a:t>
            </a:r>
            <a:endParaRPr>
              <a:latin typeface="Impact"/>
              <a:ea typeface="Impact"/>
              <a:cs typeface="Impact"/>
              <a:sym typeface="Impact"/>
            </a:endParaRPr>
          </a:p>
        </p:txBody>
      </p:sp>
      <p:pic>
        <p:nvPicPr>
          <p:cNvPr id="98" name="Google Shape;98;p19"/>
          <p:cNvPicPr preferRelativeResize="0"/>
          <p:nvPr/>
        </p:nvPicPr>
        <p:blipFill>
          <a:blip r:embed="rId3">
            <a:alphaModFix/>
          </a:blip>
          <a:stretch>
            <a:fillRect/>
          </a:stretch>
        </p:blipFill>
        <p:spPr>
          <a:xfrm>
            <a:off x="311700" y="49350"/>
            <a:ext cx="1757700" cy="10764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FA8DC"/>
        </a:solidFill>
        <a:effectLst/>
      </p:bgPr>
    </p:bg>
    <p:spTree>
      <p:nvGrpSpPr>
        <p:cNvPr id="1" name="Shape 102"/>
        <p:cNvGrpSpPr/>
        <p:nvPr/>
      </p:nvGrpSpPr>
      <p:grpSpPr>
        <a:xfrm>
          <a:off x="0" y="0"/>
          <a:ext cx="0" cy="0"/>
          <a:chOff x="0" y="0"/>
          <a:chExt cx="0" cy="0"/>
        </a:xfrm>
      </p:grpSpPr>
      <p:sp>
        <p:nvSpPr>
          <p:cNvPr id="103" name="Google Shape;103;p20"/>
          <p:cNvSpPr txBox="1">
            <a:spLocks noGrp="1"/>
          </p:cNvSpPr>
          <p:nvPr>
            <p:ph type="title"/>
          </p:nvPr>
        </p:nvSpPr>
        <p:spPr>
          <a:xfrm>
            <a:off x="311700" y="218875"/>
            <a:ext cx="8520600" cy="79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3900">
                <a:solidFill>
                  <a:srgbClr val="00FF00"/>
                </a:solidFill>
                <a:latin typeface="Merriweather"/>
                <a:ea typeface="Merriweather"/>
                <a:cs typeface="Merriweather"/>
                <a:sym typeface="Merriweather"/>
              </a:rPr>
              <a:t> ****</a:t>
            </a:r>
            <a:r>
              <a:rPr lang="ru" sz="3900" b="1">
                <a:solidFill>
                  <a:srgbClr val="351C75"/>
                </a:solidFill>
                <a:latin typeface="Merriweather"/>
                <a:ea typeface="Merriweather"/>
                <a:cs typeface="Merriweather"/>
                <a:sym typeface="Merriweather"/>
              </a:rPr>
              <a:t>ЗЕЛЕНЫЙ ЧАЙ****</a:t>
            </a:r>
            <a:endParaRPr sz="5011" b="1">
              <a:solidFill>
                <a:srgbClr val="351C75"/>
              </a:solidFill>
              <a:latin typeface="Merriweather"/>
              <a:ea typeface="Merriweather"/>
              <a:cs typeface="Merriweather"/>
              <a:sym typeface="Merriweather"/>
            </a:endParaRPr>
          </a:p>
        </p:txBody>
      </p:sp>
      <p:sp>
        <p:nvSpPr>
          <p:cNvPr id="104" name="Google Shape;104;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05" name="Google Shape;105;p20"/>
          <p:cNvPicPr preferRelativeResize="0"/>
          <p:nvPr/>
        </p:nvPicPr>
        <p:blipFill>
          <a:blip r:embed="rId3">
            <a:alphaModFix/>
          </a:blip>
          <a:stretch>
            <a:fillRect/>
          </a:stretch>
        </p:blipFill>
        <p:spPr>
          <a:xfrm>
            <a:off x="311700" y="1261750"/>
            <a:ext cx="5592105" cy="3416400"/>
          </a:xfrm>
          <a:prstGeom prst="rect">
            <a:avLst/>
          </a:prstGeom>
          <a:noFill/>
          <a:ln>
            <a:noFill/>
          </a:ln>
        </p:spPr>
      </p:pic>
      <p:pic>
        <p:nvPicPr>
          <p:cNvPr id="106" name="Google Shape;106;p20"/>
          <p:cNvPicPr preferRelativeResize="0"/>
          <p:nvPr/>
        </p:nvPicPr>
        <p:blipFill>
          <a:blip r:embed="rId4">
            <a:alphaModFix/>
          </a:blip>
          <a:stretch>
            <a:fillRect/>
          </a:stretch>
        </p:blipFill>
        <p:spPr>
          <a:xfrm>
            <a:off x="5992475" y="2439050"/>
            <a:ext cx="2717024" cy="21298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10"/>
        <p:cNvGrpSpPr/>
        <p:nvPr/>
      </p:nvGrpSpPr>
      <p:grpSpPr>
        <a:xfrm>
          <a:off x="0" y="0"/>
          <a:ext cx="0" cy="0"/>
          <a:chOff x="0" y="0"/>
          <a:chExt cx="0" cy="0"/>
        </a:xfrm>
      </p:grpSpPr>
      <p:sp>
        <p:nvSpPr>
          <p:cNvPr id="111" name="Google Shape;111;p21"/>
          <p:cNvSpPr txBox="1">
            <a:spLocks noGrp="1"/>
          </p:cNvSpPr>
          <p:nvPr>
            <p:ph type="title"/>
          </p:nvPr>
        </p:nvSpPr>
        <p:spPr>
          <a:xfrm>
            <a:off x="311700" y="108625"/>
            <a:ext cx="8520600" cy="602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t>          </a:t>
            </a:r>
            <a:r>
              <a:rPr lang="ru" b="1" i="1">
                <a:solidFill>
                  <a:srgbClr val="5B0F00"/>
                </a:solidFill>
                <a:latin typeface="Impact"/>
                <a:ea typeface="Impact"/>
                <a:cs typeface="Impact"/>
                <a:sym typeface="Impact"/>
              </a:rPr>
              <a:t>ПОЛЕЗНЫЕ СВОЙСТВА ЗЕЛЕНОГО ЧАЯ</a:t>
            </a:r>
            <a:endParaRPr b="1" i="1">
              <a:solidFill>
                <a:srgbClr val="5B0F00"/>
              </a:solidFill>
              <a:latin typeface="Impact"/>
              <a:ea typeface="Impact"/>
              <a:cs typeface="Impact"/>
              <a:sym typeface="Impact"/>
            </a:endParaRPr>
          </a:p>
        </p:txBody>
      </p:sp>
      <p:sp>
        <p:nvSpPr>
          <p:cNvPr id="112" name="Google Shape;112;p21"/>
          <p:cNvSpPr txBox="1">
            <a:spLocks noGrp="1"/>
          </p:cNvSpPr>
          <p:nvPr>
            <p:ph type="body" idx="1"/>
          </p:nvPr>
        </p:nvSpPr>
        <p:spPr>
          <a:xfrm>
            <a:off x="237000" y="888725"/>
            <a:ext cx="9005700" cy="4254900"/>
          </a:xfrm>
          <a:prstGeom prst="rect">
            <a:avLst/>
          </a:prstGeom>
        </p:spPr>
        <p:txBody>
          <a:bodyPr spcFirstLastPara="1" wrap="square" lIns="91425" tIns="91425" rIns="91425" bIns="91425" anchor="t" anchorCtr="0">
            <a:normAutofit fontScale="77500" lnSpcReduction="20000"/>
          </a:bodyPr>
          <a:lstStyle/>
          <a:p>
            <a:pPr marL="0" lvl="0" indent="0" algn="l" rtl="0">
              <a:spcBef>
                <a:spcPts val="0"/>
              </a:spcBef>
              <a:spcAft>
                <a:spcPts val="1200"/>
              </a:spcAft>
              <a:buNone/>
            </a:pPr>
            <a:r>
              <a:rPr lang="ru" sz="2000" b="1">
                <a:latin typeface="Comfortaa"/>
                <a:ea typeface="Comfortaa"/>
                <a:cs typeface="Comfortaa"/>
                <a:sym typeface="Comfortaa"/>
              </a:rPr>
              <a:t>На Востоке зеленый чай-панацея. Средство от всех болезней, начиная с лечения ожирения, заканчивая предупреждением рака или болезни Альцгеймера. Все дело в его составе, который насчитывает </a:t>
            </a:r>
            <a:r>
              <a:rPr lang="ru" sz="2000">
                <a:solidFill>
                  <a:srgbClr val="073763"/>
                </a:solidFill>
                <a:latin typeface="Comfortaa"/>
                <a:ea typeface="Comfortaa"/>
                <a:cs typeface="Comfortaa"/>
                <a:sym typeface="Comfortaa"/>
              </a:rPr>
              <a:t>500 химических</a:t>
            </a:r>
            <a:r>
              <a:rPr lang="ru" sz="2000">
                <a:solidFill>
                  <a:srgbClr val="666666"/>
                </a:solidFill>
                <a:latin typeface="Comfortaa"/>
                <a:ea typeface="Comfortaa"/>
                <a:cs typeface="Comfortaa"/>
                <a:sym typeface="Comfortaa"/>
              </a:rPr>
              <a:t> </a:t>
            </a:r>
            <a:r>
              <a:rPr lang="ru" sz="2000" b="1">
                <a:solidFill>
                  <a:srgbClr val="666666"/>
                </a:solidFill>
                <a:latin typeface="Comfortaa"/>
                <a:ea typeface="Comfortaa"/>
                <a:cs typeface="Comfortaa"/>
                <a:sym typeface="Comfortaa"/>
              </a:rPr>
              <a:t>элементов(магний,фосфор,цинк,фтор и др.), 450 видов органических  соединений и множество витаминов (С,В,Р) Это настоящая витаминная бомба.Кофеин и антиоксиданты, которых  в зеленом чае довольно много, помогают организму сжигать калории. Плюс ускоряется обмен веществ, что способствует похудению. А если подкрепить эффект интенсивными тренировками, результат не заставит себя ждать. </a:t>
            </a:r>
            <a:r>
              <a:rPr lang="ru" sz="2000" b="1">
                <a:solidFill>
                  <a:srgbClr val="FF00FF"/>
                </a:solidFill>
                <a:latin typeface="Comfortaa"/>
                <a:ea typeface="Comfortaa"/>
                <a:cs typeface="Comfortaa"/>
                <a:sym typeface="Comfortaa"/>
              </a:rPr>
              <a:t>Например в Средней Азии зеленым чаем запивают жирную пищу, чтобы избежать ощущение тяжести в желудке. </a:t>
            </a:r>
            <a:r>
              <a:rPr lang="ru" sz="2000" b="1">
                <a:solidFill>
                  <a:srgbClr val="666666"/>
                </a:solidFill>
                <a:latin typeface="Comfortaa"/>
                <a:ea typeface="Comfortaa"/>
                <a:cs typeface="Comfortaa"/>
                <a:sym typeface="Comfortaa"/>
              </a:rPr>
              <a:t>Полезен чай и для нормализации давления.</a:t>
            </a:r>
            <a:r>
              <a:rPr lang="ru" sz="2000" b="1">
                <a:solidFill>
                  <a:srgbClr val="38761D"/>
                </a:solidFill>
                <a:latin typeface="Comfortaa"/>
                <a:ea typeface="Comfortaa"/>
                <a:cs typeface="Comfortaa"/>
                <a:sym typeface="Comfortaa"/>
              </a:rPr>
              <a:t> Он прекрасно тонизирует нервную систему, снимает стресс,повышает стрессоустойчивость организма. Предотвращает развитие кариеса,укрепляет стенки сосудов, улучшает состояние кожи, очищает организм от токсинов и многое другое.</a:t>
            </a:r>
            <a:endParaRPr sz="2000" b="1">
              <a:solidFill>
                <a:srgbClr val="38761D"/>
              </a:solidFill>
              <a:latin typeface="Comfortaa"/>
              <a:ea typeface="Comfortaa"/>
              <a:cs typeface="Comfortaa"/>
              <a:sym typeface="Comforta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Shape 116"/>
        <p:cNvGrpSpPr/>
        <p:nvPr/>
      </p:nvGrpSpPr>
      <p:grpSpPr>
        <a:xfrm>
          <a:off x="0" y="0"/>
          <a:ext cx="0" cy="0"/>
          <a:chOff x="0" y="0"/>
          <a:chExt cx="0" cy="0"/>
        </a:xfrm>
      </p:grpSpPr>
      <p:sp>
        <p:nvSpPr>
          <p:cNvPr id="117" name="Google Shape;117;p22"/>
          <p:cNvSpPr txBox="1">
            <a:spLocks noGrp="1"/>
          </p:cNvSpPr>
          <p:nvPr>
            <p:ph type="title"/>
          </p:nvPr>
        </p:nvSpPr>
        <p:spPr>
          <a:xfrm>
            <a:off x="311700" y="445025"/>
            <a:ext cx="8520600" cy="4057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4C1130"/>
                </a:solidFill>
                <a:latin typeface="Oswald"/>
                <a:ea typeface="Oswald"/>
                <a:cs typeface="Oswald"/>
                <a:sym typeface="Oswald"/>
              </a:rPr>
              <a:t>    ОРЕХИ И СЕМЕЧКИ++++++++++СЕМЕЧКИ И ОРЕХИ</a:t>
            </a:r>
            <a:endParaRPr>
              <a:solidFill>
                <a:srgbClr val="4C1130"/>
              </a:solidFill>
              <a:latin typeface="Oswald"/>
              <a:ea typeface="Oswald"/>
              <a:cs typeface="Oswald"/>
              <a:sym typeface="Oswald"/>
            </a:endParaRPr>
          </a:p>
        </p:txBody>
      </p:sp>
      <p:sp>
        <p:nvSpPr>
          <p:cNvPr id="118" name="Google Shape;118;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19" name="Google Shape;119;p22"/>
          <p:cNvPicPr preferRelativeResize="0"/>
          <p:nvPr/>
        </p:nvPicPr>
        <p:blipFill>
          <a:blip r:embed="rId3">
            <a:alphaModFix/>
          </a:blip>
          <a:stretch>
            <a:fillRect/>
          </a:stretch>
        </p:blipFill>
        <p:spPr>
          <a:xfrm>
            <a:off x="4374525" y="1194850"/>
            <a:ext cx="4407050" cy="3219099"/>
          </a:xfrm>
          <a:prstGeom prst="rect">
            <a:avLst/>
          </a:prstGeom>
          <a:noFill/>
          <a:ln>
            <a:noFill/>
          </a:ln>
        </p:spPr>
      </p:pic>
      <p:pic>
        <p:nvPicPr>
          <p:cNvPr id="120" name="Google Shape;120;p22"/>
          <p:cNvPicPr preferRelativeResize="0"/>
          <p:nvPr/>
        </p:nvPicPr>
        <p:blipFill>
          <a:blip r:embed="rId4">
            <a:alphaModFix/>
          </a:blip>
          <a:stretch>
            <a:fillRect/>
          </a:stretch>
        </p:blipFill>
        <p:spPr>
          <a:xfrm>
            <a:off x="265575" y="1147438"/>
            <a:ext cx="4002500" cy="33139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24"/>
        <p:cNvGrpSpPr/>
        <p:nvPr/>
      </p:nvGrpSpPr>
      <p:grpSpPr>
        <a:xfrm>
          <a:off x="0" y="0"/>
          <a:ext cx="0" cy="0"/>
          <a:chOff x="0" y="0"/>
          <a:chExt cx="0" cy="0"/>
        </a:xfrm>
      </p:grpSpPr>
      <p:sp>
        <p:nvSpPr>
          <p:cNvPr id="125" name="Google Shape;125;p23"/>
          <p:cNvSpPr txBox="1">
            <a:spLocks noGrp="1"/>
          </p:cNvSpPr>
          <p:nvPr>
            <p:ph type="title"/>
          </p:nvPr>
        </p:nvSpPr>
        <p:spPr>
          <a:xfrm>
            <a:off x="311700" y="445025"/>
            <a:ext cx="8520600" cy="4425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800">
                <a:solidFill>
                  <a:srgbClr val="783F04"/>
                </a:solidFill>
                <a:latin typeface="Oswald"/>
                <a:ea typeface="Oswald"/>
                <a:cs typeface="Oswald"/>
                <a:sym typeface="Oswald"/>
              </a:rPr>
              <a:t>Социологические исследования показывают,что русские люди по-прежнему предпочитают натуральные орехи и семечки чипсам и попкорну. И правильно делают, ведь пользы в них-масса, витаминов-кладезь, а по питательности горсть орехов и семечек способна заменить полноценный ужин или обед.Любой вид орешков содержит витамины А,Е и группы В, а также большое количество калия,кальция, фосфора и железа. орехи и семечки насыщены ценными белками, причем в разных орехах белки по усвояемости различаются. Орешки, как дорогие сорта рыбы, являются универсальным поставщиком ненасыщенных жирных кислот ОМЕГА-3, ОМЕГА-6, ОМЕГА-9. А клетчатка, которую содержат орехи и семена подсолнечника, является природным “чистильщиком” кишечника. Полезные свойства семечек (580ккал на 100г) Витамины,которыми наполнены семечки,укрепляют кожу и способствуют нормализации кислотно-щелочного баланса.Они незаменимы при заболеваниях печени и желчевыводящих путей.</a:t>
            </a:r>
            <a:endParaRPr sz="1800">
              <a:solidFill>
                <a:srgbClr val="783F04"/>
              </a:solidFill>
              <a:latin typeface="Oswald"/>
              <a:ea typeface="Oswald"/>
              <a:cs typeface="Oswald"/>
              <a:sym typeface="Oswald"/>
            </a:endParaRPr>
          </a:p>
          <a:p>
            <a:pPr marL="0" lvl="0" indent="0" algn="l" rtl="0">
              <a:spcBef>
                <a:spcPts val="0"/>
              </a:spcBef>
              <a:spcAft>
                <a:spcPts val="0"/>
              </a:spcAft>
              <a:buNone/>
            </a:pPr>
            <a:r>
              <a:rPr lang="ru" sz="1800">
                <a:solidFill>
                  <a:srgbClr val="783F04"/>
                </a:solidFill>
                <a:latin typeface="Oswald"/>
                <a:ea typeface="Oswald"/>
                <a:cs typeface="Oswald"/>
                <a:sym typeface="Oswald"/>
              </a:rPr>
              <a:t>АРАХИС-источник фолиевой кислоты. Он улучшает память и концентрацию внимания, функционирование нервной системы, сердца и печени.Арахис содержит вещества,которые снижают уровень холестерина.Дневная норма-30г или 20 штук.</a:t>
            </a:r>
            <a:endParaRPr sz="1800">
              <a:solidFill>
                <a:srgbClr val="783F04"/>
              </a:solidFill>
              <a:latin typeface="Oswald"/>
              <a:ea typeface="Oswald"/>
              <a:cs typeface="Oswald"/>
              <a:sym typeface="Oswald"/>
            </a:endParaRPr>
          </a:p>
        </p:txBody>
      </p:sp>
      <p:sp>
        <p:nvSpPr>
          <p:cNvPr id="126" name="Google Shape;126;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5A6BD"/>
        </a:solidFill>
        <a:effectLst/>
      </p:bgPr>
    </p:bg>
    <p:spTree>
      <p:nvGrpSpPr>
        <p:cNvPr id="1" name="Shape 130"/>
        <p:cNvGrpSpPr/>
        <p:nvPr/>
      </p:nvGrpSpPr>
      <p:grpSpPr>
        <a:xfrm>
          <a:off x="0" y="0"/>
          <a:ext cx="0" cy="0"/>
          <a:chOff x="0" y="0"/>
          <a:chExt cx="0" cy="0"/>
        </a:xfrm>
      </p:grpSpPr>
      <p:sp>
        <p:nvSpPr>
          <p:cNvPr id="131" name="Google Shape;131;p24"/>
          <p:cNvSpPr txBox="1">
            <a:spLocks noGrp="1"/>
          </p:cNvSpPr>
          <p:nvPr>
            <p:ph type="title"/>
          </p:nvPr>
        </p:nvSpPr>
        <p:spPr>
          <a:xfrm>
            <a:off x="311700" y="445025"/>
            <a:ext cx="8520600" cy="4214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ru" sz="1811" b="1">
                <a:latin typeface="Oswald"/>
                <a:ea typeface="Oswald"/>
                <a:cs typeface="Oswald"/>
                <a:sym typeface="Oswald"/>
              </a:rPr>
              <a:t>Миндаль нормализует уровень липидов в крови, уменьшает риск сердечно-сосудистых заболеваний. В качестве перекуса  либо перед основным приемом пищи снижает уровень жира в общей массе тела. Поскольку продукт-альтернатива животного белка, он дает длительное чувство насыщения, следовательно, переедание во время приемов пищи исключается.</a:t>
            </a:r>
            <a:endParaRPr sz="1811" b="1">
              <a:latin typeface="Oswald"/>
              <a:ea typeface="Oswald"/>
              <a:cs typeface="Oswald"/>
              <a:sym typeface="Oswald"/>
            </a:endParaRPr>
          </a:p>
        </p:txBody>
      </p:sp>
      <p:sp>
        <p:nvSpPr>
          <p:cNvPr id="132" name="Google Shape;132;p24"/>
          <p:cNvSpPr txBox="1">
            <a:spLocks noGrp="1"/>
          </p:cNvSpPr>
          <p:nvPr>
            <p:ph type="body" idx="1"/>
          </p:nvPr>
        </p:nvSpPr>
        <p:spPr>
          <a:xfrm>
            <a:off x="46550" y="46575"/>
            <a:ext cx="9144000" cy="5097000"/>
          </a:xfrm>
          <a:prstGeom prst="rect">
            <a:avLst/>
          </a:prstGeom>
        </p:spPr>
        <p:txBody>
          <a:bodyPr spcFirstLastPara="1" wrap="square" lIns="91425" tIns="91425" rIns="91425" bIns="91425" anchor="t" anchorCtr="0">
            <a:normAutofit fontScale="77500" lnSpcReduction="20000"/>
          </a:bodyPr>
          <a:lstStyle/>
          <a:p>
            <a:pPr marL="0" lvl="0" indent="0" algn="l" rtl="0">
              <a:spcBef>
                <a:spcPts val="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1200"/>
              </a:spcAft>
              <a:buNone/>
            </a:pPr>
            <a:r>
              <a:rPr lang="ru">
                <a:solidFill>
                  <a:srgbClr val="274E13"/>
                </a:solidFill>
              </a:rPr>
              <a:t>Популярные по всему миру ГРЕЦКИЕ ОРЕХИ имеют внушительный список полезных для здоровья свойств.Эффективны для уменьшения симптомов,связанных с возрастными и неврологическими расстройствами.Содержащиеся в составе орехов </a:t>
            </a:r>
            <a:r>
              <a:rPr lang="ru" b="1">
                <a:solidFill>
                  <a:srgbClr val="274E13"/>
                </a:solidFill>
              </a:rPr>
              <a:t>токоферолы</a:t>
            </a:r>
            <a:r>
              <a:rPr lang="ru">
                <a:solidFill>
                  <a:srgbClr val="274E13"/>
                </a:solidFill>
              </a:rPr>
              <a:t> защищают мужчин от рака предстательной железы.Диетологи рекомендуют съедать несколько грецких орешков через пару часов после занятия спортом для восстановления энергетического запаса организма,укрепления мышц и снятия ощущения усталости, без риска набрать лишние килограммы.Грецкий орех укрепляет печень,полезен для ителлектуального центра мозга.</a:t>
            </a:r>
            <a:endParaRPr>
              <a:solidFill>
                <a:srgbClr val="274E13"/>
              </a:solidFill>
            </a:endParaRPr>
          </a:p>
        </p:txBody>
      </p:sp>
      <p:pic>
        <p:nvPicPr>
          <p:cNvPr id="133" name="Google Shape;133;p24"/>
          <p:cNvPicPr preferRelativeResize="0"/>
          <p:nvPr/>
        </p:nvPicPr>
        <p:blipFill>
          <a:blip r:embed="rId3">
            <a:alphaModFix/>
          </a:blip>
          <a:stretch>
            <a:fillRect/>
          </a:stretch>
        </p:blipFill>
        <p:spPr>
          <a:xfrm>
            <a:off x="505825" y="1985350"/>
            <a:ext cx="1477550" cy="985050"/>
          </a:xfrm>
          <a:prstGeom prst="rect">
            <a:avLst/>
          </a:prstGeom>
          <a:noFill/>
          <a:ln>
            <a:noFill/>
          </a:ln>
        </p:spPr>
      </p:pic>
      <p:pic>
        <p:nvPicPr>
          <p:cNvPr id="134" name="Google Shape;134;p24"/>
          <p:cNvPicPr preferRelativeResize="0"/>
          <p:nvPr/>
        </p:nvPicPr>
        <p:blipFill>
          <a:blip r:embed="rId4">
            <a:alphaModFix/>
          </a:blip>
          <a:stretch>
            <a:fillRect/>
          </a:stretch>
        </p:blipFill>
        <p:spPr>
          <a:xfrm>
            <a:off x="6508825" y="1936825"/>
            <a:ext cx="2365149" cy="1145326"/>
          </a:xfrm>
          <a:prstGeom prst="rect">
            <a:avLst/>
          </a:prstGeom>
          <a:noFill/>
          <a:ln>
            <a:noFill/>
          </a:ln>
        </p:spPr>
      </p:pic>
      <p:pic>
        <p:nvPicPr>
          <p:cNvPr id="135" name="Google Shape;135;p24"/>
          <p:cNvPicPr preferRelativeResize="0"/>
          <p:nvPr/>
        </p:nvPicPr>
        <p:blipFill>
          <a:blip r:embed="rId5">
            <a:alphaModFix/>
          </a:blip>
          <a:stretch>
            <a:fillRect/>
          </a:stretch>
        </p:blipFill>
        <p:spPr>
          <a:xfrm>
            <a:off x="3190255" y="1881000"/>
            <a:ext cx="1793195" cy="11937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39"/>
        <p:cNvGrpSpPr/>
        <p:nvPr/>
      </p:nvGrpSpPr>
      <p:grpSpPr>
        <a:xfrm>
          <a:off x="0" y="0"/>
          <a:ext cx="0" cy="0"/>
          <a:chOff x="0" y="0"/>
          <a:chExt cx="0" cy="0"/>
        </a:xfrm>
      </p:grpSpPr>
      <p:sp>
        <p:nvSpPr>
          <p:cNvPr id="140" name="Google Shape;140;p25"/>
          <p:cNvSpPr txBox="1">
            <a:spLocks noGrp="1"/>
          </p:cNvSpPr>
          <p:nvPr>
            <p:ph type="title"/>
          </p:nvPr>
        </p:nvSpPr>
        <p:spPr>
          <a:xfrm>
            <a:off x="311700" y="176925"/>
            <a:ext cx="8520600" cy="4562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41" name="Google Shape;141;p25"/>
          <p:cNvSpPr txBox="1">
            <a:spLocks noGrp="1"/>
          </p:cNvSpPr>
          <p:nvPr>
            <p:ph type="body" idx="1"/>
          </p:nvPr>
        </p:nvSpPr>
        <p:spPr>
          <a:xfrm>
            <a:off x="74500" y="93125"/>
            <a:ext cx="8920500" cy="4983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2600">
                <a:solidFill>
                  <a:srgbClr val="FF0000"/>
                </a:solidFill>
                <a:latin typeface="Pacifico"/>
                <a:ea typeface="Pacifico"/>
                <a:cs typeface="Pacifico"/>
                <a:sym typeface="Pacifico"/>
              </a:rPr>
              <a:t>Обожаемые всеми семечки содержат богатой серой белки,необходимые для развития мышечной и костной ткани. Они ценны антиокислительными,антимикробными и антисептическими свойствами, а также внушительным количеством магния,витаминов Е и В,калия ,цинка,железа и фтора.А различные кислоты помогают снижать</a:t>
            </a:r>
            <a:endParaRPr sz="2600">
              <a:solidFill>
                <a:srgbClr val="FF0000"/>
              </a:solidFill>
              <a:latin typeface="Pacifico"/>
              <a:ea typeface="Pacifico"/>
              <a:cs typeface="Pacifico"/>
              <a:sym typeface="Pacifico"/>
            </a:endParaRPr>
          </a:p>
          <a:p>
            <a:pPr marL="0" lvl="0" indent="0" algn="l" rtl="0">
              <a:spcBef>
                <a:spcPts val="1200"/>
              </a:spcBef>
              <a:spcAft>
                <a:spcPts val="0"/>
              </a:spcAft>
              <a:buNone/>
            </a:pPr>
            <a:r>
              <a:rPr lang="ru" sz="2600">
                <a:solidFill>
                  <a:srgbClr val="FF0000"/>
                </a:solidFill>
                <a:latin typeface="Pacifico"/>
                <a:ea typeface="Pacifico"/>
                <a:cs typeface="Pacifico"/>
                <a:sym typeface="Pacifico"/>
              </a:rPr>
              <a:t>уровень холестерина.Витамины семян улуч-</a:t>
            </a:r>
            <a:endParaRPr sz="2600">
              <a:solidFill>
                <a:srgbClr val="FF0000"/>
              </a:solidFill>
              <a:latin typeface="Pacifico"/>
              <a:ea typeface="Pacifico"/>
              <a:cs typeface="Pacifico"/>
              <a:sym typeface="Pacifico"/>
            </a:endParaRPr>
          </a:p>
          <a:p>
            <a:pPr marL="0" lvl="0" indent="0" algn="l" rtl="0">
              <a:spcBef>
                <a:spcPts val="1200"/>
              </a:spcBef>
              <a:spcAft>
                <a:spcPts val="0"/>
              </a:spcAft>
              <a:buNone/>
            </a:pPr>
            <a:r>
              <a:rPr lang="ru" sz="2600">
                <a:solidFill>
                  <a:srgbClr val="FF0000"/>
                </a:solidFill>
                <a:latin typeface="Pacifico"/>
                <a:ea typeface="Pacifico"/>
                <a:cs typeface="Pacifico"/>
                <a:sym typeface="Pacifico"/>
              </a:rPr>
              <a:t>шают питание кожи,делают её более</a:t>
            </a:r>
            <a:endParaRPr sz="2600">
              <a:solidFill>
                <a:srgbClr val="FF0000"/>
              </a:solidFill>
              <a:latin typeface="Pacifico"/>
              <a:ea typeface="Pacifico"/>
              <a:cs typeface="Pacifico"/>
              <a:sym typeface="Pacifico"/>
            </a:endParaRPr>
          </a:p>
          <a:p>
            <a:pPr marL="0" lvl="0" indent="0" algn="l" rtl="0">
              <a:spcBef>
                <a:spcPts val="1200"/>
              </a:spcBef>
              <a:spcAft>
                <a:spcPts val="1200"/>
              </a:spcAft>
              <a:buNone/>
            </a:pPr>
            <a:r>
              <a:rPr lang="ru" sz="2600">
                <a:solidFill>
                  <a:srgbClr val="FF0000"/>
                </a:solidFill>
                <a:latin typeface="Pacifico"/>
                <a:ea typeface="Pacifico"/>
                <a:cs typeface="Pacifico"/>
                <a:sym typeface="Pacifico"/>
              </a:rPr>
              <a:t>упругой и здоровой.</a:t>
            </a:r>
            <a:endParaRPr sz="2600">
              <a:solidFill>
                <a:srgbClr val="FF0000"/>
              </a:solidFill>
              <a:latin typeface="Pacifico"/>
              <a:ea typeface="Pacifico"/>
              <a:cs typeface="Pacifico"/>
              <a:sym typeface="Pacifico"/>
            </a:endParaRPr>
          </a:p>
        </p:txBody>
      </p:sp>
      <p:pic>
        <p:nvPicPr>
          <p:cNvPr id="142" name="Google Shape;142;p25"/>
          <p:cNvPicPr preferRelativeResize="0"/>
          <p:nvPr/>
        </p:nvPicPr>
        <p:blipFill>
          <a:blip r:embed="rId3">
            <a:alphaModFix/>
          </a:blip>
          <a:stretch>
            <a:fillRect/>
          </a:stretch>
        </p:blipFill>
        <p:spPr>
          <a:xfrm>
            <a:off x="6614000" y="2933150"/>
            <a:ext cx="2381001" cy="18809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6"/>
        <p:cNvGrpSpPr/>
        <p:nvPr/>
      </p:nvGrpSpPr>
      <p:grpSpPr>
        <a:xfrm>
          <a:off x="0" y="0"/>
          <a:ext cx="0" cy="0"/>
          <a:chOff x="0" y="0"/>
          <a:chExt cx="0" cy="0"/>
        </a:xfrm>
      </p:grpSpPr>
      <p:sp>
        <p:nvSpPr>
          <p:cNvPr id="147" name="Google Shape;147;p26"/>
          <p:cNvSpPr txBox="1">
            <a:spLocks noGrp="1"/>
          </p:cNvSpPr>
          <p:nvPr>
            <p:ph type="title"/>
          </p:nvPr>
        </p:nvSpPr>
        <p:spPr>
          <a:xfrm>
            <a:off x="311700" y="139675"/>
            <a:ext cx="8520600" cy="878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351C75"/>
                </a:solidFill>
                <a:latin typeface="Comfortaa"/>
                <a:ea typeface="Comfortaa"/>
                <a:cs typeface="Comfortaa"/>
                <a:sym typeface="Comfortaa"/>
              </a:rPr>
              <a:t>                   </a:t>
            </a:r>
            <a:r>
              <a:rPr lang="ru" sz="3133">
                <a:solidFill>
                  <a:srgbClr val="351C75"/>
                </a:solidFill>
                <a:latin typeface="Comfortaa"/>
                <a:ea typeface="Comfortaa"/>
                <a:cs typeface="Comfortaa"/>
                <a:sym typeface="Comfortaa"/>
              </a:rPr>
              <a:t> </a:t>
            </a:r>
            <a:r>
              <a:rPr lang="ru" sz="3133">
                <a:solidFill>
                  <a:srgbClr val="351C75"/>
                </a:solidFill>
                <a:latin typeface="Nunito Black"/>
                <a:ea typeface="Nunito Black"/>
                <a:cs typeface="Nunito Black"/>
                <a:sym typeface="Nunito Black"/>
              </a:rPr>
              <a:t>ОВСЯНЫЕ ХЛОПЬЯ</a:t>
            </a:r>
            <a:endParaRPr sz="3133">
              <a:solidFill>
                <a:srgbClr val="351C75"/>
              </a:solidFill>
              <a:latin typeface="Nunito Black"/>
              <a:ea typeface="Nunito Black"/>
              <a:cs typeface="Nunito Black"/>
              <a:sym typeface="Nunito Black"/>
            </a:endParaRPr>
          </a:p>
        </p:txBody>
      </p:sp>
      <p:sp>
        <p:nvSpPr>
          <p:cNvPr id="148" name="Google Shape;148;p26"/>
          <p:cNvSpPr txBox="1">
            <a:spLocks noGrp="1"/>
          </p:cNvSpPr>
          <p:nvPr>
            <p:ph type="body" idx="1"/>
          </p:nvPr>
        </p:nvSpPr>
        <p:spPr>
          <a:xfrm>
            <a:off x="-18600" y="1017725"/>
            <a:ext cx="9181200" cy="40479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1200"/>
              </a:spcAft>
              <a:buNone/>
            </a:pPr>
            <a:r>
              <a:rPr lang="ru">
                <a:solidFill>
                  <a:srgbClr val="1C4587"/>
                </a:solidFill>
              </a:rPr>
              <a:t>Овсяные хлопья богаты клетчаткой.Она нормализует перестальтику кишечника,стимулирует пищеварительные процессы и является профилактическим средством от запоров. В овсяных хлопьях содержится </a:t>
            </a:r>
            <a:r>
              <a:rPr lang="ru" b="1">
                <a:solidFill>
                  <a:srgbClr val="1C4587"/>
                </a:solidFill>
              </a:rPr>
              <a:t>фосфор,</a:t>
            </a:r>
            <a:r>
              <a:rPr lang="ru">
                <a:solidFill>
                  <a:srgbClr val="1C4587"/>
                </a:solidFill>
              </a:rPr>
              <a:t>без которого не вырабатывается энергия,необходимая для функционирования всех систем организма.Гипократ рекомендовал пить овсяный отвар для общего оздоровления.Регулярное употребление хлопьев препятствует образованию холестериновых бляшек,улучшает работу сердца,стабилизирует вес.Наиболее  благотворный эффект они оказывают на мозговую активность,желудок и внешность.Из-за высокого содержания клетчатки и грубого волокна хлопья выполняют роль мягкого скраба.Используют овсянку и в косметических целях:маски,скрабы,тоники,натуральная пудра,средства для умывания.Овсянка замедляет процесс старения!</a:t>
            </a:r>
            <a:endParaRPr>
              <a:solidFill>
                <a:srgbClr val="1C4587"/>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Shape 152"/>
        <p:cNvGrpSpPr/>
        <p:nvPr/>
      </p:nvGrpSpPr>
      <p:grpSpPr>
        <a:xfrm>
          <a:off x="0" y="0"/>
          <a:ext cx="0" cy="0"/>
          <a:chOff x="0" y="0"/>
          <a:chExt cx="0" cy="0"/>
        </a:xfrm>
      </p:grpSpPr>
      <p:sp>
        <p:nvSpPr>
          <p:cNvPr id="153" name="Google Shape;153;p27"/>
          <p:cNvSpPr txBox="1">
            <a:spLocks noGrp="1"/>
          </p:cNvSpPr>
          <p:nvPr>
            <p:ph type="title"/>
          </p:nvPr>
        </p:nvSpPr>
        <p:spPr>
          <a:xfrm>
            <a:off x="357300" y="4541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latin typeface="Impact"/>
                <a:ea typeface="Impact"/>
                <a:cs typeface="Impact"/>
                <a:sym typeface="Impact"/>
              </a:rPr>
              <a:t>                   В ЗДОРОВОМ ТЕЛЕ -  ЗДОРОВЫЙ ДУХ        </a:t>
            </a:r>
            <a:endParaRPr>
              <a:latin typeface="Impact"/>
              <a:ea typeface="Impact"/>
              <a:cs typeface="Impact"/>
              <a:sym typeface="Impact"/>
            </a:endParaRPr>
          </a:p>
        </p:txBody>
      </p:sp>
      <p:sp>
        <p:nvSpPr>
          <p:cNvPr id="154" name="Google Shape;154;p2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ru" sz="2400" b="1">
                <a:solidFill>
                  <a:srgbClr val="A64D79"/>
                </a:solidFill>
              </a:rPr>
              <a:t>УПОТРЕБЛЕНИЕ ОВОЩЕЙ И ФРУКТОВ, ПРОДУКТОВ,БОГАТЫХ КЛЕТЧАТКОЙ,ОРЕХОВ И СЕМЕЧЕК, ЗЕЛЁНОГО ЧАЯ БУДУТ СПОСОБСТВОВАТЬ ДВИГАТЕЛЬНОЙ  АКТИВНОСТИ,БОДРОСТИ, ЭНЕРГИИ И ПРОДОЛЖИТЕЛЬНОСТИ ЖИЗНИ КАЖДОГО ЧЕЛОВЕКА. </a:t>
            </a:r>
            <a:r>
              <a:rPr lang="ru" sz="2400" b="1">
                <a:solidFill>
                  <a:srgbClr val="20124D"/>
                </a:solidFill>
              </a:rPr>
              <a:t>БУДЬТЕ  ВНИМАТЕЛЬНЫ К ВЫБОРУ ПРОДУКТОВ И БУДЬТЕ ЗДОРОВЫ!!!!</a:t>
            </a:r>
            <a:endParaRPr sz="2400" b="1">
              <a:solidFill>
                <a:srgbClr val="20124D"/>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11700" y="448887"/>
            <a:ext cx="8520600" cy="4119988"/>
          </a:xfrm>
        </p:spPr>
        <p:txBody>
          <a:bodyPr>
            <a:normAutofit/>
          </a:bodyPr>
          <a:lstStyle/>
          <a:p>
            <a:pPr algn="ctr"/>
            <a:endParaRPr lang="ru-RU" sz="4000" dirty="0" smtClean="0"/>
          </a:p>
          <a:p>
            <a:pPr algn="ctr"/>
            <a:endParaRPr lang="ru-RU" sz="4000" dirty="0" smtClean="0">
              <a:solidFill>
                <a:srgbClr val="92D050"/>
              </a:solidFill>
            </a:endParaRPr>
          </a:p>
          <a:p>
            <a:pPr algn="ctr"/>
            <a:r>
              <a:rPr lang="ru-RU" sz="4000" b="1" dirty="0" smtClean="0">
                <a:solidFill>
                  <a:srgbClr val="92D050"/>
                </a:solidFill>
              </a:rPr>
              <a:t>Спасибо </a:t>
            </a:r>
            <a:r>
              <a:rPr lang="ru-RU" sz="4000" b="1" dirty="0" smtClean="0">
                <a:solidFill>
                  <a:srgbClr val="92D050"/>
                </a:solidFill>
              </a:rPr>
              <a:t>за внимание!</a:t>
            </a:r>
            <a:endParaRPr lang="ru-RU" sz="4000" b="1" dirty="0">
              <a:solidFill>
                <a:srgbClr val="92D050"/>
              </a:solidFil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1164</Words>
  <PresentationFormat>Экран (16:9)</PresentationFormat>
  <Paragraphs>51</Paragraphs>
  <Slides>16</Slides>
  <Notes>15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16</vt:i4>
      </vt:variant>
    </vt:vector>
  </HeadingPairs>
  <TitlesOfParts>
    <vt:vector size="24" baseType="lpstr">
      <vt:lpstr>Arial</vt:lpstr>
      <vt:lpstr>Pacifico</vt:lpstr>
      <vt:lpstr>Impact</vt:lpstr>
      <vt:lpstr>Comfortaa</vt:lpstr>
      <vt:lpstr>Merriweather</vt:lpstr>
      <vt:lpstr>Oswald</vt:lpstr>
      <vt:lpstr>Nunito Black</vt:lpstr>
      <vt:lpstr>Simple Light</vt:lpstr>
      <vt:lpstr>Школа пожилого возраста по направлению “АКТИВНОЕ ДОЛГОЛЕТИЕ”  Тема: ПРОДУКТЫ,ПРОДЛЕВАЮЩИЕ ЖИЗНЬ.</vt:lpstr>
      <vt:lpstr>         МЕНЮ      ДОЛГОЖИТЕЛЯ</vt:lpstr>
      <vt:lpstr>               ЯБЛОКИ</vt:lpstr>
      <vt:lpstr>                       ЧЕРНИКА***ЧЕРНИКА***ЧЕРНИКА</vt:lpstr>
      <vt:lpstr>        БРОККОЛИ</vt:lpstr>
      <vt:lpstr>Брокколи относится к овощам, богатым питательными веществами. К полезным свойствам брокколи относят позитивное влияние на пищеварение, сердечно-сосудистую, иммунную систему, а также противовоспалительный и антиканцерогенный эффекты. Более того,брокколи содержит небольшое количество натрия калорий и совсем не содержит жира.Брокколи является богатым источником растительных пигментов и антиоксидантов. Наиболее известным и полезным свойством  брокколи является способность защищать от рака.Она относится к  крестоцветным овощам. Известно,что все овощи, относящиеся к этому семейству, способны защищать от развития рака желудка и кишечника.Так же брокколи способствует снижению уровня холестерина в крови. Клетчатка,содержащаяся в капусте,связываеьтся с холестерином в крови, а это способствует его быстрому выведению из организма.Из брокколи можно приготовить  много разнообразных и полезных блюд.</vt:lpstr>
      <vt:lpstr>                   ПОМИДОР</vt:lpstr>
      <vt:lpstr> ****ЗЕЛЕНЫЙ ЧАЙ****</vt:lpstr>
      <vt:lpstr>          ПОЛЕЗНЫЕ СВОЙСТВА ЗЕЛЕНОГО ЧАЯ</vt:lpstr>
      <vt:lpstr>    ОРЕХИ И СЕМЕЧКИ++++++++++СЕМЕЧКИ И ОРЕХИ</vt:lpstr>
      <vt:lpstr>Социологические исследования показывают,что русские люди по-прежнему предпочитают натуральные орехи и семечки чипсам и попкорну. И правильно делают, ведь пользы в них-масса, витаминов-кладезь, а по питательности горсть орехов и семечек способна заменить полноценный ужин или обед.Любой вид орешков содержит витамины А,Е и группы В, а также большое количество калия,кальция, фосфора и железа. орехи и семечки насыщены ценными белками, причем в разных орехах белки по усвояемости различаются. Орешки, как дорогие сорта рыбы, являются универсальным поставщиком ненасыщенных жирных кислот ОМЕГА-3, ОМЕГА-6, ОМЕГА-9. А клетчатка, которую содержат орехи и семена подсолнечника, является природным “чистильщиком” кишечника. Полезные свойства семечек (580ккал на 100г) Витамины,которыми наполнены семечки,укрепляют кожу и способствуют нормализации кислотно-щелочного баланса.Они незаменимы при заболеваниях печени и желчевыводящих путей. АРАХИС-источник фолиевой кислоты. Он улучшает память и концентрацию внимания, функционирование нервной системы, сердца и печени.Арахис содержит вещества,которые снижают уровень холестерина.Дневная норма-30г или 20 штук.</vt:lpstr>
      <vt:lpstr>Миндаль нормализует уровень липидов в крови, уменьшает риск сердечно-сосудистых заболеваний. В качестве перекуса  либо перед основным приемом пищи снижает уровень жира в общей массе тела. Поскольку продукт-альтернатива животного белка, он дает длительное чувство насыщения, следовательно, переедание во время приемов пищи исключается.</vt:lpstr>
      <vt:lpstr>Слайд 13</vt:lpstr>
      <vt:lpstr>                    ОВСЯНЫЕ ХЛОПЬЯ</vt:lpstr>
      <vt:lpstr>                   В ЗДОРОВОМ ТЕЛЕ -  ЗДОРОВЫЙ ДУХ        </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“АКТИВНОЕ ДОЛГОЛЕТИЕ”  Тема: ПРОДУКТЫ,ПРОДЛЕВАЮЩИЕ ЖИЗНЬ.</dc:title>
  <cp:lastModifiedBy>Shafikova_GA</cp:lastModifiedBy>
  <cp:revision>2</cp:revision>
  <dcterms:modified xsi:type="dcterms:W3CDTF">2021-02-18T11:28:11Z</dcterms:modified>
</cp:coreProperties>
</file>