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772400" cy="3200401"/>
          </a:xfrm>
        </p:spPr>
        <p:txBody>
          <a:bodyPr>
            <a:normAutofit fontScale="90000"/>
          </a:bodyPr>
          <a:lstStyle/>
          <a:p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sz="2700" b="1" i="1" dirty="0">
                <a:latin typeface="Times New Roman" pitchFamily="18" charset="0"/>
                <a:cs typeface="Times New Roman" pitchFamily="18" charset="0"/>
              </a:rPr>
              <a:t>пожилого 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возраста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По направлению: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навыкам 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ухода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Тема: «Факторы риска здоровью и жизни пожилого человека»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Окулова Галина Федоровна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1981200" y="3276600"/>
            <a:ext cx="5209812" cy="3352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/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При старении люди становятся все более подверженными риску возникновения различных «возрастных» заболеваний. Но многие болезни можно предупредить, а их количество значительно сократить, если избавиться от некоторых факторов риска пожилого возраста.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1371600" y="2971800"/>
            <a:ext cx="5635625" cy="35849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3810001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Травматизм</a:t>
            </a:r>
            <a:endParaRPr lang="ru-RU" dirty="0">
              <a:solidFill>
                <a:srgbClr val="FFFF00"/>
              </a:solidFill>
            </a:endParaRPr>
          </a:p>
          <a:p>
            <a:r>
              <a:rPr lang="ru-RU" dirty="0"/>
              <a:t>Одними из основных причин болезней и инвалидности среди пожилых людей являются падения и полученные в результате травмы. С возрастом из-за ухудшения работы органов чувств риск падений резко повышается. А полученные повреждения часто требуют госпитализации, дорогостоящего лечения и продолжительной реабилитации. Зачастую травмы становятся причиной ограничения двигательной активности и вызывают необходимость длительного ухода, вплоть до помещения в дома престарелых.</a:t>
            </a:r>
          </a:p>
          <a:p>
            <a:r>
              <a:rPr lang="ru-RU" dirty="0"/>
              <a:t>Упасть человек может даже в специализированных учреждениях длительного ухода. Ежегодно сообщается о том, что в этих заведениях падают от 30 до 50 процентов пожилых людей, проживающих там. Факты доказывают, что этот фактор риска пожилого возраста в большинстве случаев можно предотвратить.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2133600" y="3962400"/>
            <a:ext cx="4531178" cy="2667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838200" y="685800"/>
            <a:ext cx="7772400" cy="5791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l="4415" t="2725" r="8386" b="22338"/>
          <a:stretch>
            <a:fillRect/>
          </a:stretch>
        </p:blipFill>
        <p:spPr>
          <a:xfrm>
            <a:off x="685800" y="609600"/>
            <a:ext cx="7772400" cy="54102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Развитие риска неинфекционных заболеваний</a:t>
            </a:r>
            <a:endParaRPr lang="ru-RU" dirty="0">
              <a:solidFill>
                <a:srgbClr val="FFFF00"/>
              </a:solidFill>
            </a:endParaRPr>
          </a:p>
          <a:p>
            <a:r>
              <a:rPr lang="ru-RU" dirty="0"/>
              <a:t>Старение организма – это естественный биологический процесс, происходящий на протяжении всей человеческой жизни. Остановить или отменить его нельзя, но можно ускорить или замедлить. Неправильное питание, отсутствие физической активности, курение и чрезмерное употребление алкоголя – все это способствует риску возникновения смертельно опасных заболеваний. </a:t>
            </a:r>
            <a:r>
              <a:rPr lang="ru-RU" dirty="0" smtClean="0"/>
              <a:t>Сердечно - сосудистые </a:t>
            </a:r>
            <a:r>
              <a:rPr lang="ru-RU" dirty="0"/>
              <a:t>заболевания, диабет, рак и хронические заболевания верхних дыхательных путей составляют около 86 % смертности в мире.</a:t>
            </a:r>
          </a:p>
          <a:p>
            <a:r>
              <a:rPr lang="ru-RU" dirty="0"/>
              <a:t>Довольно часто в настоящее время причиной потери трудоспособности и получения инвалидности является ишемическая болезнь сердца (ИБС).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r>
              <a:rPr lang="ru-RU" b="1" dirty="0">
                <a:solidFill>
                  <a:srgbClr val="FFFF00"/>
                </a:solidFill>
              </a:rPr>
              <a:t>Факторы риска ИБС:</a:t>
            </a:r>
            <a:endParaRPr lang="ru-RU" dirty="0">
              <a:solidFill>
                <a:srgbClr val="FFFF00"/>
              </a:solidFill>
            </a:endParaRPr>
          </a:p>
          <a:p>
            <a:pPr lvl="0"/>
            <a:r>
              <a:rPr lang="ru-RU" b="1" dirty="0"/>
              <a:t>Возраст</a:t>
            </a:r>
            <a:r>
              <a:rPr lang="ru-RU" dirty="0"/>
              <a:t> человека уже является своего рода фактором риска пожилого возраста (из-за анатомо-физиологических особенностей пожилых людей).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b="1" dirty="0"/>
              <a:t>Нарушение липидного обмена</a:t>
            </a:r>
            <a:r>
              <a:rPr lang="ru-RU" dirty="0"/>
              <a:t>, особенно </a:t>
            </a:r>
            <a:r>
              <a:rPr lang="ru-RU" dirty="0" err="1"/>
              <a:t>гиперхолестеринемия</a:t>
            </a:r>
            <a:r>
              <a:rPr lang="ru-RU" dirty="0"/>
              <a:t>, то есть повышение уровня холестерина в крови. При появлении этого фактора возможность развития ишемической болезни сердца увеличивается в 4,5 раза. При превышении допустимых норм </a:t>
            </a:r>
            <a:r>
              <a:rPr lang="ru-RU" dirty="0" err="1"/>
              <a:t>триглицеридов</a:t>
            </a:r>
            <a:r>
              <a:rPr lang="ru-RU" dirty="0"/>
              <a:t> риск возрастает в 3 раза.</a:t>
            </a:r>
          </a:p>
          <a:p>
            <a:pPr lvl="0"/>
            <a:r>
              <a:rPr lang="ru-RU" b="1" dirty="0"/>
              <a:t>Системная</a:t>
            </a:r>
            <a:r>
              <a:rPr lang="ru-RU" dirty="0"/>
              <a:t> </a:t>
            </a:r>
            <a:r>
              <a:rPr lang="ru-RU" b="1" dirty="0"/>
              <a:t>артериальная гипертензия</a:t>
            </a:r>
            <a:r>
              <a:rPr lang="ru-RU" dirty="0"/>
              <a:t> (САГ) увеличивает риск развития ишемии сердца в 2-3 раза.</a:t>
            </a:r>
          </a:p>
          <a:p>
            <a:pPr lvl="0"/>
            <a:r>
              <a:rPr lang="ru-RU" b="1" dirty="0"/>
              <a:t>Курение,</a:t>
            </a:r>
            <a:r>
              <a:rPr lang="ru-RU" dirty="0"/>
              <a:t> особенно частое (более 15 сигарет в день), повышает риск развития ИБС в 1,4 раза.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b="1" dirty="0"/>
              <a:t>Гиподинамия,</a:t>
            </a:r>
            <a:r>
              <a:rPr lang="ru-RU" dirty="0"/>
              <a:t> то есть недостаточная физическая активность. Она является фактором риска только в пожилом возрасте, а в старческом ее отрицательное влияние снижается.</a:t>
            </a:r>
          </a:p>
          <a:p>
            <a:pPr lvl="0"/>
            <a:r>
              <a:rPr lang="ru-RU" b="1" dirty="0"/>
              <a:t>Гипергликемия</a:t>
            </a:r>
            <a:r>
              <a:rPr lang="ru-RU" dirty="0"/>
              <a:t> – увеличение содержания сахара в крови или нарушение толерантности к глюкозе (отсюда СД).</a:t>
            </a:r>
          </a:p>
          <a:p>
            <a:pPr lvl="0"/>
            <a:r>
              <a:rPr lang="ru-RU" dirty="0"/>
              <a:t>Нарушение системы свертывания крови (в сторону </a:t>
            </a:r>
            <a:r>
              <a:rPr lang="ru-RU" dirty="0" err="1"/>
              <a:t>тромбообразования</a:t>
            </a:r>
            <a:r>
              <a:rPr lang="ru-RU" dirty="0"/>
              <a:t>).</a:t>
            </a:r>
          </a:p>
          <a:p>
            <a:pPr lvl="0"/>
            <a:r>
              <a:rPr lang="ru-RU" b="1" dirty="0"/>
              <a:t>Ожирение</a:t>
            </a:r>
            <a:r>
              <a:rPr lang="ru-RU" dirty="0"/>
              <a:t> – избыточный вес является фактором риска пожилого возраста. Особенно, если превышает норму на 30 и более процентов.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228600"/>
            <a:ext cx="8229600" cy="5821363"/>
          </a:xfrm>
        </p:spPr>
        <p:txBody>
          <a:bodyPr>
            <a:normAutofit fontScale="92500"/>
          </a:bodyPr>
          <a:lstStyle/>
          <a:p>
            <a:pPr lvl="0"/>
            <a:r>
              <a:rPr lang="ru-RU" b="1" dirty="0"/>
              <a:t>Стрессы</a:t>
            </a:r>
            <a:r>
              <a:rPr lang="ru-RU" dirty="0"/>
              <a:t> (продолжительное нервно-психическое напряжение). При наличии других факторов риска пожилого возраста или заболеваний стрессы становятся своего рода катализаторами.</a:t>
            </a:r>
          </a:p>
          <a:p>
            <a:pPr lvl="0"/>
            <a:r>
              <a:rPr lang="ru-RU" b="1" dirty="0" err="1"/>
              <a:t>Гиперурикемия</a:t>
            </a:r>
            <a:r>
              <a:rPr lang="ru-RU" dirty="0"/>
              <a:t> (повышение уровня мочевой кислоты). И наличие «королевской» болезни – подагры. Является фактором риска пожилого возраста.</a:t>
            </a:r>
          </a:p>
          <a:p>
            <a:pPr lvl="0"/>
            <a:r>
              <a:rPr lang="ru-RU" b="1" dirty="0"/>
              <a:t>Наследственная предрасположенность, </a:t>
            </a:r>
            <a:r>
              <a:rPr lang="ru-RU" dirty="0"/>
              <a:t>в основе которой лежит генетическая уникальность организма.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/>
              <a:t>У пожилых людей факторами риска возникновения ИБС являются также нарушения функции щитовидной железы, хронические болезни легких, неполноценное питание с недостаточным содержанием витаминов и клетчатки, избыточное потребление соли и злоупотребление алкоголем. С возрастом возможность развития ишемии возрастает. При наличии нескольких факторов вероятность заболевания возрастает в 3-4 раза.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457200" y="381000"/>
            <a:ext cx="7620000" cy="58674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Многим пожилым людям, независимо от их образа жизни, приходится сталкиваться и со следующими факторами риска пожилого возраста:</a:t>
            </a:r>
          </a:p>
          <a:p>
            <a:pPr lvl="0"/>
            <a:r>
              <a:rPr lang="ru-RU" b="1" dirty="0"/>
              <a:t>Ухудшение зрения.</a:t>
            </a:r>
            <a:r>
              <a:rPr lang="ru-RU" dirty="0"/>
              <a:t> Почти у всех пожилых людей развивается дальнозоркость, ухудшается распознавание цветов и периферическое зрение. После 65 лет повышается риск развития катаракты. Для преклонного возраста характерно такое серьезное глазное заболевание, как глаукома.</a:t>
            </a:r>
          </a:p>
          <a:p>
            <a:pPr lvl="0"/>
            <a:r>
              <a:rPr lang="ru-RU" b="1" dirty="0"/>
              <a:t>Снижение слуха.</a:t>
            </a:r>
            <a:r>
              <a:rPr lang="ru-RU" dirty="0"/>
              <a:t> Проблемы со слухом в разной степени возникают у более чем 33 % людей старше 65 лет. А после 75 лет он ухудшается уже у 50 % пожилых людей. Слух ослабевает до частичной его потери (тугоухости) или полной глухоты.</a:t>
            </a:r>
          </a:p>
          <a:p>
            <a:pPr lvl="0"/>
            <a:r>
              <a:rPr lang="ru-RU" b="1" dirty="0"/>
              <a:t>Заболевания </a:t>
            </a:r>
            <a:r>
              <a:rPr lang="ru-RU" b="1" dirty="0" smtClean="0"/>
              <a:t>сердечно - сосудистой </a:t>
            </a:r>
            <a:r>
              <a:rPr lang="ru-RU" b="1" dirty="0"/>
              <a:t>системы.</a:t>
            </a:r>
            <a:r>
              <a:rPr lang="ru-RU" dirty="0"/>
              <a:t> При наличии нескольких «вредных» факторов риска пожилого возраста (в том числе и устранимых – излишний вес, недостаток физической активности, курение и злоупотребление алкоголем) более 65 % пожилых людей в возрасте старше 65 лет имеют </a:t>
            </a:r>
            <a:r>
              <a:rPr lang="ru-RU" dirty="0" smtClean="0"/>
              <a:t>сердечно - сосудистые </a:t>
            </a:r>
            <a:r>
              <a:rPr lang="ru-RU" dirty="0"/>
              <a:t>заболевания. Если же на их здоровье не воздействуют нежелательные факторы, этим болезням подвержены не более 4 %.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b="1" dirty="0"/>
              <a:t>Увеличение веса.</a:t>
            </a:r>
            <a:r>
              <a:rPr lang="ru-RU" dirty="0"/>
              <a:t> Многие люди, перешагнув сорокапятилетний рубеж, начинают набирать лишний вес. Это происходит по нескольким причинам. Резкое снижение двигательной активности на фоне уменьшения мышечной массы организма. Женщины полнеют из-за гормональных сбоев. «Дополнительные» килограммы становятся фактором риска пожилого возраста.</a:t>
            </a:r>
          </a:p>
          <a:p>
            <a:pPr lvl="0"/>
            <a:r>
              <a:rPr lang="ru-RU" b="1" dirty="0"/>
              <a:t>Ухудшение функции почек и печени.</a:t>
            </a:r>
            <a:r>
              <a:rPr lang="ru-RU" dirty="0"/>
              <a:t> С возрастом ухудшение работы этих органов приводит к затруднению выведения метаболитов из организма.</a:t>
            </a:r>
          </a:p>
          <a:p>
            <a:pPr lvl="0"/>
            <a:r>
              <a:rPr lang="ru-RU" b="1" dirty="0"/>
              <a:t>Уменьшение выработки</a:t>
            </a:r>
            <a:r>
              <a:rPr lang="ru-RU" dirty="0"/>
              <a:t> желудочного сока, гормонов половых, щитовидной железы и других ведет к ухудшению работы важных систем организма.</a:t>
            </a:r>
          </a:p>
          <a:p>
            <a:pPr lvl="0"/>
            <a:r>
              <a:rPr lang="ru-RU" b="1" dirty="0"/>
              <a:t>Снижение плотности костной ткани.</a:t>
            </a:r>
            <a:r>
              <a:rPr lang="ru-RU" dirty="0"/>
              <a:t> С возрастом кости человека теряют свою прочность, становятся хрупкими. Поэтому довольно часто подвергаются различным переломам и заболеваниям, которые с трудом поддаются лечению.</a:t>
            </a:r>
          </a:p>
          <a:p>
            <a:pPr lvl="0"/>
            <a:r>
              <a:rPr lang="ru-RU" b="1" dirty="0"/>
              <a:t>Проблемы с памятью, вниманием и функционированием мозга.</a:t>
            </a:r>
            <a:r>
              <a:rPr lang="ru-RU" dirty="0"/>
              <a:t> Эти проблемы в легкой форме проявляются в виде затруднений сосредоточиться на одной задаче, внимание пожилых людей рассеянное, им трудно запомнить новую информацию. В тяжелых случаях может наблюдаться деменция.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/>
              <a:t>Как снизить факторы риска пожилого возраста</a:t>
            </a:r>
            <a:endParaRPr lang="ru-RU" dirty="0"/>
          </a:p>
          <a:p>
            <a:r>
              <a:rPr lang="ru-RU" dirty="0"/>
              <a:t>Как можно устранить факторы риска пожилого возраста, чтобы перешагнув шестидесятилетний рубеж оставаться здоровым? Подход должен быть комплексным и включать такие компоненты:</a:t>
            </a:r>
          </a:p>
          <a:p>
            <a:r>
              <a:rPr lang="ru-RU" dirty="0"/>
              <a:t>1. </a:t>
            </a:r>
            <a:r>
              <a:rPr lang="ru-RU" b="1" dirty="0"/>
              <a:t>Контроль здоровья.</a:t>
            </a:r>
            <a:r>
              <a:rPr lang="ru-RU" dirty="0"/>
              <a:t> Постоянно контролируйте состояние своего здоровья. Не дожидайтесь ухудшения самочувствия, чтобы пойти к врачу. Ранняя диагностика заболевания дает возможность полностью вылечить или затормозить болезнь, уменьшить ее разрушительное действие.</a:t>
            </a:r>
          </a:p>
          <a:p>
            <a:r>
              <a:rPr lang="ru-RU" dirty="0"/>
              <a:t>2. </a:t>
            </a:r>
            <a:r>
              <a:rPr lang="ru-RU" b="1" dirty="0"/>
              <a:t>Своевременное лечение.</a:t>
            </a:r>
            <a:r>
              <a:rPr lang="ru-RU" dirty="0"/>
              <a:t> Помните: 99 % всех болезней легче излечиваются на ранних стадиях. Если вам назначен курс процедур или нужна операция, не следует надеяться на то, что «само пройдет». Просто сделайте то, что вам доктор прописал.</a:t>
            </a:r>
          </a:p>
          <a:p>
            <a:r>
              <a:rPr lang="ru-RU" dirty="0"/>
              <a:t>3. </a:t>
            </a:r>
            <a:r>
              <a:rPr lang="ru-RU" b="1" dirty="0"/>
              <a:t>Здоровый образ жизни.</a:t>
            </a:r>
            <a:r>
              <a:rPr lang="ru-RU" dirty="0"/>
              <a:t> Вот краткий перечень «заповедей здоровья», которые несложно исполнять в любом возрасте, в том числе и в пожилом:</a:t>
            </a:r>
          </a:p>
          <a:p>
            <a:pPr lvl="0"/>
            <a:r>
              <a:rPr lang="ru-RU" b="1" dirty="0"/>
              <a:t>Сохраняйте свой вес в норме.</a:t>
            </a:r>
            <a:r>
              <a:rPr lang="ru-RU" dirty="0"/>
              <a:t> Старайтесь держать свой вес в норме. Если все-таки набрали лишние килограммы, сбрасывайте их медленно и аккуратно.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b="1" dirty="0"/>
              <a:t>Больше двигайтесь.</a:t>
            </a:r>
            <a:r>
              <a:rPr lang="ru-RU" dirty="0"/>
              <a:t> Выработайте привычку к ежедневным пешим прогулкам (гуляйте не менее 20 минут в день). «Вытаскивайте» себя из дому при любом удобном случае. Выгуливайте собаку, работайте на садовом участке (умеренно, без фанатизма), можно записаться в фитнес-клуб для пожилых.</a:t>
            </a:r>
          </a:p>
          <a:p>
            <a:pPr lvl="0"/>
            <a:r>
              <a:rPr lang="ru-RU" b="1" dirty="0"/>
              <a:t>Не курите и не употребляйте алкоголь.</a:t>
            </a:r>
            <a:r>
              <a:rPr lang="ru-RU" dirty="0"/>
              <a:t> Если случится праздник, в который нельзя не выпить, выбирайте легкие качественные алкогольные напитки. И старайтесь не превышать допустимую дозу (20 мл этанола для женщин, 30 мл – для мужчин).</a:t>
            </a:r>
          </a:p>
          <a:p>
            <a:pPr lvl="0"/>
            <a:r>
              <a:rPr lang="ru-RU" b="1" dirty="0"/>
              <a:t>Не переутомляйтесь.</a:t>
            </a:r>
            <a:r>
              <a:rPr lang="ru-RU" dirty="0"/>
              <a:t> Двигательная активность очень важна, конечно, но не менее важно при этом соблюдать «золотую середину» – не надрываться, не «загонять» себя работой и бесконечными хлопотами. Умейте находить время для отдыха.</a:t>
            </a:r>
          </a:p>
          <a:p>
            <a:pPr lvl="0"/>
            <a:r>
              <a:rPr lang="ru-RU" b="1" dirty="0"/>
              <a:t>Высыпайтесь, избегайте стресса.</a:t>
            </a:r>
            <a:r>
              <a:rPr lang="ru-RU" dirty="0"/>
              <a:t> Не ущемляйте свой сон. Не пытайтесь жить в том же ритме, в котором жили, когда вам было 30 или 40 лет. Если почувствовали усталость, отдохните, не перенапрягайтесь.</a:t>
            </a:r>
          </a:p>
          <a:p>
            <a:pPr lvl="0"/>
            <a:r>
              <a:rPr lang="ru-RU" b="1" dirty="0"/>
              <a:t>Питайтесь правильно.</a:t>
            </a:r>
            <a:r>
              <a:rPr lang="ru-RU" dirty="0"/>
              <a:t> Кушайте свежие натуральные диетические продукты. Не переедайте. Избегайте жирной и жареной пищи. Ограничьте потребление соли и сахара.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b="1" dirty="0"/>
              <a:t>Будьте осторожны!</a:t>
            </a:r>
            <a:r>
              <a:rPr lang="ru-RU" dirty="0"/>
              <a:t> </a:t>
            </a:r>
            <a:endParaRPr lang="ru-RU" dirty="0" smtClean="0"/>
          </a:p>
          <a:p>
            <a:pPr lvl="0"/>
            <a:r>
              <a:rPr lang="ru-RU" dirty="0" smtClean="0"/>
              <a:t>Учитывайте </a:t>
            </a:r>
            <a:r>
              <a:rPr lang="ru-RU" dirty="0"/>
              <a:t>снижение функций органов чувств и будьте внимательны на дороге. Избегайте травм, которые могут повлечь за собой серьезные трудноизлечимые последствия.</a:t>
            </a:r>
          </a:p>
          <a:p>
            <a:r>
              <a:rPr lang="ru-RU" b="1" dirty="0"/>
              <a:t>И еще:</a:t>
            </a:r>
            <a:r>
              <a:rPr lang="ru-RU" dirty="0"/>
              <a:t> в преклонном возрасте крайне важен еще один фактор – это эмоциональный настрой человека. Ваше позитивное настроение, спокойное и уравновешенное состояние духа и желание жить смогут сделать вас сильнее и здоровее. И наоборот негативные мысли, эмоции могут вогнать вас в депрессию и погубить. Никому не дано знать, сколько лет он проживет. Не ставьте на себе крест, вкладывайте силы в свое здоровье, живите полной жизнью и будьте счастливы!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838200" y="838200"/>
            <a:ext cx="7585472" cy="521176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r>
              <a:rPr lang="ru-RU" sz="5400" dirty="0" smtClean="0"/>
              <a:t>СПАСИБО </a:t>
            </a:r>
            <a:r>
              <a:rPr lang="ru-RU" sz="5400" dirty="0"/>
              <a:t>ЗА ВНИМАНИЕ!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408</Words>
  <PresentationFormat>Экран (4:3)</PresentationFormat>
  <Paragraphs>46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 ГАУ «КЦСОН города Каменска-Уральского»  Школа пожилого возраста  По направлению: Обучение навыкам ухода Тема: «Факторы риска здоровью и жизни пожилого человека» Специалист по социальной работе: Окулова Галина Федоровна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ГАУ «КЦСОН города Каменска-Уральского»  Школа пожилого возраста  По направлению: Обучение навыкам ухода Тема: «Факторы риска здоровью и жизни пожилого человека» Специалист по социальной работе: Окулова Галина Федоровна </dc:title>
  <dc:creator>Шафикова Гулия Аглямовна</dc:creator>
  <cp:lastModifiedBy>Shafikova_GA</cp:lastModifiedBy>
  <cp:revision>4</cp:revision>
  <dcterms:created xsi:type="dcterms:W3CDTF">2021-02-15T06:02:05Z</dcterms:created>
  <dcterms:modified xsi:type="dcterms:W3CDTF">2021-02-18T11:27:01Z</dcterms:modified>
</cp:coreProperties>
</file>