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8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D85968B-81B6-40C6-8DE8-745F6EEA3FF6}" type="datetimeFigureOut">
              <a:rPr lang="ru-RU" smtClean="0"/>
              <a:pPr/>
              <a:t>18.02.2021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4C0F940-E4E7-40F4-969E-0077B7FB2F9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C0F940-E4E7-40F4-969E-0077B7FB2F94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2/18/2021</a:t>
            </a:fld>
            <a:endParaRPr lang="en-US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2/18/2021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2/18/2021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2/18/2021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2/18/2021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2/18/2021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2/18/2021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2/18/2021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2/18/2021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2/18/2021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2/18/2021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2/18/2021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s://www.ogorod.ru/ru/ogorod/bed/9509/Podgotovka-semian-k-posevu-o-chem-nuzhno-pomnit.htm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hyperlink" Target="https://www.ogorod.ru/ru/ogorod/seedling/7587/Kak-prigotovit-kachestvennyj-grunt-dlya-rassady.htm" TargetMode="Externa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s://www.ogorod.ru/ru/ogorod/seedling/7600/Kogda-vysevat-semena-vychislyaem-optimalnye-sroki.htm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ogorod.ru/ru/ogorod/seedling/7566/V-chem-vyrashchivat-rassadu-vybiraem-pravilnuyu-emkost.htm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s://www.ogorod.ru/ru/ogorod/seedling/9838/Kakoj-dolzhna-byt-temperatura-dlya-rassady.htm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s://www.ogorod.ru/ru/ogorod/seedling/11228/Podsvetka-dlja-rassady-v-domashnih-uslovijah.htm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s://www.ogorod.ru/ru/now/soil/12906/Kak-pravilno-polivat-rassadu-na-podokonnike-v-teplice-i-grunte.htm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s://www.ogorod.ru/ru/ogorod/seedling/11088/Pikirovka-rassady-chto-jeto-takoe-i-zachem-ona-nuzhna.htm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s://www.ogorod.ru/ru/ogorod/seedling/11264/Chto-delat-esli-rassada-pererosla.htm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356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 </a:t>
            </a:r>
            <a:r>
              <a:rPr lang="ru-RU" sz="2200" dirty="0" smtClean="0">
                <a:solidFill>
                  <a:schemeClr val="accent6">
                    <a:lumMod val="50000"/>
                  </a:schemeClr>
                </a:solidFill>
                <a:latin typeface="+mn-lt"/>
              </a:rPr>
              <a:t>ГАУ «КЦСОН города Каменска-Уральского»</a:t>
            </a:r>
            <a:endParaRPr lang="ru-RU" sz="2200" dirty="0">
              <a:solidFill>
                <a:schemeClr val="accent6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242560"/>
          </a:xfrm>
        </p:spPr>
        <p:txBody>
          <a:bodyPr>
            <a:normAutofit fontScale="85000" lnSpcReduction="20000"/>
          </a:bodyPr>
          <a:lstStyle/>
          <a:p>
            <a:pPr algn="ctr"/>
            <a:r>
              <a:rPr lang="ru-RU" b="1" i="1" dirty="0" smtClean="0">
                <a:solidFill>
                  <a:srgbClr val="0070C0"/>
                </a:solidFill>
              </a:rPr>
              <a:t>Школа пожилого возраста по направлению  «Садоводы и огородники»</a:t>
            </a:r>
            <a:endParaRPr lang="ru-RU" dirty="0" smtClean="0">
              <a:solidFill>
                <a:srgbClr val="0070C0"/>
              </a:solidFill>
            </a:endParaRPr>
          </a:p>
          <a:p>
            <a:pPr algn="ctr">
              <a:buNone/>
            </a:pPr>
            <a:r>
              <a:rPr lang="ru-RU" sz="4400" dirty="0" smtClean="0">
                <a:solidFill>
                  <a:srgbClr val="0070C0"/>
                </a:solidFill>
              </a:rPr>
              <a:t>            </a:t>
            </a:r>
          </a:p>
          <a:p>
            <a:pPr algn="ctr">
              <a:buNone/>
            </a:pPr>
            <a:r>
              <a:rPr lang="ru-RU" sz="4400" dirty="0" smtClean="0">
                <a:solidFill>
                  <a:srgbClr val="0070C0"/>
                </a:solidFill>
              </a:rPr>
              <a:t>Тема: «Что нужно знать о семенах и рассаде»</a:t>
            </a:r>
          </a:p>
          <a:p>
            <a:pPr>
              <a:buNone/>
            </a:pPr>
            <a:r>
              <a:rPr lang="ru-RU" b="1" dirty="0" smtClean="0">
                <a:solidFill>
                  <a:srgbClr val="0070C0"/>
                </a:solidFill>
              </a:rPr>
              <a:t> </a:t>
            </a:r>
          </a:p>
          <a:p>
            <a:endParaRPr lang="ru-RU" b="1" dirty="0" smtClean="0">
              <a:solidFill>
                <a:srgbClr val="0070C0"/>
              </a:solidFill>
            </a:endParaRPr>
          </a:p>
          <a:p>
            <a:endParaRPr lang="ru-RU" b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ru-RU" b="1" dirty="0" smtClean="0">
                <a:solidFill>
                  <a:srgbClr val="0070C0"/>
                </a:solidFill>
              </a:rPr>
              <a:t>Руководитель:</a:t>
            </a:r>
            <a:endParaRPr lang="ru-RU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ru-RU" dirty="0" smtClean="0">
                <a:solidFill>
                  <a:srgbClr val="0070C0"/>
                </a:solidFill>
              </a:rPr>
              <a:t>                   специалист по социальной работе</a:t>
            </a:r>
          </a:p>
          <a:p>
            <a:pPr>
              <a:buNone/>
            </a:pPr>
            <a:r>
              <a:rPr lang="ru-RU" dirty="0" smtClean="0">
                <a:solidFill>
                  <a:srgbClr val="0070C0"/>
                </a:solidFill>
              </a:rPr>
              <a:t>                     Халтурина Алевтина Викторовна</a:t>
            </a:r>
          </a:p>
          <a:p>
            <a:pPr>
              <a:buNone/>
            </a:pPr>
            <a:r>
              <a:rPr lang="ru-RU" dirty="0" smtClean="0">
                <a:solidFill>
                  <a:srgbClr val="0070C0"/>
                </a:solidFill>
              </a:rPr>
              <a:t> </a:t>
            </a:r>
            <a:endParaRPr lang="ru-RU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200" dirty="0" smtClean="0">
                <a:solidFill>
                  <a:srgbClr val="002060"/>
                </a:solidFill>
                <a:effectLst/>
                <a:latin typeface="+mn-lt"/>
              </a:rPr>
              <a:t/>
            </a:r>
            <a:br>
              <a:rPr lang="ru-RU" sz="3200" dirty="0" smtClean="0">
                <a:solidFill>
                  <a:srgbClr val="002060"/>
                </a:solidFill>
                <a:effectLst/>
                <a:latin typeface="+mn-lt"/>
              </a:rPr>
            </a:br>
            <a:r>
              <a:rPr lang="ru-RU" sz="3200" dirty="0" smtClean="0">
                <a:solidFill>
                  <a:srgbClr val="002060"/>
                </a:solidFill>
                <a:effectLst/>
                <a:latin typeface="+mn-lt"/>
              </a:rPr>
              <a:t>14 правил, которые вы должны соблюдать при выращивании рассады в домашних условиях</a:t>
            </a:r>
            <a:br>
              <a:rPr lang="ru-RU" sz="3200" dirty="0" smtClean="0">
                <a:solidFill>
                  <a:srgbClr val="002060"/>
                </a:solidFill>
                <a:effectLst/>
                <a:latin typeface="+mn-lt"/>
              </a:rPr>
            </a:br>
            <a:endParaRPr lang="ru-RU" sz="3200" dirty="0">
              <a:solidFill>
                <a:srgbClr val="002060"/>
              </a:solidFill>
              <a:effectLst/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5105400" cy="4709160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Ежегодно весной для всех садоводов-огородников главным словом становится "рассада". И с такой же регулярностью снова и снова возникают вопросы, связанные с ней – где купить рассаду, в какой грунт посадить, чем подкормить, как поливать, сколько до </a:t>
            </a:r>
            <a:r>
              <a:rPr lang="ru-RU" dirty="0" err="1" smtClean="0"/>
              <a:t>свечивать</a:t>
            </a:r>
            <a:r>
              <a:rPr lang="ru-RU" dirty="0" smtClean="0"/>
              <a:t>, когда и как высаживать…</a:t>
            </a:r>
          </a:p>
          <a:p>
            <a:endParaRPr lang="ru-RU" dirty="0"/>
          </a:p>
        </p:txBody>
      </p:sp>
      <p:pic>
        <p:nvPicPr>
          <p:cNvPr id="4" name="Рисунок 3" descr="remontant strawberry seedlings in a pot on the table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10200" y="2362200"/>
            <a:ext cx="3352800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1 правило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318760"/>
          </a:xfrm>
        </p:spPr>
        <p:txBody>
          <a:bodyPr>
            <a:normAutofit fontScale="92500"/>
          </a:bodyPr>
          <a:lstStyle/>
          <a:p>
            <a:r>
              <a:rPr lang="ru-RU" dirty="0" smtClean="0"/>
              <a:t>Покупайте семена только у проверенного производителя, в официальных специализированных магазинах или садовых центрах. Если не соблюдать это правило и приобретать посевной материал в китайском интернет - магазине (в переходе в киоске среди сникерсов, у случайной бабушки с лотка на улице и т.п.), в лучшем случае получите невсхожие семена или выросшее растение не того сорта (вида, цвета, размера). В худшем же – рискуете </a:t>
            </a:r>
            <a:r>
              <a:rPr lang="ru-RU" dirty="0" err="1" smtClean="0"/>
              <a:t>перезаражать</a:t>
            </a:r>
            <a:r>
              <a:rPr lang="ru-RU" dirty="0" smtClean="0"/>
              <a:t> все соседние всходы, ведь непонятно, откуда купленные семена взялись, чем обрабатывались и как хранились, прежде чем попасть к вам.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2 правило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838200"/>
            <a:ext cx="7696200" cy="5471160"/>
          </a:xfrm>
        </p:spPr>
        <p:txBody>
          <a:bodyPr>
            <a:normAutofit/>
          </a:bodyPr>
          <a:lstStyle/>
          <a:p>
            <a:r>
              <a:rPr lang="ru-RU" sz="2400" dirty="0" smtClean="0"/>
              <a:t>Большинство заболеваний овощных и цветочных культур передаются с посадочным материалом. Поэтому даже достоверно качественные семена не поленитесь рассортировать, протравить, замочить и/или закалить перед посадкой, чтобы избавиться от возможных </a:t>
            </a:r>
            <a:r>
              <a:rPr lang="ru-RU" sz="2400" dirty="0" err="1" smtClean="0"/>
              <a:t>патогенов</a:t>
            </a:r>
            <a:r>
              <a:rPr lang="ru-RU" sz="2400" dirty="0" smtClean="0"/>
              <a:t>, обогатить семена микроэлементами, улучшить их всхожесть, обеспечить дружное прорастание. Метод и длительность обработки зависят от культуры и возраста семян.</a:t>
            </a:r>
          </a:p>
          <a:p>
            <a:r>
              <a:rPr lang="ru-RU" sz="2400" dirty="0" smtClean="0"/>
              <a:t>В обработке не нуждается лишь </a:t>
            </a:r>
            <a:r>
              <a:rPr lang="ru-RU" sz="2400" dirty="0" err="1" smtClean="0"/>
              <a:t>дражированный</a:t>
            </a:r>
            <a:r>
              <a:rPr lang="ru-RU" sz="2400" dirty="0" smtClean="0"/>
              <a:t> и инкрустированный посевной материал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  <p:pic>
        <p:nvPicPr>
          <p:cNvPr id="4" name="Рисунок 3" descr="https://www.ogorod.ru/images/cache/455x300/crop/images%7Ccms-image-000026265.jpg">
            <a:hlinkClick r:id="rId2" tgtFrame="&quot;_blank&quot;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24600" y="4953000"/>
            <a:ext cx="2361565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3 правило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242560"/>
          </a:xfrm>
        </p:spPr>
        <p:txBody>
          <a:bodyPr>
            <a:normAutofit/>
          </a:bodyPr>
          <a:lstStyle/>
          <a:p>
            <a:r>
              <a:rPr lang="ru-RU" sz="1800" dirty="0" smtClean="0"/>
              <a:t>Заранее озаботьтесь грамотной подготовкой питательного грунта для высева семян. Нет, обычная земля с дачной грядки или оставшаяся от пересадки цветов </a:t>
            </a:r>
            <a:r>
              <a:rPr lang="ru-RU" sz="1800" dirty="0" err="1" smtClean="0"/>
              <a:t>почвосмесь</a:t>
            </a:r>
            <a:r>
              <a:rPr lang="ru-RU" sz="1800" dirty="0" smtClean="0"/>
              <a:t> не подойдет. Мало того, что рассаде требуется совсем иной состав почвы, чем взрослому растению, так еще и каждая культура имеет свои предпочтения, которые придется учитывать.</a:t>
            </a:r>
          </a:p>
          <a:p>
            <a:r>
              <a:rPr lang="ru-RU" sz="1800" dirty="0" smtClean="0"/>
              <a:t>Грунт для рассады можно приобрести в магазине, если доверяете производителю (см. правило №1), либо приготовить самостоятельно в домашних условиях, это несложно.</a:t>
            </a:r>
          </a:p>
          <a:p>
            <a:endParaRPr lang="ru-RU" dirty="0"/>
          </a:p>
        </p:txBody>
      </p:sp>
      <p:pic>
        <p:nvPicPr>
          <p:cNvPr id="4" name="Рисунок 3" descr="грунт для рассады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" y="3810000"/>
            <a:ext cx="3505200" cy="281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s://www.ogorod.ru/images/cache/455x300/crop/images%7Ccms-image-000079413.jpg">
            <a:hlinkClick r:id="rId4" tgtFrame="&quot;_blank&quot;"/>
          </p:cNvPr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953000" y="3810000"/>
            <a:ext cx="358140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4 правило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861560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Правило абсолютной чистоты в выращивании рассады касается не только грунта – по возможности дезинфицировать нужно все.</a:t>
            </a:r>
          </a:p>
          <a:p>
            <a:r>
              <a:rPr lang="ru-RU" dirty="0" smtClean="0"/>
              <a:t>А именно:</a:t>
            </a:r>
          </a:p>
          <a:p>
            <a:pPr lvl="0"/>
            <a:r>
              <a:rPr lang="ru-RU" dirty="0" smtClean="0"/>
              <a:t>емкости для выращивания рассады из любого материала (горшки, ящички, кассеты, стаканчики и т.п.);</a:t>
            </a:r>
          </a:p>
          <a:p>
            <a:pPr lvl="0"/>
            <a:r>
              <a:rPr lang="ru-RU" dirty="0" smtClean="0"/>
              <a:t>инструменты, которые используются для рыхления, полива, пикировки и прочих манипуляций с рассадой;</a:t>
            </a:r>
          </a:p>
          <a:p>
            <a:pPr lvl="0"/>
            <a:r>
              <a:rPr lang="ru-RU" dirty="0" smtClean="0"/>
              <a:t>"место жительства" рассады и находящиеся рядом поверхности (стол, подоконник, стена, окно). </a:t>
            </a:r>
          </a:p>
          <a:p>
            <a:r>
              <a:rPr lang="ru-RU" dirty="0" smtClean="0"/>
              <a:t>Последний пункт особенно актуален для помещений, где выращивают домашние растения, которые легко могут стать источником заражения молодых и неокрепших всходов.</a:t>
            </a:r>
          </a:p>
          <a:p>
            <a:r>
              <a:rPr lang="ru-RU" dirty="0" smtClean="0"/>
              <a:t>Для дезинфекции можно использовать самые простые средства, например, слабый раствор перманганата калия.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5 правило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242560"/>
          </a:xfrm>
        </p:spPr>
        <p:txBody>
          <a:bodyPr>
            <a:normAutofit/>
          </a:bodyPr>
          <a:lstStyle/>
          <a:p>
            <a:r>
              <a:rPr lang="ru-RU" sz="1600" dirty="0" smtClean="0"/>
              <a:t>Соблюдайте сроки посадки семян на рассаду, чтобы сеянцы хорошо развивались, не вытягивались, не перерастали и к моменту высадки были в наилучшей форме. Особенно актуален этот постулат для растений, предназначенных для высадки в открытый грунт.</a:t>
            </a:r>
          </a:p>
          <a:p>
            <a:r>
              <a:rPr lang="ru-RU" sz="1600" dirty="0" smtClean="0"/>
              <a:t>Казалось бы, логично – чем раньше высеять семена, тем раньше созреет долгожданный урожай. Однако не забывайте, насколько капризна погода в наших широтах – к моменту планируемой высадки земля может попросту не прогреться настолько, чтобы высадка вообще была возможна (если в принципе не будет лежать снег). Следите за долгосрочным прогнозом погоды, изучайте климатические условия прошлых лет в вашем регионе.</a:t>
            </a:r>
          </a:p>
          <a:p>
            <a:r>
              <a:rPr lang="ru-RU" sz="1600" dirty="0" smtClean="0"/>
              <a:t>Рассчитывая сроки посева, учитывайте особенности растения и конкретного сорта, характеристики садового участка, условия дальнейшего выращивания растений и свои возможности. Например, при слишком раннем посеве семян рассаду первое время придется </a:t>
            </a:r>
            <a:r>
              <a:rPr lang="ru-RU" sz="1600" dirty="0" err="1" smtClean="0"/>
              <a:t>досвечивать</a:t>
            </a:r>
            <a:r>
              <a:rPr lang="ru-RU" sz="1600" dirty="0" smtClean="0"/>
              <a:t> – готовы ли вы к этому технически?</a:t>
            </a:r>
          </a:p>
          <a:p>
            <a:r>
              <a:rPr lang="ru-RU" sz="1600" dirty="0" smtClean="0"/>
              <a:t>Так же важно не передержать рассаду. Чем старше будут ваши растения – тем хуже они перенесут пересадку и дольше будут приживаться на новом месте.</a:t>
            </a:r>
          </a:p>
          <a:p>
            <a:endParaRPr lang="ru-RU" sz="1600" dirty="0"/>
          </a:p>
        </p:txBody>
      </p:sp>
      <p:pic>
        <p:nvPicPr>
          <p:cNvPr id="4" name="Рисунок 3" descr="https://www.ogorod.ru/images/cache/455x300/crop/images%7Ccms-image-000017340.jpg">
            <a:hlinkClick r:id="rId2" tgtFrame="&quot;_blank&quot;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29400" y="5181600"/>
            <a:ext cx="1981200" cy="15482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6 правило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5394960"/>
          </a:xfrm>
        </p:spPr>
        <p:txBody>
          <a:bodyPr>
            <a:normAutofit/>
          </a:bodyPr>
          <a:lstStyle/>
          <a:p>
            <a:r>
              <a:rPr lang="ru-RU" sz="2000" dirty="0" smtClean="0"/>
              <a:t>Здоровье будущей рассады зависит не только от правильно подобранного субстрата и грамотно подготовленных семян, но и от удачно выбранной емкости для посева. В настоящее время ассортимент емкостей велик, для каждой культуры можно подобрать подходящую – горшочки из пластика или прессованной рисовой муки, ящички, стаканчики, кассеты, торфяные таблетки и кубики...</a:t>
            </a:r>
          </a:p>
          <a:p>
            <a:r>
              <a:rPr lang="ru-RU" sz="2000" dirty="0" smtClean="0"/>
              <a:t>Заранее выясните, нуждается ли выращиваемая культура в пикировке, как рассада того или иного растения перенесет пересадку, какого размера семена и как в дальнейшем будет развиваться корневая система сеянцев.</a:t>
            </a:r>
          </a:p>
          <a:p>
            <a:r>
              <a:rPr lang="ru-RU" sz="2000" dirty="0" smtClean="0"/>
              <a:t>Ото всех вышеперечисленных факторов зависит вид, размер и объем тары, которую вы планируете использовать для будущей рассады.</a:t>
            </a:r>
          </a:p>
          <a:p>
            <a:endParaRPr lang="ru-RU" dirty="0"/>
          </a:p>
        </p:txBody>
      </p:sp>
      <p:pic>
        <p:nvPicPr>
          <p:cNvPr id="4" name="Рисунок 3" descr="емкости для рассады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48200" y="4800600"/>
            <a:ext cx="3048000" cy="187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https://www.ogorod.ru/images/cache/455x300/crop/images%7Ccms-image-000054642.jpg">
            <a:hlinkClick r:id="rId3" tgtFrame="&quot;_blank&quot;"/>
          </p:cNvPr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24000" y="4800600"/>
            <a:ext cx="2743200" cy="190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7 правило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242560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Посев семян также нужно провести грамотно – учитывайте, что семена разных культур из-за разницы в размерах или из-за особенностей развития могут требовать различного способа, плотности и глубины посева.</a:t>
            </a:r>
          </a:p>
          <a:p>
            <a:r>
              <a:rPr lang="ru-RU" dirty="0" smtClean="0"/>
              <a:t>Обычно особенно мелкие семена просто выкладывают на поверхность субстрата и сбрызгивают водой из пульверизатора. К тому же для удобства высева их часто смешивают с сухим мелким песком. Семена среднего размера заделывают в небольшие бороздки, величина которых определяется этим самым размером (толщина верхнего слоя должна превышать размер семени не более чем вдвое), и слегка присыпают грунтом. Крупные семена можно, соответственно, заделывать глубже.</a:t>
            </a:r>
          </a:p>
          <a:p>
            <a:r>
              <a:rPr lang="ru-RU" dirty="0" smtClean="0"/>
              <a:t>Также важно соблюдать определенную агротехникой плотность посадки семян для каждой конкретной культуры, т.к. в излишне загущенной посадке всходы будут мешать друг другу и конкурировать за питание, влагу и свет.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8 правило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5394960"/>
          </a:xfrm>
        </p:spPr>
        <p:txBody>
          <a:bodyPr>
            <a:normAutofit/>
          </a:bodyPr>
          <a:lstStyle/>
          <a:p>
            <a:r>
              <a:rPr lang="ru-RU" sz="2000" dirty="0" smtClean="0"/>
              <a:t>Не забывайте про температурный режим выращивания рассады, который закладывает основу устойчивости выращиваемых культур к болезням и неблагоприятным погодным условиям.</a:t>
            </a:r>
          </a:p>
          <a:p>
            <a:r>
              <a:rPr lang="ru-RU" sz="2000" dirty="0" smtClean="0"/>
              <a:t>Хотя однозначно, что чрезмерно высокая и чрезмерно низкая температуры одинаково вредны рассаде, сеянцам разных культур для комфортного развития далеко не всегда подходит один и тот же температурный режим.</a:t>
            </a:r>
          </a:p>
          <a:p>
            <a:r>
              <a:rPr lang="ru-RU" sz="2000" dirty="0" smtClean="0"/>
              <a:t>Одни растения (томаты, баклажаны, перец) теплолюбивы и требуют дневной температуры в пределах 22-25°С, а ночной не менее 18°С. Другие (картофель, сельдерей, салат) умеренно требовательны к теплу, им достаточно 14-18°С днем и 12-14°С ночью. Третьи же вообще холодоустойчивы (все виды капусты) и переносят ночные температуры даже в пределах 6°С, а днем им хватает 13-16°С.</a:t>
            </a:r>
            <a:endParaRPr lang="ru-RU" sz="2000" dirty="0"/>
          </a:p>
        </p:txBody>
      </p:sp>
      <p:pic>
        <p:nvPicPr>
          <p:cNvPr id="4" name="Рисунок 3" descr="https://www.ogorod.ru/images/cache/455x300/crop/images%7Ccms-image-000067545.jpg">
            <a:hlinkClick r:id="rId2" tgtFrame="&quot;_blank&quot;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95800" y="5029200"/>
            <a:ext cx="2695575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9 правило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85800"/>
            <a:ext cx="4572000" cy="5623560"/>
          </a:xfrm>
        </p:spPr>
        <p:txBody>
          <a:bodyPr>
            <a:normAutofit fontScale="92500" lnSpcReduction="20000"/>
          </a:bodyPr>
          <a:lstStyle/>
          <a:p>
            <a:r>
              <a:rPr lang="ru-RU" sz="1800" dirty="0" smtClean="0"/>
              <a:t>Обеспечьте вашей рассаде оптимальную длительность светового дня (освещение), чтобы приблизить условия роста к естественным. Ведь, высевая семена в феврале, мы, строго говоря, пытаемся обойти законы природы.</a:t>
            </a:r>
          </a:p>
          <a:p>
            <a:r>
              <a:rPr lang="ru-RU" sz="1800" dirty="0" smtClean="0"/>
              <a:t>Если сроки посева достаточно поздние, рассада может обойтись и естественным солнечным светом – нужно лишь предоставить ей место на светлом подоконнике. В случае раннего посева семян придется приобретать специальные </a:t>
            </a:r>
            <a:r>
              <a:rPr lang="ru-RU" sz="1800" dirty="0" err="1" smtClean="0"/>
              <a:t>фитолампы</a:t>
            </a:r>
            <a:r>
              <a:rPr lang="ru-RU" sz="1800" dirty="0" smtClean="0"/>
              <a:t> и </a:t>
            </a:r>
            <a:r>
              <a:rPr lang="ru-RU" sz="1800" dirty="0" err="1" smtClean="0"/>
              <a:t>досвечивать</a:t>
            </a:r>
            <a:r>
              <a:rPr lang="ru-RU" sz="1800" dirty="0" smtClean="0"/>
              <a:t> рассаду. Вообще, в нашем не самом солнечном климате хотя бы одну такую лампу полезно иметь "на всякий случай" каждому огороднику, желающему получать крепкую рассаду.</a:t>
            </a:r>
          </a:p>
          <a:p>
            <a:r>
              <a:rPr lang="ru-RU" sz="1800" dirty="0" smtClean="0"/>
              <a:t>Помните, что даже с приобретением </a:t>
            </a:r>
            <a:r>
              <a:rPr lang="ru-RU" sz="1800" dirty="0" err="1" smtClean="0"/>
              <a:t>фитолампы</a:t>
            </a:r>
            <a:r>
              <a:rPr lang="ru-RU" sz="1800" dirty="0" smtClean="0"/>
              <a:t> придется разбираться в нюансах – ведь на разных стадиях развития рассаде требуются различные по длительности и интенсивности режимы освещения. Так что изучайте инструкции производителей и агротехническую "</a:t>
            </a:r>
            <a:r>
              <a:rPr lang="ru-RU" sz="1800" dirty="0" err="1" smtClean="0"/>
              <a:t>матчасть</a:t>
            </a:r>
            <a:r>
              <a:rPr lang="ru-RU" sz="1800" dirty="0" smtClean="0"/>
              <a:t>".</a:t>
            </a:r>
          </a:p>
          <a:p>
            <a:endParaRPr lang="ru-RU" dirty="0"/>
          </a:p>
        </p:txBody>
      </p:sp>
      <p:pic>
        <p:nvPicPr>
          <p:cNvPr id="4" name="Рисунок 3" descr="https://www.ogorod.ru/images/cache/455x300/crop/images%7Ccms-image-000065107.jpg">
            <a:hlinkClick r:id="rId2" tgtFrame="&quot;_blank&quot;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05400" y="1752600"/>
            <a:ext cx="3733800" cy="373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10 правило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38200"/>
            <a:ext cx="5410200" cy="5471160"/>
          </a:xfrm>
        </p:spPr>
        <p:txBody>
          <a:bodyPr>
            <a:normAutofit fontScale="55000" lnSpcReduction="20000"/>
          </a:bodyPr>
          <a:lstStyle/>
          <a:p>
            <a:r>
              <a:rPr lang="ru-RU" dirty="0" smtClean="0"/>
              <a:t> </a:t>
            </a:r>
          </a:p>
          <a:p>
            <a:r>
              <a:rPr lang="ru-RU" sz="2900" dirty="0" smtClean="0"/>
              <a:t>Не пересушивайте и не заливайте рассаду, следите, чтобы грунт постоянно был слегка увлажненным. На первых стадиях роста сеянцам особенно вредны избыточный полив и застой воды, а впоследствии причиной проблем может стать недостаточный, поверхностный полив растений.</a:t>
            </a:r>
          </a:p>
          <a:p>
            <a:r>
              <a:rPr lang="ru-RU" sz="2900" dirty="0" smtClean="0"/>
              <a:t>Рассаду любой культуры поливают, когда подсыхает верхний слой грунта. До появления всходов землю увлажняют из пульверизатора и обязательно накрывают стеклом или пленкой для создания особого микроклимата. В первые дни после появления всходов укрытие убирают, а полив рассады проводят способом распыления воды из мелкодисперсного пульверизатора или пипеткой под корень – чтобы не повредить пока совсем слабые растения. После появления 2-3 настоящих листочков потребность сеянцев в воде увеличивается, поэтому нужно следить, чтобы жидкость достигала самого нижнего слоя почвы. На этом этапе можно практиковать полив снизу (в поддон), чтобы стимулировать формирование корневой системы.</a:t>
            </a:r>
          </a:p>
          <a:p>
            <a:r>
              <a:rPr lang="ru-RU" sz="2900" dirty="0" smtClean="0"/>
              <a:t>Обратите внимание и на воду, которой вы поливаете рассаду. Она должна быть отстоянной или фильтрованной и обязательно теплой (около 20°С).</a:t>
            </a:r>
          </a:p>
          <a:p>
            <a:endParaRPr lang="ru-RU" dirty="0"/>
          </a:p>
        </p:txBody>
      </p:sp>
      <p:pic>
        <p:nvPicPr>
          <p:cNvPr id="4" name="Рисунок 3" descr="https://www.ogorod.ru/images/cache/455x300/crop/images%7Ccms-image-000080310.jpg">
            <a:hlinkClick r:id="rId2" tgtFrame="&quot;_blank&quot;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91200" y="2057400"/>
            <a:ext cx="3152775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11 правило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85800"/>
            <a:ext cx="8229600" cy="5623560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Не забывайте, что рассада требует регулярных подкормок – даже самый богатый по составу грунт не способен обеспечить ее питательными веществами на протяжении всего периода роста.</a:t>
            </a:r>
          </a:p>
          <a:p>
            <a:r>
              <a:rPr lang="ru-RU" dirty="0" smtClean="0"/>
              <a:t>Выбирая удобрение для рассады (а их сегодня существует множество, как комплексных, так и простых – под любые запросы), обращайте внимание на соответствующую маркировку на упаковке, т.к. концентрация активного вещества в подкормках для взрослых и молодых растений может отличаться в разы.</a:t>
            </a:r>
          </a:p>
          <a:p>
            <a:r>
              <a:rPr lang="ru-RU" dirty="0" smtClean="0"/>
              <a:t>Первое внесение удобрений проводят после того, как растение укоренится, оптимальное время для начала подкормок – после пикировки. Вне зависимости от вида удобрения, интервал внесения подкормок для рассады должен составлять не менее недели. Чтобы растение развивалось гармонично, чередуйте подкормки минеральными и органическими веществами с внесением удобрений для роста рассады.</a:t>
            </a:r>
          </a:p>
          <a:p>
            <a:r>
              <a:rPr lang="ru-RU" dirty="0" smtClean="0"/>
              <a:t>Производите подкормку по утрам при пасмурной или облачной погоде. Раствор удобрения вносите под корень, следя, чтобы он не попадал на нежные листья и стебли рассады, иначе это приведет к образованию ожогов.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12 правило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85800"/>
            <a:ext cx="5105400" cy="5623560"/>
          </a:xfrm>
        </p:spPr>
        <p:txBody>
          <a:bodyPr>
            <a:normAutofit fontScale="62500" lnSpcReduction="20000"/>
          </a:bodyPr>
          <a:lstStyle/>
          <a:p>
            <a:r>
              <a:rPr lang="ru-RU" dirty="0" smtClean="0"/>
              <a:t>Определитесь с пикировкой рассады – одним культурам она жизненно необходима, другие свободно могут обойтись без нее и более того – крайне болезненно переносят эту процедуру. В последнее время все более распространенной среди огородников становится теория о том, что следует свести к минимуму все механические манипуляции с рассадой во избежание ее излишнего </a:t>
            </a:r>
            <a:r>
              <a:rPr lang="ru-RU" dirty="0" err="1" smtClean="0"/>
              <a:t>травмирования</a:t>
            </a:r>
            <a:r>
              <a:rPr lang="ru-RU" dirty="0" smtClean="0"/>
              <a:t>.</a:t>
            </a:r>
          </a:p>
          <a:p>
            <a:r>
              <a:rPr lang="ru-RU" dirty="0" smtClean="0"/>
              <a:t>Если все же вы собрались заниматься пикировкой, помните, что пересадка рассады из общей емкости в отдельные контейнеры проводится обычно на стадии 1-2 настоящих листочков (чем растение старше, тем хуже оно переносит пикировку). Удаляют все слабые, искривленные, бледные растения, оставляют самые крепкие и красивые.</a:t>
            </a:r>
          </a:p>
          <a:p>
            <a:r>
              <a:rPr lang="ru-RU" dirty="0" smtClean="0"/>
              <a:t>Первые 5-6 дней после пикировки рассаду не поливают, чтобы растение лучше укоренилось (в поисках влаги корешки будут вытягиваться и разрастаться).</a:t>
            </a:r>
            <a:endParaRPr lang="ru-RU" dirty="0"/>
          </a:p>
        </p:txBody>
      </p:sp>
      <p:pic>
        <p:nvPicPr>
          <p:cNvPr id="4" name="Рисунок 3" descr="https://www.ogorod.ru/images/cache/455x300/crop/images%7Ccms-image-000068300.jpg">
            <a:hlinkClick r:id="rId2" tgtFrame="&quot;_blank&quot;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62600" y="2057400"/>
            <a:ext cx="3264059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13 правило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38200"/>
            <a:ext cx="4876800" cy="5471160"/>
          </a:xfrm>
        </p:spPr>
        <p:txBody>
          <a:bodyPr>
            <a:normAutofit fontScale="55000" lnSpcReduction="20000"/>
          </a:bodyPr>
          <a:lstStyle/>
          <a:p>
            <a:r>
              <a:rPr lang="ru-RU" dirty="0" smtClean="0"/>
              <a:t>Не допускайте вытягивания рассады. Вытянувшееся, а потому слабое и хрупкое растение может погибнуть или в будущем не дать хорошего урожая.</a:t>
            </a:r>
          </a:p>
          <a:p>
            <a:r>
              <a:rPr lang="ru-RU" dirty="0" smtClean="0"/>
              <a:t>Привести к такому печальному исходу может слишком ранний посев семян, недостаток освещения, неправильный температурный режим и даже избыток влаги или удобрений – поэтому так важно соблюдать все вышеописанные правила ухода за рассадой.</a:t>
            </a:r>
          </a:p>
          <a:p>
            <a:r>
              <a:rPr lang="ru-RU" dirty="0" smtClean="0"/>
              <a:t>Если неприятность уже случилась, постарайтесь свести последствия к минимуму – отрегулируйте график полива и подкормок, переставьте рассаду в более прохладное и более освещенное место, пересадите растения в емкости покрупнее.</a:t>
            </a:r>
          </a:p>
          <a:p>
            <a:r>
              <a:rPr lang="ru-RU" dirty="0" smtClean="0"/>
              <a:t>Еще одним выходом может стать применение особых </a:t>
            </a:r>
            <a:r>
              <a:rPr lang="ru-RU" dirty="0" err="1" smtClean="0"/>
              <a:t>препаратов-ретардантов</a:t>
            </a:r>
            <a:r>
              <a:rPr lang="ru-RU" dirty="0" smtClean="0"/>
              <a:t>, подавляющих излишний рост корней и побегов за счет регулирования синтеза фитогормона роста. Они подавляют растягивание клеток стеблей в период их роста, но усиливают их деление в поперечном направлении без ущерба для других основных физиологических процессов.</a:t>
            </a:r>
            <a:endParaRPr lang="ru-RU" dirty="0"/>
          </a:p>
        </p:txBody>
      </p:sp>
      <p:pic>
        <p:nvPicPr>
          <p:cNvPr id="7" name="Рисунок 6" descr="https://www.ogorod.ru/images/cache/455x300/crop/images%7Ccms-image-000068795.jpg">
            <a:hlinkClick r:id="rId2" tgtFrame="&quot;_blank&quot;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86400" y="2362200"/>
            <a:ext cx="3409950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14 правило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318760"/>
          </a:xfrm>
        </p:spPr>
        <p:txBody>
          <a:bodyPr>
            <a:normAutofit fontScale="62500" lnSpcReduction="20000"/>
          </a:bodyPr>
          <a:lstStyle/>
          <a:p>
            <a:r>
              <a:rPr lang="ru-RU" dirty="0" smtClean="0"/>
              <a:t>Не забывайте про закаливание рассады перед "переселением" ее в грунт. Эта процедура помогает молодым растениям адаптироваться к новым условиям проживания (перепаду дневных и ночных температур, ветру, яркому солнцу и т.п.).</a:t>
            </a:r>
          </a:p>
          <a:p>
            <a:r>
              <a:rPr lang="ru-RU" dirty="0" smtClean="0"/>
              <a:t>Чтобы уменьшить стресс от такого будущего переезда, сеянцы заранее нужно закаливать. За одну-две недели до предстоящей высадки рассады в грунт начинают ежедневно на пару часов открывать форточки окна, на котором размещается рассада. Постепенно это время увеличивают до 6-8 часов, а за три-пять дней до переноса и вовсе начинают выносить емкости с рассадой на улицу (желательно в тихую безветренную погоду), чтобы та привыкала к открытому воздуху.</a:t>
            </a:r>
          </a:p>
          <a:p>
            <a:r>
              <a:rPr lang="ru-RU" dirty="0" smtClean="0"/>
              <a:t>Важно помнить, что для холодостойких и теплолюбивых растений рекомендуемые температура и время закаливания могут значительно отличаться.</a:t>
            </a:r>
          </a:p>
          <a:p>
            <a:r>
              <a:rPr lang="ru-RU" dirty="0" smtClean="0"/>
              <a:t>Разумеется, существуют нюансы – каждая культура требует индивидуализированного подхода, особых условий выращивания. Поэтому исчерпывающими наши рекомендации не являются, если хотите получить действительно хороший результат, нужно изучать вопрос глубже. Однако надеемся, что общее представление о выращивании рассады дома вы получили, и эти знания непременно вам пригодятся.</a:t>
            </a:r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ru-RU" b="1" dirty="0" smtClean="0"/>
          </a:p>
          <a:p>
            <a:pPr algn="ctr"/>
            <a:endParaRPr lang="ru-RU" b="1" dirty="0" smtClean="0"/>
          </a:p>
          <a:p>
            <a:pPr algn="ctr"/>
            <a:r>
              <a:rPr lang="ru-RU" sz="3600" b="1" dirty="0" smtClean="0">
                <a:solidFill>
                  <a:srgbClr val="0070C0"/>
                </a:solidFill>
              </a:rPr>
              <a:t>СПАСИБО ЗА ВНИМАНИЕ!</a:t>
            </a:r>
            <a:endParaRPr lang="ru-RU" sz="3600" dirty="0" smtClean="0">
              <a:solidFill>
                <a:srgbClr val="0070C0"/>
              </a:solidFill>
            </a:endParaRPr>
          </a:p>
          <a:p>
            <a:pPr algn="ctr"/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66</TotalTime>
  <Words>1733</Words>
  <PresentationFormat>Экран (4:3)</PresentationFormat>
  <Paragraphs>78</Paragraphs>
  <Slides>17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Апекс</vt:lpstr>
      <vt:lpstr> ГАУ «КЦСОН города Каменска-Уральского»</vt:lpstr>
      <vt:lpstr> 14 правил, которые вы должны соблюдать при выращивании рассады в домашних условиях </vt:lpstr>
      <vt:lpstr>1 правило </vt:lpstr>
      <vt:lpstr>2 правило </vt:lpstr>
      <vt:lpstr>3 правило </vt:lpstr>
      <vt:lpstr>4 правило </vt:lpstr>
      <vt:lpstr>5 правило </vt:lpstr>
      <vt:lpstr>6 правило </vt:lpstr>
      <vt:lpstr>7 правило </vt:lpstr>
      <vt:lpstr>8 правило </vt:lpstr>
      <vt:lpstr>9 правило </vt:lpstr>
      <vt:lpstr>10 правило </vt:lpstr>
      <vt:lpstr>11 правило </vt:lpstr>
      <vt:lpstr>12 правило </vt:lpstr>
      <vt:lpstr>13 правило </vt:lpstr>
      <vt:lpstr>14 правило </vt:lpstr>
      <vt:lpstr>Слайд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ГАУ «КЦСОН города Каменска-Уральского»</dc:title>
  <dc:creator>Шафикова Гулия Аглямовна</dc:creator>
  <cp:lastModifiedBy>Shafikova_GA</cp:lastModifiedBy>
  <cp:revision>8</cp:revision>
  <dcterms:created xsi:type="dcterms:W3CDTF">2021-02-18T09:57:46Z</dcterms:created>
  <dcterms:modified xsi:type="dcterms:W3CDTF">2021-02-18T11:15:35Z</dcterms:modified>
</cp:coreProperties>
</file>