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78" r:id="rId6"/>
    <p:sldId id="261" r:id="rId7"/>
    <p:sldId id="262" r:id="rId8"/>
    <p:sldId id="263" r:id="rId9"/>
    <p:sldId id="270" r:id="rId10"/>
    <p:sldId id="280" r:id="rId11"/>
    <p:sldId id="281" r:id="rId12"/>
    <p:sldId id="282" r:id="rId13"/>
    <p:sldId id="279" r:id="rId14"/>
    <p:sldId id="283" r:id="rId15"/>
    <p:sldId id="28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11" autoAdjust="0"/>
    <p:restoredTop sz="94618" autoAdjust="0"/>
  </p:normalViewPr>
  <p:slideViewPr>
    <p:cSldViewPr snapToGrid="0">
      <p:cViewPr varScale="1">
        <p:scale>
          <a:sx n="86" d="100"/>
          <a:sy n="86" d="100"/>
        </p:scale>
        <p:origin x="-58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2058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5.xml"/><Relationship Id="rId2" Type="http://schemas.openxmlformats.org/officeDocument/2006/relationships/slide" Target="slides/slide4.xml"/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9ABBC2-B3FA-434D-AB62-01575E479E49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12A4BA-7CD1-4F16-8385-6228FC5650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074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12A4BA-7CD1-4F16-8385-6228FC5650F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9586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529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519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771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1574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7414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4212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9789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010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4501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78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791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3587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74715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6135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4016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742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22861-F15C-464E-9515-D344D47AFA8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7788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34112" y="751856"/>
            <a:ext cx="10503685" cy="3415815"/>
          </a:xfrm>
        </p:spPr>
        <p:txBody>
          <a:bodyPr/>
          <a:lstStyle/>
          <a:p>
            <a:pPr algn="ctr"/>
            <a:r>
              <a:rPr lang="ru-RU" sz="6000" b="1" i="1" dirty="0" err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  <a:t>Тема:Причины</a:t>
            </a:r>
            <a:r>
              <a:rPr lang="ru-RU" sz="60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ru-RU" sz="60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  <a:t>нарушения </a:t>
            </a:r>
            <a:br>
              <a:rPr lang="ru-RU" sz="60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60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  <a:t>сна и его лечение </a:t>
            </a:r>
            <a:br>
              <a:rPr lang="ru-RU" sz="60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60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  <a:ea typeface="+mn-ea"/>
                <a:cs typeface="+mn-cs"/>
              </a:rPr>
              <a:t>у пожилых людей</a:t>
            </a:r>
            <a:r>
              <a:rPr lang="ru-RU" sz="6000" b="1" i="1" dirty="0">
                <a:latin typeface="+mn-lt"/>
                <a:ea typeface="Batang" panose="02030600000101010101" pitchFamily="18" charset="-127"/>
              </a:rPr>
              <a:t/>
            </a:r>
            <a:br>
              <a:rPr lang="ru-RU" sz="6000" b="1" i="1" dirty="0">
                <a:latin typeface="+mn-lt"/>
                <a:ea typeface="Batang" panose="02030600000101010101" pitchFamily="18" charset="-127"/>
              </a:rPr>
            </a:br>
            <a:endParaRPr lang="ru-RU" sz="6000" b="1" i="1" dirty="0">
              <a:latin typeface="+mn-lt"/>
              <a:ea typeface="Batang" panose="02030600000101010101" pitchFamily="18" charset="-127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71728" y="4434812"/>
            <a:ext cx="93296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/>
            <a:r>
              <a:rPr lang="ru-RU" sz="3600" b="1" spc="50" dirty="0">
                <a:ln w="0"/>
                <a:solidFill>
                  <a:schemeClr val="accent6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пожилого возраста </a:t>
            </a: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2020-2021гг</a:t>
            </a:r>
            <a:r>
              <a:rPr lang="ru-RU" sz="3600" b="1" spc="50" dirty="0">
                <a:ln w="0"/>
                <a:solidFill>
                  <a:schemeClr val="accent6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 Направление «Активное долголетие»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68357" y="6155242"/>
            <a:ext cx="7303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/>
            <a:r>
              <a:rPr lang="ru-RU" b="1" dirty="0" smtClean="0">
                <a:solidFill>
                  <a:srgbClr val="5B9BD5">
                    <a:lumMod val="50000"/>
                  </a:srgbClr>
                </a:solidFill>
              </a:rPr>
              <a:t>Руководитель специалист по социальной работе  </a:t>
            </a:r>
            <a:r>
              <a:rPr lang="ru-RU" b="1" dirty="0">
                <a:solidFill>
                  <a:srgbClr val="5B9BD5">
                    <a:lumMod val="50000"/>
                  </a:srgbClr>
                </a:solidFill>
              </a:rPr>
              <a:t>Калабун О.П.</a:t>
            </a:r>
          </a:p>
        </p:txBody>
      </p:sp>
    </p:spTree>
    <p:extLst>
      <p:ext uri="{BB962C8B-B14F-4D97-AF65-F5344CB8AC3E}">
        <p14:creationId xmlns:p14="http://schemas.microsoft.com/office/powerpoint/2010/main" xmlns="" val="3818529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00" y="329956"/>
            <a:ext cx="3733800" cy="772013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258" y="2021383"/>
            <a:ext cx="11189084" cy="4836618"/>
          </a:xfrm>
        </p:spPr>
        <p:txBody>
          <a:bodyPr>
            <a:normAutofit/>
          </a:bodyPr>
          <a:lstStyle/>
          <a:p>
            <a:r>
              <a:rPr lang="ru-RU" sz="2800" dirty="0"/>
              <a:t>Сон в разном возрасте имеет различную продолжительность. Маленькие дети могут спать до 14 часов, норма взрослого – 8 часов, а в старости количество часов сна сокращается. Если пожилой высыпается за 6 часов, чувствует себя хорошо и бодр, для него это норма и обращаться к врачу не нужно. Если же количество часов сна резко сокращается,  он часто просыпается ночью, а наутро в разбит и обессилен, чувствует сонливость – это симптомы нарушения. Важно обратить на это внимание, так как недостаток отдыха плохо сказывается на здоровье и самочувствии пенсионера.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64419" y="254297"/>
            <a:ext cx="3653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Вступление</a:t>
            </a:r>
          </a:p>
        </p:txBody>
      </p:sp>
      <p:pic>
        <p:nvPicPr>
          <p:cNvPr id="1026" name="Picture 2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E5D2EF25-2D28-4EA5-A6F7-95F3846DB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923" y="154483"/>
            <a:ext cx="245745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5882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72727" y="474737"/>
            <a:ext cx="699261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Польза и важность здорового </a:t>
            </a:r>
          </a:p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сна в пожилом возрасте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296FE85-F4CF-420C-9BAE-43412B70D245}"/>
              </a:ext>
            </a:extLst>
          </p:cNvPr>
          <p:cNvSpPr/>
          <p:nvPr/>
        </p:nvSpPr>
        <p:spPr>
          <a:xfrm>
            <a:off x="855656" y="2149019"/>
            <a:ext cx="11251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•    Недостаток сна увеличивает риски развития инфаркта и инсульта;</a:t>
            </a:r>
          </a:p>
          <a:p>
            <a:r>
              <a:rPr lang="ru-RU" sz="2400" dirty="0"/>
              <a:t>•    Во время ночного отдыха организм восстанавливается;</a:t>
            </a:r>
          </a:p>
          <a:p>
            <a:r>
              <a:rPr lang="ru-RU" sz="2400" dirty="0"/>
              <a:t>•    Во сне укрепляется иммунитет - бессонница ослабляет состояние пожилого человека;</a:t>
            </a:r>
          </a:p>
          <a:p>
            <a:r>
              <a:rPr lang="ru-RU" sz="2400" dirty="0"/>
              <a:t>•    Сон поддерживает здоровую массу тела;</a:t>
            </a:r>
          </a:p>
          <a:p>
            <a:r>
              <a:rPr lang="ru-RU" sz="2400" dirty="0"/>
              <a:t>•    Во сне нормализуется давление, это особенно важно для гипертоников;</a:t>
            </a:r>
          </a:p>
          <a:p>
            <a:r>
              <a:rPr lang="ru-RU" sz="2400" dirty="0"/>
              <a:t>•    Сон успокаивает и снимает напряжение. </a:t>
            </a:r>
          </a:p>
          <a:p>
            <a:endParaRPr lang="ru-RU" sz="2400" dirty="0"/>
          </a:p>
          <a:p>
            <a:r>
              <a:rPr lang="ru-RU" sz="2400" dirty="0"/>
              <a:t>	Бессонница может нанести значительный вред и физическому, и психическому здоровью человека, усугубить его больное состояние. Здоровый сон, наоборот, способствует оздоровлению и укреплению, поэтому в случае нарушений важно его восстановить.</a:t>
            </a:r>
          </a:p>
        </p:txBody>
      </p:sp>
      <p:pic>
        <p:nvPicPr>
          <p:cNvPr id="2050" name="Picture 2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1F51832F-5067-4575-AB3E-41CE023B8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399" y="328433"/>
            <a:ext cx="273367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91866" y="2037510"/>
            <a:ext cx="97616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Бессонница – это систематическое расстройство сна, при котором нарушаются просыпание, засыпание, глубина и продолжительность сна. У пожилых бессонница бывает двух видов: транзиторная (вызвана стрессовыми ситуациями) и хроническая (постоянная, из-за физиологических перемен в организме). Обычно развивается после 60 лет.</a:t>
            </a:r>
          </a:p>
          <a:p>
            <a:r>
              <a:rPr lang="ru-RU" sz="2400" dirty="0"/>
              <a:t>Бессонницей считается не только долгий отход и неглубокий сон, но и частое пробуждение ночью с отсутствием бодрости наутро.</a:t>
            </a:r>
          </a:p>
          <a:p>
            <a:r>
              <a:rPr lang="ru-RU" sz="2400" dirty="0"/>
              <a:t>Хроническая патология не возникает быстро. Ей предшествуют длительные процессы: развитие болезней, долгий стресс, регулярные нарушения гигиены и режима сна.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33874" y="673531"/>
            <a:ext cx="5719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Причины нарушения сна</a:t>
            </a:r>
          </a:p>
        </p:txBody>
      </p:sp>
      <p:pic>
        <p:nvPicPr>
          <p:cNvPr id="5" name="Рисунок 4" descr="Бессонница у пожилых">
            <a:extLst>
              <a:ext uri="{FF2B5EF4-FFF2-40B4-BE49-F238E27FC236}">
                <a16:creationId xmlns:a16="http://schemas.microsoft.com/office/drawing/2014/main" xmlns="" id="{4BCBEF85-D44D-4DED-A9A5-A5C4BF1F00B1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35" r="-3537"/>
          <a:stretch/>
        </p:blipFill>
        <p:spPr bwMode="auto">
          <a:xfrm>
            <a:off x="406262" y="225554"/>
            <a:ext cx="2347196" cy="15422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5629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7690" y="1609344"/>
            <a:ext cx="109766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Причины бессонницы у пожилых людей связаны со снижением выработки мелатонина (гормона сна) к старости. </a:t>
            </a:r>
          </a:p>
          <a:p>
            <a:r>
              <a:rPr lang="ru-RU" sz="2200" dirty="0"/>
              <a:t>Снижение этого гормона вызывают:</a:t>
            </a:r>
          </a:p>
          <a:p>
            <a:r>
              <a:rPr lang="ru-RU" sz="2200" dirty="0"/>
              <a:t> •    Переживания, из-за которых трудно уснуть;</a:t>
            </a:r>
          </a:p>
          <a:p>
            <a:r>
              <a:rPr lang="ru-RU" sz="2200" dirty="0"/>
              <a:t>•    Нарушенная гигиена сна: некомфортная постель, свет и шум в комнате;</a:t>
            </a:r>
          </a:p>
          <a:p>
            <a:r>
              <a:rPr lang="ru-RU" sz="2200" dirty="0"/>
              <a:t>•    Болезни: астма, гипертония, тахикардия, диабет, остеопороз и </a:t>
            </a:r>
            <a:r>
              <a:rPr lang="ru-RU" sz="2200" dirty="0" err="1"/>
              <a:t>др</a:t>
            </a:r>
            <a:r>
              <a:rPr lang="ru-RU" sz="2200" dirty="0"/>
              <a:t>;</a:t>
            </a:r>
          </a:p>
          <a:p>
            <a:r>
              <a:rPr lang="ru-RU" sz="2200" dirty="0"/>
              <a:t>•    Психические нарушения: депрессия, беспокойство, хроническая тревога;</a:t>
            </a:r>
          </a:p>
          <a:p>
            <a:r>
              <a:rPr lang="ru-RU" sz="2200" dirty="0"/>
              <a:t>•    Хронические боли и усталость;</a:t>
            </a:r>
          </a:p>
          <a:p>
            <a:r>
              <a:rPr lang="ru-RU" sz="2200" dirty="0"/>
              <a:t>•    Прием энергетиков и некоторых лекарств, провоцирующих бессонницу;</a:t>
            </a:r>
          </a:p>
          <a:p>
            <a:r>
              <a:rPr lang="ru-RU" sz="2200" dirty="0"/>
              <a:t>•    Малоподвижный образ жизни и лишний вес;</a:t>
            </a:r>
          </a:p>
          <a:p>
            <a:r>
              <a:rPr lang="ru-RU" sz="2200" dirty="0"/>
              <a:t>•    Храп, судорожность, проблемное дыхание;</a:t>
            </a:r>
          </a:p>
          <a:p>
            <a:r>
              <a:rPr lang="ru-RU" sz="2200" dirty="0"/>
              <a:t>•    Вредные привычки: нарушение здорового графика сна, употребление алкоголя перед сном, засыпание под телевизор. Менопауза и постменопауза у пожилых женщин;</a:t>
            </a:r>
          </a:p>
          <a:p>
            <a:r>
              <a:rPr lang="ru-RU" sz="2200" dirty="0"/>
              <a:t>•    Недостаток солнечного света.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36082" y="397506"/>
            <a:ext cx="5719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Причины нарушения сна</a:t>
            </a:r>
          </a:p>
        </p:txBody>
      </p:sp>
      <p:pic>
        <p:nvPicPr>
          <p:cNvPr id="3074" name="Picture 2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C1E9C32D-34C0-4716-B2DE-227F6F3B3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897" y="243737"/>
            <a:ext cx="2438585" cy="136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6698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92008" y="2008170"/>
            <a:ext cx="93835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Пожилые люди с этой проблемой обычно отмечают следующие признаки: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•    Долгое засыпание;</a:t>
            </a:r>
          </a:p>
          <a:p>
            <a:r>
              <a:rPr lang="ru-RU" sz="2400" dirty="0"/>
              <a:t>•    Частые подъемы по ночам без возможности заснуть дальше;</a:t>
            </a:r>
          </a:p>
          <a:p>
            <a:r>
              <a:rPr lang="ru-RU" sz="2400" dirty="0"/>
              <a:t>•    Короткий, поверхностный и прерывистый сон;</a:t>
            </a:r>
          </a:p>
          <a:p>
            <a:r>
              <a:rPr lang="ru-RU" sz="2400" dirty="0"/>
              <a:t>•    Усталость и разбитость по утрам;</a:t>
            </a:r>
          </a:p>
          <a:p>
            <a:r>
              <a:rPr lang="ru-RU" sz="2400" dirty="0"/>
              <a:t>•    Сон становится чутким к разным раздражителям;</a:t>
            </a:r>
          </a:p>
          <a:p>
            <a:r>
              <a:rPr lang="ru-RU" sz="2400" dirty="0"/>
              <a:t>•    Вялость и сонливость, депрессивное состояние, сложности с концентрацией внимания и слабая память в дневное время.</a:t>
            </a:r>
          </a:p>
          <a:p>
            <a:pPr lvl="0"/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841490" y="703091"/>
            <a:ext cx="25090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Симптомы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49BBE72-DB67-4D97-8962-5BD4DC7B3A8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7429" y="232260"/>
            <a:ext cx="2600715" cy="1587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93905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08272" y="2494615"/>
            <a:ext cx="73431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Бессонница может быть связана с различными нарушениями. </a:t>
            </a:r>
          </a:p>
          <a:p>
            <a:r>
              <a:rPr lang="ru-RU" sz="2400" dirty="0"/>
              <a:t>У пожилых людей часто встречаются следующие: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•    Бессонница из-за приема медикаментов. </a:t>
            </a:r>
          </a:p>
          <a:p>
            <a:r>
              <a:rPr lang="ru-RU" sz="2400" dirty="0"/>
              <a:t>•    Синдром периодического движения конечностей. </a:t>
            </a:r>
          </a:p>
          <a:p>
            <a:r>
              <a:rPr lang="ru-RU" sz="2400" dirty="0"/>
              <a:t>•    Синдром беспокойных ног.  </a:t>
            </a:r>
          </a:p>
          <a:p>
            <a:r>
              <a:rPr lang="ru-RU" sz="2400" dirty="0"/>
              <a:t>•    Синдром бессонницы по причине депрессии. </a:t>
            </a:r>
          </a:p>
          <a:p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65219" y="844218"/>
            <a:ext cx="59795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Типичные нарушения сна</a:t>
            </a:r>
          </a:p>
        </p:txBody>
      </p:sp>
      <p:pic>
        <p:nvPicPr>
          <p:cNvPr id="4100" name="Picture 4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4047BB61-9014-4231-AE6D-16CD45E37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692" y="243459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3275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1094" y="2122849"/>
            <a:ext cx="975360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/>
              <a:t>Бессонницу в пожилом возрасте обязательно нужно лечить, иначе она способна привести к тяжелым последствиям – хроническим патологиям. Для лечения сначала можно отправиться на прием к терапевту, который даст направления к нужным врачам. Узким специалистом в области сна является сомнолог.</a:t>
            </a:r>
          </a:p>
          <a:p>
            <a:pPr>
              <a:lnSpc>
                <a:spcPct val="150000"/>
              </a:lnSpc>
            </a:pPr>
            <a:r>
              <a:rPr lang="ru-RU" sz="2400" dirty="0"/>
              <a:t>Лечение проводится разными методами: лекарствами, средствами народной медицины, полезной гимнастикой. </a:t>
            </a:r>
          </a:p>
          <a:p>
            <a:pPr>
              <a:lnSpc>
                <a:spcPct val="150000"/>
              </a:lnSpc>
            </a:pPr>
            <a:r>
              <a:rPr lang="ru-RU" sz="2400" dirty="0"/>
              <a:t>Бороться с бессонницей нужно комплексно.</a:t>
            </a:r>
          </a:p>
          <a:p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663084" y="853361"/>
            <a:ext cx="21226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Лечение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E5D27E1-DE78-404F-BF07-9D4CA9A1B29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094" y="377951"/>
            <a:ext cx="2840746" cy="15971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82963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47885" y="473337"/>
            <a:ext cx="462542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Народная медицина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02924" y="3083125"/>
            <a:ext cx="7102163" cy="2838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Народные средства – хорошее и эффективное дополнение к традиционной медицине. В борьбе с бессонницей активно применяют травяные сборы, отвары, чаи, средства на основе меда.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4EBE797-EDEE-4AA2-9538-428819B9827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772" y="427171"/>
            <a:ext cx="3743587" cy="19286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9955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8640" y="196339"/>
            <a:ext cx="903427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Рецепты от бессонницы на выбор: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8640" y="1131689"/>
            <a:ext cx="104485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 • </a:t>
            </a:r>
            <a:r>
              <a:rPr lang="ru-RU" sz="2400" dirty="0"/>
              <a:t>   Растворить одну ложку меда в стакане теплой воды или молока. Выпивать на ночь.</a:t>
            </a:r>
          </a:p>
          <a:p>
            <a:r>
              <a:rPr lang="ru-RU" sz="2400" dirty="0"/>
              <a:t>•    Один стакан отрубей залить 100 мл воды, прибавить 100 г меда, все перемешать. Смесь принимают по 2 ст. л. в течение двух месяцев. </a:t>
            </a:r>
          </a:p>
          <a:p>
            <a:r>
              <a:rPr lang="ru-RU" sz="2400" dirty="0"/>
              <a:t>•    Смешать в равных количествах календулу, пустырник, чабрец. Каждый раз использовать по 10 г смеси, заливая кипятком. Настой готовится 15 минут. К готовому напитку добавить ложку меда, выпивать перед сном. </a:t>
            </a:r>
          </a:p>
          <a:p>
            <a:r>
              <a:rPr lang="ru-RU" sz="2400" dirty="0"/>
              <a:t>•    Смешать корни валерианы (5 г) и душицу (10 г). Смесь кипятить в течение 15 минут, пить на ночь.</a:t>
            </a:r>
          </a:p>
          <a:p>
            <a:r>
              <a:rPr lang="ru-RU" sz="2400" dirty="0"/>
              <a:t>•    Одну ст. л. корня валерианы залить кипятком, поставить на огонь и варить 15 минут. Принимают по 1 ст. л. раз в день.</a:t>
            </a:r>
          </a:p>
          <a:p>
            <a:r>
              <a:rPr lang="ru-RU" sz="2400" dirty="0"/>
              <a:t>•    Напиток на основе мелиссы и мяты. Смешать по одной чайной ложке обоих компонентов и заварить вместе с ромашковым чаем. Пить за час до сна.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4492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47996" y="842670"/>
            <a:ext cx="1013219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 </a:t>
            </a:r>
            <a:r>
              <a:rPr lang="ru-RU" sz="2400" dirty="0"/>
              <a:t>•    Растворить одну ложку меда в стакане теплой воды или молока. Выпивать на ночь.</a:t>
            </a:r>
          </a:p>
          <a:p>
            <a:r>
              <a:rPr lang="ru-RU" sz="2400" dirty="0"/>
              <a:t>•    Один стакан отрубей залить 100 мл воды, прибавить 100 г меда, все перемешать. Смесь принимают по 2 ст. л. в течение двух месяцев. </a:t>
            </a:r>
          </a:p>
          <a:p>
            <a:r>
              <a:rPr lang="ru-RU" sz="2400" dirty="0"/>
              <a:t>•    Смешать в равных количествах календулу, пустырник, чабрец. Каждый раз использовать по 10 г смеси, заливая кипятком. Настой готовится 15 минут. К готовому напитку добавить ложку меда, выпивать перед сном. </a:t>
            </a:r>
          </a:p>
          <a:p>
            <a:r>
              <a:rPr lang="ru-RU" sz="2400" dirty="0"/>
              <a:t>•    Смешать корни валерианы (5 г) и душицу (10 г). Смесь кипятить в течение 15 минут, пить на ночь.</a:t>
            </a:r>
          </a:p>
          <a:p>
            <a:r>
              <a:rPr lang="ru-RU" sz="2400" dirty="0"/>
              <a:t>•    Одну ст. л. корня валерианы залить кипятком, поставить на огонь и варить 15 минут. Принимают по 1 ст. л. раз в день.</a:t>
            </a:r>
          </a:p>
          <a:p>
            <a:r>
              <a:rPr lang="ru-RU" sz="2400" dirty="0"/>
              <a:t>•    Напиток на основе мелиссы и мяты. Смешать по одной чайной ложке обоих компонентов и заварить вместе с ромашковым чаем. Пить за час до сна.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D7160CA-08FC-4A12-BC8F-F16FD733B0F0}"/>
              </a:ext>
            </a:extLst>
          </p:cNvPr>
          <p:cNvSpPr/>
          <p:nvPr/>
        </p:nvSpPr>
        <p:spPr>
          <a:xfrm>
            <a:off x="425834" y="196339"/>
            <a:ext cx="903427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Рецепты от бессонницы на выбор:</a:t>
            </a:r>
          </a:p>
        </p:txBody>
      </p:sp>
    </p:spTree>
    <p:extLst>
      <p:ext uri="{BB962C8B-B14F-4D97-AF65-F5344CB8AC3E}">
        <p14:creationId xmlns:p14="http://schemas.microsoft.com/office/powerpoint/2010/main" xmlns="" val="538561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65462" y="606374"/>
            <a:ext cx="5695530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Другие способы </a:t>
            </a:r>
          </a:p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лечения бессонницы:</a:t>
            </a:r>
            <a:endParaRPr lang="ru-RU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74464" y="2537637"/>
            <a:ext cx="49865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 </a:t>
            </a:r>
          </a:p>
          <a:p>
            <a:r>
              <a:rPr lang="ru-RU" sz="2400" dirty="0"/>
              <a:t>Применяют такие методики лечения бессонницы у пожилых:</a:t>
            </a:r>
          </a:p>
          <a:p>
            <a:endParaRPr lang="ru-RU" sz="2400" dirty="0"/>
          </a:p>
          <a:p>
            <a:r>
              <a:rPr lang="ru-RU" sz="2400" dirty="0"/>
              <a:t>•    Массаж воротниковой зоны. </a:t>
            </a:r>
          </a:p>
          <a:p>
            <a:r>
              <a:rPr lang="ru-RU" sz="2400" dirty="0"/>
              <a:t>•    Электросон. </a:t>
            </a:r>
          </a:p>
          <a:p>
            <a:r>
              <a:rPr lang="ru-RU" sz="2400" dirty="0"/>
              <a:t>•    Магнитотерапия. </a:t>
            </a:r>
          </a:p>
          <a:p>
            <a:r>
              <a:rPr lang="ru-RU" sz="2400" dirty="0"/>
              <a:t>•    Гипноз.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122" name="Picture 2" descr="Картинки по запросу &quot;массаж воротниковой зоны&quot;">
            <a:extLst>
              <a:ext uri="{FF2B5EF4-FFF2-40B4-BE49-F238E27FC236}">
                <a16:creationId xmlns:a16="http://schemas.microsoft.com/office/drawing/2014/main" xmlns="" id="{1CE78DCC-A0B5-45EF-9F5C-8F2399D5B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4" y="606374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&quot;электросон картинки&quot;">
            <a:extLst>
              <a:ext uri="{FF2B5EF4-FFF2-40B4-BE49-F238E27FC236}">
                <a16:creationId xmlns:a16="http://schemas.microsoft.com/office/drawing/2014/main" xmlns="" id="{927E8B25-660F-4B19-95E0-E84E1E645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" y="2802606"/>
            <a:ext cx="24669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артинки по запросу &quot;магнитотерапия при нарушении сна&quot;">
            <a:extLst>
              <a:ext uri="{FF2B5EF4-FFF2-40B4-BE49-F238E27FC236}">
                <a16:creationId xmlns:a16="http://schemas.microsoft.com/office/drawing/2014/main" xmlns="" id="{A2A6D590-A44B-4CD7-977F-7DAF094DC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5" y="4713088"/>
            <a:ext cx="2466974" cy="164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3439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12492" y="673154"/>
            <a:ext cx="565708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Правила здорового сна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3465" y="2029625"/>
            <a:ext cx="107367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Чтобы избежать появления бессонницы, нужно придерживаться простых рекомендаций:</a:t>
            </a:r>
          </a:p>
          <a:p>
            <a:r>
              <a:rPr lang="ru-RU" sz="2400" dirty="0"/>
              <a:t> •    Приучиться к соблюдению строгого режима дня. </a:t>
            </a:r>
          </a:p>
          <a:p>
            <a:r>
              <a:rPr lang="ru-RU" sz="2400" dirty="0"/>
              <a:t>•    Ввести ежедневные умеренные физические нагрузки. </a:t>
            </a:r>
          </a:p>
          <a:p>
            <a:r>
              <a:rPr lang="ru-RU" sz="2400" dirty="0"/>
              <a:t>•    Организовать день так, чтобы он был насыщенным для пожилого человека. К вечеру появится усталость, и человек легко заснет. •    Соблюдать ежедневную подготовку ко сну в виде привычных ритуалов: проветривание комнаты, теплая ванна, травяной чай.</a:t>
            </a:r>
          </a:p>
          <a:p>
            <a:r>
              <a:rPr lang="ru-RU" sz="2400" dirty="0"/>
              <a:t>•    В вечернее время можно выбрать монотонное хобби, например, вязание. </a:t>
            </a:r>
          </a:p>
          <a:p>
            <a:r>
              <a:rPr lang="ru-RU" sz="2400" dirty="0"/>
              <a:t>•     В рацион нужно включить пищу, насыщенную белками и клетчаткой. Ограничить количество кофе, сладкого и пряностей.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0B3B38B-C00B-45E9-A937-A032832FFD78}"/>
              </a:ext>
            </a:extLst>
          </p:cNvPr>
          <p:cNvPicPr/>
          <p:nvPr/>
        </p:nvPicPr>
        <p:blipFill rotWithShape="1">
          <a:blip r:embed="rId2" cstate="print"/>
          <a:srcRect l="9138" t="24159" r="8766" b="6200"/>
          <a:stretch/>
        </p:blipFill>
        <p:spPr bwMode="auto">
          <a:xfrm>
            <a:off x="463465" y="196339"/>
            <a:ext cx="2476600" cy="15999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283131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4112" y="704170"/>
            <a:ext cx="550468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Правила здорового сна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4026" y="1904499"/>
            <a:ext cx="1074919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•    По вечерам полезны дыхательные упражнения, массаж.</a:t>
            </a:r>
          </a:p>
          <a:p>
            <a:r>
              <a:rPr lang="ru-RU" sz="2400" dirty="0"/>
              <a:t>•    Ароматерапия способствует релаксу, быстрому погружению в сон. Популярное «снотворное» масло – лавандовое. Его можно использовать как добавку в ванну или рассеивать в помещении с помощью </a:t>
            </a:r>
            <a:r>
              <a:rPr lang="ru-RU" sz="2400" dirty="0" err="1"/>
              <a:t>аромалампы</a:t>
            </a:r>
            <a:r>
              <a:rPr lang="ru-RU" sz="2400" dirty="0"/>
              <a:t>.</a:t>
            </a:r>
          </a:p>
          <a:p>
            <a:r>
              <a:rPr lang="ru-RU" sz="2400" dirty="0"/>
              <a:t>•    Если человек переживает стресс, ему нужно расслабиться. Для этого можно принять успокоительное средство на растительной основе. </a:t>
            </a:r>
          </a:p>
          <a:p>
            <a:r>
              <a:rPr lang="ru-RU" sz="2400" dirty="0"/>
              <a:t>•    Постель должна быть удобной. В спальне должно быть прохладно, тихо и темно. </a:t>
            </a:r>
          </a:p>
          <a:p>
            <a:r>
              <a:rPr lang="ru-RU" sz="2400" dirty="0"/>
              <a:t> Справиться с бессонницей не так сложно, если она не является следствием заболеваний. В этом случае нужно выявить и лечить первопричину.  Важно вовремя начать лечиться, соблюсти все врачебные рекомендации и правила гигиены сна.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26456" y="150173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146" name="Picture 2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4891ED63-7871-4E11-8F3B-AF94552E9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26" y="371782"/>
            <a:ext cx="2873564" cy="143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4809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и по запросу &quot;сон нарушение сна в пожилом возрасте&quot;">
            <a:extLst>
              <a:ext uri="{FF2B5EF4-FFF2-40B4-BE49-F238E27FC236}">
                <a16:creationId xmlns:a16="http://schemas.microsoft.com/office/drawing/2014/main" xmlns="" id="{661C02E2-D2F8-477F-9AEF-3E12BD931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648" y="0"/>
            <a:ext cx="9133114" cy="511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4E8099A-6CC9-427D-8E21-06EB93FDA0EE}"/>
              </a:ext>
            </a:extLst>
          </p:cNvPr>
          <p:cNvSpPr/>
          <p:nvPr/>
        </p:nvSpPr>
        <p:spPr>
          <a:xfrm>
            <a:off x="-207264" y="5431209"/>
            <a:ext cx="10460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6600" b="1" dirty="0">
                <a:ln w="12700">
                  <a:solidFill>
                    <a:srgbClr val="90C226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rgbClr val="90C226"/>
                  </a:outerShdw>
                </a:effectLst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357686704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817</TotalTime>
  <Words>465</Words>
  <Application>Microsoft Office PowerPoint</Application>
  <PresentationFormat>Произвольный</PresentationFormat>
  <Paragraphs>100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Тема:Причины нарушения  сна и его лечение  у пожилых людей 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Калабун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Shafikova_GA</cp:lastModifiedBy>
  <cp:revision>67</cp:revision>
  <dcterms:created xsi:type="dcterms:W3CDTF">2020-09-08T09:23:23Z</dcterms:created>
  <dcterms:modified xsi:type="dcterms:W3CDTF">2021-02-18T08:55:54Z</dcterms:modified>
</cp:coreProperties>
</file>