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4" r:id="rId1"/>
  </p:sldMasterIdLst>
  <p:notesMasterIdLst>
    <p:notesMasterId r:id="rId16"/>
  </p:notesMasterIdLst>
  <p:sldIdLst>
    <p:sldId id="256" r:id="rId2"/>
    <p:sldId id="292" r:id="rId3"/>
    <p:sldId id="293" r:id="rId4"/>
    <p:sldId id="294" r:id="rId5"/>
    <p:sldId id="295" r:id="rId6"/>
    <p:sldId id="296" r:id="rId7"/>
    <p:sldId id="297" r:id="rId8"/>
    <p:sldId id="298" r:id="rId9"/>
    <p:sldId id="299" r:id="rId10"/>
    <p:sldId id="300" r:id="rId11"/>
    <p:sldId id="301" r:id="rId12"/>
    <p:sldId id="302" r:id="rId13"/>
    <p:sldId id="303" r:id="rId14"/>
    <p:sldId id="282"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33" autoAdjust="0"/>
    <p:restoredTop sz="94660"/>
  </p:normalViewPr>
  <p:slideViewPr>
    <p:cSldViewPr snapToGrid="0">
      <p:cViewPr varScale="1">
        <p:scale>
          <a:sx n="86" d="100"/>
          <a:sy n="86" d="100"/>
        </p:scale>
        <p:origin x="-678"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174A3E-30D7-4D6F-9F08-EE22F652A70D}" type="datetimeFigureOut">
              <a:rPr lang="ru-RU" smtClean="0"/>
              <a:pPr/>
              <a:t>25.01.2021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640E2A-1F63-4D39-B0DB-A320B6F5BA00}" type="slidenum">
              <a:rPr lang="ru-RU" smtClean="0"/>
              <a:pPr/>
              <a:t>‹#›</a:t>
            </a:fld>
            <a:endParaRPr lang="ru-RU"/>
          </a:p>
        </p:txBody>
      </p:sp>
    </p:spTree>
    <p:extLst>
      <p:ext uri="{BB962C8B-B14F-4D97-AF65-F5344CB8AC3E}">
        <p14:creationId xmlns:p14="http://schemas.microsoft.com/office/powerpoint/2010/main" xmlns="" val="3967028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58021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099287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56139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212725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307305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82066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516433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344208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311646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788272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3558301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42223196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8130964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xmlns="" val="3560513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412661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0039284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CCDB34-BA98-459C-B5B4-36527947AFF1}" type="datetimeFigureOut">
              <a:rPr lang="ru-RU" smtClean="0"/>
              <a:pPr/>
              <a:t>25.01.2021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2184028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0CCDB34-BA98-459C-B5B4-36527947AFF1}" type="datetimeFigureOut">
              <a:rPr lang="ru-RU" smtClean="0"/>
              <a:pPr/>
              <a:t>25.01.2021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789C27A0-1C1C-4BF5-AEFB-5F12A25ADD11}" type="slidenum">
              <a:rPr lang="ru-RU" smtClean="0"/>
              <a:pPr/>
              <a:t>‹#›</a:t>
            </a:fld>
            <a:endParaRPr lang="ru-RU"/>
          </a:p>
        </p:txBody>
      </p:sp>
    </p:spTree>
    <p:extLst>
      <p:ext uri="{BB962C8B-B14F-4D97-AF65-F5344CB8AC3E}">
        <p14:creationId xmlns:p14="http://schemas.microsoft.com/office/powerpoint/2010/main" xmlns="" val="1219821329"/>
      </p:ext>
    </p:extLst>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 id="2147484146" r:id="rId12"/>
    <p:sldLayoutId id="2147484147" r:id="rId13"/>
    <p:sldLayoutId id="2147484148" r:id="rId14"/>
    <p:sldLayoutId id="2147484149" r:id="rId15"/>
    <p:sldLayoutId id="2147484150" r:id="rId16"/>
    <p:sldLayoutId id="214748415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498" y="537142"/>
            <a:ext cx="10515600" cy="1590424"/>
          </a:xfrm>
        </p:spPr>
        <p:txBody>
          <a:bodyPr>
            <a:normAutofit/>
          </a:bodyPr>
          <a:lstStyle/>
          <a:p>
            <a:pPr algn="ctr"/>
            <a:r>
              <a:rPr lang="ru-RU" sz="1800" b="1" dirty="0" smtClean="0"/>
              <a:t>ГАУ «КЦСОН </a:t>
            </a:r>
            <a:r>
              <a:rPr lang="ru-RU" sz="1800" b="1" dirty="0" smtClean="0"/>
              <a:t>города КАМЕНСКА </a:t>
            </a:r>
            <a:r>
              <a:rPr lang="ru-RU" sz="1800" b="1" dirty="0" smtClean="0"/>
              <a:t>– УРАЛЬСКОГО»</a:t>
            </a:r>
            <a:br>
              <a:rPr lang="ru-RU" sz="1800" b="1" dirty="0" smtClean="0"/>
            </a:br>
            <a:r>
              <a:rPr lang="ru-RU" dirty="0" smtClean="0"/>
              <a:t/>
            </a:r>
            <a:br>
              <a:rPr lang="ru-RU" dirty="0" smtClean="0"/>
            </a:br>
            <a:endParaRPr lang="ru-RU" b="1" dirty="0"/>
          </a:p>
        </p:txBody>
      </p:sp>
      <p:sp>
        <p:nvSpPr>
          <p:cNvPr id="3" name="Объект 2"/>
          <p:cNvSpPr>
            <a:spLocks noGrp="1"/>
          </p:cNvSpPr>
          <p:nvPr>
            <p:ph idx="1"/>
          </p:nvPr>
        </p:nvSpPr>
        <p:spPr>
          <a:xfrm>
            <a:off x="642796" y="2299580"/>
            <a:ext cx="10711004" cy="4237022"/>
          </a:xfrm>
        </p:spPr>
        <p:txBody>
          <a:bodyPr>
            <a:normAutofit fontScale="92500"/>
          </a:bodyPr>
          <a:lstStyle/>
          <a:p>
            <a:pPr algn="ctr"/>
            <a:endParaRPr lang="ru-RU" dirty="0"/>
          </a:p>
          <a:p>
            <a:pPr algn="ctr"/>
            <a:r>
              <a:rPr lang="ru-RU"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НАПРАВЛЕНИЕ : </a:t>
            </a:r>
            <a:r>
              <a:rPr lang="ru-RU" sz="40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«САДОВОДЫ И ОГОРОДНИКИ»</a:t>
            </a:r>
            <a:endParaRPr lang="ru-RU" sz="40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algn="ctr">
              <a:buNone/>
            </a:pPr>
            <a:r>
              <a:rPr lang="ru-RU" sz="4000" b="1" dirty="0" smtClean="0">
                <a:solidFill>
                  <a:srgbClr val="7030A0"/>
                </a:solidFill>
                <a:latin typeface="Times New Roman" panose="02020603050405020304" pitchFamily="18" charset="0"/>
                <a:ea typeface="Calibri" panose="020F0502020204030204" pitchFamily="34" charset="0"/>
              </a:rPr>
              <a:t>Тема: Выращиваем </a:t>
            </a:r>
            <a:r>
              <a:rPr lang="ru-RU" sz="4000" b="1" dirty="0" smtClean="0">
                <a:solidFill>
                  <a:srgbClr val="7030A0"/>
                </a:solidFill>
                <a:latin typeface="Times New Roman" panose="02020603050405020304" pitchFamily="18" charset="0"/>
                <a:ea typeface="Calibri" panose="020F0502020204030204" pitchFamily="34" charset="0"/>
              </a:rPr>
              <a:t>грибы в домашних условиях</a:t>
            </a:r>
          </a:p>
          <a:p>
            <a:pPr algn="ctr"/>
            <a:endParaRPr lang="ru-RU" sz="40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endParaRPr lang="ru-RU" sz="1600" b="1" dirty="0" smtClean="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a:p>
            <a:pPr marL="0" indent="0" algn="ctr">
              <a:buNone/>
            </a:pPr>
            <a:r>
              <a:rPr lang="ru-RU" sz="1600" b="1" smtClean="0">
                <a:ln/>
                <a:solidFill>
                  <a:schemeClr val="accent3">
                    <a:lumMod val="60000"/>
                    <a:lumOff val="40000"/>
                  </a:schemeClr>
                </a:solidFill>
                <a:effectLst>
                  <a:outerShdw blurRad="38100" dist="19050" dir="2700000" algn="tl" rotWithShape="0">
                    <a:schemeClr val="dk1">
                      <a:lumMod val="50000"/>
                      <a:alpha val="40000"/>
                    </a:schemeClr>
                  </a:outerShdw>
                </a:effectLst>
              </a:rPr>
              <a:t>Руководитель:</a:t>
            </a:r>
            <a:r>
              <a:rPr lang="ru-RU" sz="1600" b="1">
                <a:ln/>
                <a:solidFill>
                  <a:schemeClr val="accent3">
                    <a:lumMod val="60000"/>
                    <a:lumOff val="40000"/>
                  </a:schemeClr>
                </a:solidFill>
                <a:effectLst>
                  <a:outerShdw blurRad="38100" dist="19050" dir="2700000" algn="tl" rotWithShape="0">
                    <a:schemeClr val="dk1">
                      <a:lumMod val="50000"/>
                      <a:alpha val="40000"/>
                    </a:schemeClr>
                  </a:outerShdw>
                </a:effectLst>
              </a:rPr>
              <a:t> </a:t>
            </a:r>
            <a:r>
              <a:rPr lang="ru-RU" sz="1600" b="1" smtClean="0">
                <a:ln/>
                <a:solidFill>
                  <a:schemeClr val="accent3">
                    <a:lumMod val="60000"/>
                    <a:lumOff val="40000"/>
                  </a:schemeClr>
                </a:solidFill>
                <a:effectLst>
                  <a:outerShdw blurRad="38100" dist="19050" dir="2700000" algn="tl" rotWithShape="0">
                    <a:schemeClr val="dk1">
                      <a:lumMod val="50000"/>
                      <a:alpha val="40000"/>
                    </a:schemeClr>
                  </a:outerShdw>
                </a:effectLst>
              </a:rPr>
              <a:t> </a:t>
            </a:r>
            <a:r>
              <a:rPr lang="ru-RU" sz="1400" b="1" smtClean="0">
                <a:ln/>
                <a:solidFill>
                  <a:schemeClr val="accent3">
                    <a:lumMod val="60000"/>
                    <a:lumOff val="40000"/>
                  </a:schemeClr>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Специалист </a:t>
            </a:r>
            <a:r>
              <a:rPr lang="ru-RU" sz="1400" b="1" dirty="0" smtClean="0">
                <a:ln/>
                <a:solidFill>
                  <a:schemeClr val="accent3">
                    <a:lumMod val="60000"/>
                    <a:lumOff val="40000"/>
                  </a:schemeClr>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по социальной работе </a:t>
            </a:r>
            <a:r>
              <a:rPr lang="ru-RU" sz="1400" b="1" dirty="0" smtClean="0">
                <a:ln/>
                <a:solidFill>
                  <a:schemeClr val="accent3">
                    <a:lumMod val="60000"/>
                    <a:lumOff val="40000"/>
                  </a:schemeClr>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Холкина </a:t>
            </a:r>
            <a:r>
              <a:rPr lang="ru-RU" sz="1400" b="1" dirty="0" smtClean="0">
                <a:ln/>
                <a:solidFill>
                  <a:schemeClr val="accent3">
                    <a:lumMod val="60000"/>
                    <a:lumOff val="40000"/>
                  </a:schemeClr>
                </a:solidFill>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С.А.</a:t>
            </a:r>
          </a:p>
          <a:p>
            <a:pPr marL="0" indent="0" algn="ctr">
              <a:buNone/>
            </a:pPr>
            <a:endParaRPr lang="ru-RU" sz="4000" b="1" dirty="0">
              <a:ln w="12700">
                <a:solidFill>
                  <a:schemeClr val="accent3">
                    <a:lumMod val="50000"/>
                  </a:schemeClr>
                </a:solidFill>
                <a:prstDash val="solid"/>
              </a:ln>
              <a:solidFill>
                <a:schemeClr val="accent3">
                  <a:lumMod val="60000"/>
                  <a:lumOff val="40000"/>
                </a:schemeClr>
              </a:solidFill>
              <a:effectLst>
                <a:innerShdw blurRad="177800">
                  <a:schemeClr val="accent3">
                    <a:lumMod val="50000"/>
                  </a:schemeClr>
                </a:innerShdw>
              </a:effectLst>
            </a:endParaRPr>
          </a:p>
        </p:txBody>
      </p:sp>
      <p:sp>
        <p:nvSpPr>
          <p:cNvPr id="4" name="Прямоугольник 3"/>
          <p:cNvSpPr/>
          <p:nvPr/>
        </p:nvSpPr>
        <p:spPr>
          <a:xfrm>
            <a:off x="740498" y="1167897"/>
            <a:ext cx="10738625" cy="707886"/>
          </a:xfrm>
          <a:prstGeom prst="rect">
            <a:avLst/>
          </a:prstGeom>
          <a:noFill/>
        </p:spPr>
        <p:txBody>
          <a:bodyPr wrap="squar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ШКОЛА ПОЖИЛОГО ВОЗРАСТА</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xmlns="" val="28906462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76539" y="208230"/>
            <a:ext cx="10112719" cy="3693319"/>
          </a:xfrm>
          <a:prstGeom prst="rect">
            <a:avLst/>
          </a:prstGeom>
        </p:spPr>
        <p:txBody>
          <a:bodyPr wrap="square">
            <a:spAutoFit/>
          </a:bodyPr>
          <a:lstStyle/>
          <a:p>
            <a:pPr algn="ctr"/>
            <a:r>
              <a:rPr lang="ru-RU" sz="3600" b="1" dirty="0">
                <a:solidFill>
                  <a:srgbClr val="7030A0"/>
                </a:solidFill>
                <a:latin typeface="Times New Roman" panose="02020603050405020304" pitchFamily="18" charset="0"/>
                <a:ea typeface="Calibri" panose="020F0502020204030204" pitchFamily="34" charset="0"/>
              </a:rPr>
              <a:t>Выращиваем грибы в домашних </a:t>
            </a:r>
            <a:r>
              <a:rPr lang="ru-RU" sz="3600" b="1" dirty="0" smtClean="0">
                <a:solidFill>
                  <a:srgbClr val="7030A0"/>
                </a:solidFill>
                <a:latin typeface="Times New Roman" panose="02020603050405020304" pitchFamily="18" charset="0"/>
                <a:ea typeface="Calibri" panose="020F0502020204030204" pitchFamily="34" charset="0"/>
              </a:rPr>
              <a:t>условиях</a:t>
            </a:r>
          </a:p>
          <a:p>
            <a:endParaRPr lang="ru-RU" dirty="0" smtClean="0"/>
          </a:p>
          <a:p>
            <a:r>
              <a:rPr lang="ru-RU" dirty="0" smtClean="0"/>
              <a:t>	Выращивание </a:t>
            </a:r>
            <a:r>
              <a:rPr lang="ru-RU" dirty="0"/>
              <a:t>грибов на подоконнике или балконе в квартире не настолько сложный процесс, как может показаться. Если соблюдать технологию посадки и ухода, подготовить питательный субстрат и качественный мицелий, можно наслаждаться утонченным вкусом грибных блюд круглый год. Причем вы можете выбрать свою любимую грибную культуру. </a:t>
            </a:r>
            <a:endParaRPr lang="ru-RU" dirty="0" smtClean="0"/>
          </a:p>
          <a:p>
            <a:r>
              <a:rPr lang="ru-RU" dirty="0"/>
              <a:t>	</a:t>
            </a:r>
            <a:r>
              <a:rPr lang="ru-RU" dirty="0" smtClean="0"/>
              <a:t>При </a:t>
            </a:r>
            <a:r>
              <a:rPr lang="ru-RU" dirty="0"/>
              <a:t>правильном подходе дома можно вырастить любые грибы: от незатейливых </a:t>
            </a:r>
            <a:r>
              <a:rPr lang="ru-RU" dirty="0" err="1"/>
              <a:t>вешенок</a:t>
            </a:r>
            <a:r>
              <a:rPr lang="ru-RU" dirty="0"/>
              <a:t> до капризных боровиков</a:t>
            </a:r>
            <a:r>
              <a:rPr lang="ru-RU" dirty="0" smtClean="0"/>
              <a:t>.</a:t>
            </a:r>
          </a:p>
          <a:p>
            <a:endParaRPr lang="ru-RU" dirty="0" smtClean="0"/>
          </a:p>
          <a:p>
            <a:endParaRPr lang="ru-RU" dirty="0"/>
          </a:p>
          <a:p>
            <a:endParaRPr lang="ru-RU" dirty="0"/>
          </a:p>
        </p:txBody>
      </p:sp>
      <p:pic>
        <p:nvPicPr>
          <p:cNvPr id="1030" name="Picture 6" descr="https://vusadebke.com/wp-content/uploads/2018/07/belyj_grib_doma_1532605466_5b59b41aa394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56784" y="3384667"/>
            <a:ext cx="3378137" cy="2282802"/>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https://vusadebke.com/wp-content/uploads/2018/07/shampinony_doma_1532605297_5b59b371a746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99877" y="3384667"/>
            <a:ext cx="3419929" cy="22828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263818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8309" y="516047"/>
            <a:ext cx="10167041" cy="3342453"/>
          </a:xfrm>
          <a:prstGeom prst="rect">
            <a:avLst/>
          </a:prstGeom>
        </p:spPr>
        <p:txBody>
          <a:bodyPr wrap="square">
            <a:spAutoFit/>
          </a:bodyPr>
          <a:lstStyle/>
          <a:p>
            <a:pPr fontAlgn="base">
              <a:lnSpc>
                <a:spcPts val="2175"/>
              </a:lnSpc>
              <a:spcAft>
                <a:spcPts val="0"/>
              </a:spcAft>
            </a:pPr>
            <a:r>
              <a:rPr lang="ru-RU" sz="3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Основные способы разведения грибов в квартире</a:t>
            </a:r>
            <a:endParaRPr lang="ru-RU"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p>
          <a:p>
            <a:pPr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Для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квартирного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грибоводства</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прекрасно подойдут балконные конструкции на нижних этажах, которые находятся в тени либо «смотрят» на север или запад. Подоконники тоже стоит выбирать в комнатах, выходящих окнами на эти направления.</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fontAlgn="base">
              <a:lnSpc>
                <a:spcPts val="1725"/>
              </a:lnSpc>
              <a:spcAft>
                <a:spcPts val="800"/>
              </a:spcAft>
            </a:pPr>
            <a:r>
              <a:rPr lang="ru-RU" dirty="0" smtClean="0">
                <a:solidFill>
                  <a:srgbClr val="666666"/>
                </a:solidFill>
                <a:latin typeface="Arial" panose="020B0604020202020204" pitchFamily="34" charset="0"/>
                <a:ea typeface="Times New Roman" panose="02020603050405020304" pitchFamily="18" charset="0"/>
                <a:cs typeface="Times New Roman" panose="02020603050405020304" pitchFamily="18" charset="0"/>
              </a:rPr>
              <a:t>	Для </a:t>
            </a:r>
            <a:r>
              <a:rPr lang="ru-RU" dirty="0">
                <a:solidFill>
                  <a:srgbClr val="666666"/>
                </a:solidFill>
                <a:latin typeface="Arial" panose="020B0604020202020204" pitchFamily="34" charset="0"/>
                <a:ea typeface="Times New Roman" panose="02020603050405020304" pitchFamily="18" charset="0"/>
                <a:cs typeface="Times New Roman" panose="02020603050405020304" pitchFamily="18" charset="0"/>
              </a:rPr>
              <a:t>грибной делянки можно использовать разные емкости: ящики, ведра, пластиковые пакеты. Также их растят на чурках – небольших бревнышках, в готовых наборах</a:t>
            </a:r>
            <a:r>
              <a:rPr lang="ru-RU" dirty="0" smtClean="0">
                <a:solidFill>
                  <a:srgbClr val="666666"/>
                </a:solidFill>
                <a:latin typeface="Arial" panose="020B0604020202020204" pitchFamily="34" charset="0"/>
                <a:ea typeface="Times New Roman" panose="02020603050405020304" pitchFamily="18" charset="0"/>
                <a:cs typeface="Times New Roman" panose="02020603050405020304" pitchFamily="18" charset="0"/>
              </a:rPr>
              <a:t>.</a:t>
            </a:r>
          </a:p>
          <a:p>
            <a:pPr fontAlgn="base">
              <a:lnSpc>
                <a:spcPts val="1725"/>
              </a:lnSpc>
              <a:spcAft>
                <a:spcPts val="800"/>
              </a:spcAft>
            </a:pPr>
            <a:r>
              <a:rPr lang="ru-RU" dirty="0" smtClean="0">
                <a:solidFill>
                  <a:srgbClr val="666666"/>
                </a:solidFill>
                <a:latin typeface="Arial" panose="020B0604020202020204" pitchFamily="34" charset="0"/>
                <a:ea typeface="Times New Roman" panose="02020603050405020304" pitchFamily="18" charset="0"/>
                <a:cs typeface="Times New Roman" panose="02020603050405020304" pitchFamily="18" charset="0"/>
              </a:rPr>
              <a:t>				</a:t>
            </a:r>
          </a:p>
          <a:p>
            <a:pPr fontAlgn="base">
              <a:lnSpc>
                <a:spcPts val="1725"/>
              </a:lnSpc>
              <a:spcAft>
                <a:spcPts val="80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descr="https://vipgrib.ru/wp-content/uploads/2019/02/commercial-white-clamshell-mushroom-1.jpg"/>
          <p:cNvPicPr/>
          <p:nvPr/>
        </p:nvPicPr>
        <p:blipFill>
          <a:blip r:embed="rId2">
            <a:extLst>
              <a:ext uri="{28A0092B-C50C-407E-A947-70E740481C1C}">
                <a14:useLocalDpi xmlns:a14="http://schemas.microsoft.com/office/drawing/2010/main" xmlns="" val="0"/>
              </a:ext>
            </a:extLst>
          </a:blip>
          <a:srcRect/>
          <a:stretch>
            <a:fillRect/>
          </a:stretch>
        </p:blipFill>
        <p:spPr bwMode="auto">
          <a:xfrm>
            <a:off x="649997" y="3437262"/>
            <a:ext cx="3051670" cy="2511845"/>
          </a:xfrm>
          <a:prstGeom prst="rect">
            <a:avLst/>
          </a:prstGeom>
          <a:noFill/>
          <a:ln>
            <a:noFill/>
          </a:ln>
        </p:spPr>
      </p:pic>
      <p:sp>
        <p:nvSpPr>
          <p:cNvPr id="4" name="Прямоугольник 3"/>
          <p:cNvSpPr/>
          <p:nvPr/>
        </p:nvSpPr>
        <p:spPr>
          <a:xfrm>
            <a:off x="3892991" y="3604123"/>
            <a:ext cx="7161290" cy="1870512"/>
          </a:xfrm>
          <a:prstGeom prst="rect">
            <a:avLst/>
          </a:prstGeom>
        </p:spPr>
        <p:txBody>
          <a:bodyPr wrap="square">
            <a:spAutoFit/>
          </a:bodyPr>
          <a:lstStyle/>
          <a:p>
            <a:pPr fontAlgn="base">
              <a:lnSpc>
                <a:spcPct val="107000"/>
              </a:lnSpc>
              <a:spcAft>
                <a:spcPts val="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Если ничего этого нет, можно использовать для первых опытов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грибоводства</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трехлитровые банки. Способ разведения в банке ничем не отличается от выращивания в горшке или контейнере. Но лучше выбирать емкости с широким горлышком. В обычных банках хорошо растут только опята, так как у них тоненькие ножки, позволяющие пройти в горловину.</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691328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45776" y="199176"/>
            <a:ext cx="10167042" cy="5667321"/>
          </a:xfrm>
          <a:prstGeom prst="rect">
            <a:avLst/>
          </a:prstGeom>
        </p:spPr>
        <p:txBody>
          <a:bodyPr wrap="square">
            <a:spAutoFit/>
          </a:bodyPr>
          <a:lstStyle/>
          <a:p>
            <a:pPr fontAlgn="base">
              <a:lnSpc>
                <a:spcPts val="2175"/>
              </a:lnSpc>
              <a:spcAft>
                <a:spcPts val="0"/>
              </a:spcAft>
            </a:pPr>
            <a:r>
              <a:rPr lang="ru-RU" sz="2800" dirty="0">
                <a:solidFill>
                  <a:schemeClr val="accent1">
                    <a:lumMod val="60000"/>
                    <a:lumOff val="40000"/>
                  </a:schemeClr>
                </a:solidFill>
                <a:latin typeface="Arial" panose="020B0604020202020204" pitchFamily="34" charset="0"/>
                <a:ea typeface="Times New Roman" panose="02020603050405020304" pitchFamily="18" charset="0"/>
                <a:cs typeface="Times New Roman" panose="02020603050405020304" pitchFamily="18" charset="0"/>
              </a:rPr>
              <a:t>На </a:t>
            </a:r>
            <a:r>
              <a:rPr lang="ru-RU" sz="2800" dirty="0" smtClean="0">
                <a:solidFill>
                  <a:schemeClr val="accent1">
                    <a:lumMod val="60000"/>
                    <a:lumOff val="40000"/>
                  </a:schemeClr>
                </a:solidFill>
                <a:latin typeface="Arial" panose="020B0604020202020204" pitchFamily="34" charset="0"/>
                <a:ea typeface="Times New Roman" panose="02020603050405020304" pitchFamily="18" charset="0"/>
                <a:cs typeface="Times New Roman" panose="02020603050405020304" pitchFamily="18" charset="0"/>
              </a:rPr>
              <a:t>подоконнике</a:t>
            </a:r>
          </a:p>
          <a:p>
            <a:pPr fontAlgn="base">
              <a:lnSpc>
                <a:spcPts val="2175"/>
              </a:lnSpc>
              <a:spcAft>
                <a:spcPts val="0"/>
              </a:spcAft>
            </a:pP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В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искусственных условиях произрастают 25 грибных видов. Большинство из них реально развести в городской квартире. Главное, создать необходимый микроклимат. На подоконнике проще всего вырастить опята, но можно попробовать и лисички, боровики.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smtClean="0">
                <a:solidFill>
                  <a:srgbClr val="000000"/>
                </a:solidFill>
                <a:latin typeface="Arial" panose="020B0604020202020204" pitchFamily="34" charset="0"/>
                <a:ea typeface="Times New Roman" panose="02020603050405020304" pitchFamily="18" charset="0"/>
              </a:rPr>
              <a:t>	</a:t>
            </a:r>
            <a:r>
              <a:rPr lang="ru-RU" dirty="0" err="1" smtClean="0">
                <a:solidFill>
                  <a:srgbClr val="000000"/>
                </a:solidFill>
                <a:latin typeface="Arial" panose="020B0604020202020204" pitchFamily="34" charset="0"/>
                <a:ea typeface="Times New Roman" panose="02020603050405020304" pitchFamily="18" charset="0"/>
              </a:rPr>
              <a:t>Вешенки</a:t>
            </a:r>
            <a:r>
              <a:rPr lang="ru-RU" dirty="0" smtClean="0">
                <a:solidFill>
                  <a:srgbClr val="000000"/>
                </a:solidFill>
                <a:latin typeface="Arial" panose="020B0604020202020204" pitchFamily="34" charset="0"/>
                <a:ea typeface="Times New Roman" panose="02020603050405020304" pitchFamily="18" charset="0"/>
              </a:rPr>
              <a:t> </a:t>
            </a:r>
            <a:r>
              <a:rPr lang="ru-RU" dirty="0">
                <a:solidFill>
                  <a:srgbClr val="000000"/>
                </a:solidFill>
                <a:latin typeface="Arial" panose="020B0604020202020204" pitchFamily="34" charset="0"/>
                <a:ea typeface="Times New Roman" panose="02020603050405020304" pitchFamily="18" charset="0"/>
              </a:rPr>
              <a:t>наиболее неприхотливы, но для их разведения лучше использовать отдельные помещения, например, кладовые, поскольку споры этих грибов способны вызвать аллергию. А у шампиньонов питательная смесь издает </a:t>
            </a:r>
            <a:r>
              <a:rPr lang="ru-RU" dirty="0" err="1" smtClean="0">
                <a:solidFill>
                  <a:srgbClr val="000000"/>
                </a:solidFill>
                <a:latin typeface="Arial" panose="020B0604020202020204" pitchFamily="34" charset="0"/>
                <a:ea typeface="Times New Roman" panose="02020603050405020304" pitchFamily="18" charset="0"/>
              </a:rPr>
              <a:t>нериятный</a:t>
            </a:r>
            <a:r>
              <a:rPr lang="ru-RU" dirty="0" smtClean="0">
                <a:solidFill>
                  <a:srgbClr val="000000"/>
                </a:solidFill>
                <a:latin typeface="Arial" panose="020B0604020202020204" pitchFamily="34" charset="0"/>
                <a:ea typeface="Times New Roman" panose="02020603050405020304" pitchFamily="18" charset="0"/>
              </a:rPr>
              <a:t> запах</a:t>
            </a:r>
            <a:r>
              <a:rPr lang="ru-RU" dirty="0" smtClean="0">
                <a:solidFill>
                  <a:srgbClr val="000000"/>
                </a:solidFill>
                <a:latin typeface="Arial" panose="020B0604020202020204" pitchFamily="34" charset="0"/>
                <a:ea typeface="Times New Roman" panose="02020603050405020304" pitchFamily="18" charset="0"/>
              </a:rPr>
              <a:t>.</a:t>
            </a:r>
          </a:p>
          <a:p>
            <a:pPr algn="just"/>
            <a:endParaRPr lang="ru-RU" dirty="0" smtClean="0"/>
          </a:p>
          <a:p>
            <a:pPr algn="just" fontAlgn="base"/>
            <a:r>
              <a:rPr lang="ru-RU" dirty="0" smtClean="0"/>
              <a:t>	Если </a:t>
            </a:r>
            <a:r>
              <a:rPr lang="ru-RU" dirty="0"/>
              <a:t>вы решили развести плантацию на подоконнике, окна должны находиться на западной либо северной стороне, чтобы избежать прямых лучей солнца. Окна, выходящие на остекленный балкон либо лоджию, не годятся – возникнут сложности с проветриванием и регулировкой температуры.</a:t>
            </a:r>
          </a:p>
          <a:p>
            <a:pPr algn="just" fontAlgn="base"/>
            <a:endParaRPr lang="ru-RU" dirty="0" smtClean="0"/>
          </a:p>
          <a:p>
            <a:pPr algn="just" fontAlgn="base"/>
            <a:r>
              <a:rPr lang="ru-RU" b="1" i="1" u="sng" dirty="0" smtClean="0"/>
              <a:t>Популярные </a:t>
            </a:r>
            <a:r>
              <a:rPr lang="ru-RU" b="1" i="1" u="sng" dirty="0"/>
              <a:t>методы «подоконного» выращивания грибов:</a:t>
            </a:r>
          </a:p>
          <a:p>
            <a:pPr marL="285750" lvl="0" indent="-285750" algn="just" fontAlgn="base">
              <a:buFont typeface="Wingdings" panose="05000000000000000000" pitchFamily="2" charset="2"/>
              <a:buChar char="§"/>
            </a:pPr>
            <a:r>
              <a:rPr lang="ru-RU" dirty="0"/>
              <a:t>в банках из стекла и пластика;</a:t>
            </a:r>
          </a:p>
          <a:p>
            <a:pPr marL="285750" lvl="0" indent="-285750" algn="just" fontAlgn="base">
              <a:buFont typeface="Wingdings" panose="05000000000000000000" pitchFamily="2" charset="2"/>
              <a:buChar char="§"/>
            </a:pPr>
            <a:r>
              <a:rPr lang="ru-RU" dirty="0"/>
              <a:t>в горшочках либо контейнерах;</a:t>
            </a:r>
          </a:p>
          <a:p>
            <a:pPr marL="285750" lvl="0" indent="-285750" algn="just" fontAlgn="base">
              <a:buFont typeface="Wingdings" panose="05000000000000000000" pitchFamily="2" charset="2"/>
              <a:buChar char="§"/>
            </a:pPr>
            <a:r>
              <a:rPr lang="ru-RU" dirty="0"/>
              <a:t>в коробочках-грибницах.</a:t>
            </a:r>
          </a:p>
          <a:p>
            <a:endParaRPr lang="ru-RU" dirty="0"/>
          </a:p>
        </p:txBody>
      </p:sp>
      <p:pic>
        <p:nvPicPr>
          <p:cNvPr id="3" name="Рисунок 2" descr="https://vipgrib.ru/wp-content/uploads/2019/02/611b6b17-d9e8-45a3-904e-15118eef3642.jpe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626207" y="4164376"/>
            <a:ext cx="3136001" cy="2401677"/>
          </a:xfrm>
          <a:prstGeom prst="rect">
            <a:avLst/>
          </a:prstGeom>
          <a:noFill/>
          <a:ln>
            <a:noFill/>
          </a:ln>
        </p:spPr>
      </p:pic>
    </p:spTree>
    <p:extLst>
      <p:ext uri="{BB962C8B-B14F-4D97-AF65-F5344CB8AC3E}">
        <p14:creationId xmlns:p14="http://schemas.microsoft.com/office/powerpoint/2010/main" xmlns="" val="1362869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9667" y="362139"/>
            <a:ext cx="10502020" cy="2999026"/>
          </a:xfrm>
          <a:prstGeom prst="rect">
            <a:avLst/>
          </a:prstGeom>
        </p:spPr>
        <p:txBody>
          <a:bodyPr wrap="square">
            <a:spAutoFit/>
          </a:bodyPr>
          <a:lstStyle/>
          <a:p>
            <a:pPr fontAlgn="base">
              <a:lnSpc>
                <a:spcPts val="2175"/>
              </a:lnSpc>
              <a:spcAft>
                <a:spcPts val="0"/>
              </a:spcAft>
            </a:pPr>
            <a:r>
              <a:rPr lang="ru-RU" sz="2800" dirty="0">
                <a:solidFill>
                  <a:schemeClr val="accent1">
                    <a:lumMod val="60000"/>
                    <a:lumOff val="40000"/>
                  </a:schemeClr>
                </a:solidFill>
                <a:latin typeface="Arial" panose="020B0604020202020204" pitchFamily="34" charset="0"/>
                <a:ea typeface="Times New Roman" panose="02020603050405020304" pitchFamily="18" charset="0"/>
                <a:cs typeface="Times New Roman" panose="02020603050405020304" pitchFamily="18" charset="0"/>
              </a:rPr>
              <a:t>На утепленном </a:t>
            </a:r>
            <a:r>
              <a:rPr lang="ru-RU" sz="2800" dirty="0" smtClean="0">
                <a:solidFill>
                  <a:schemeClr val="accent1">
                    <a:lumMod val="60000"/>
                    <a:lumOff val="40000"/>
                  </a:schemeClr>
                </a:solidFill>
                <a:latin typeface="Arial" panose="020B0604020202020204" pitchFamily="34" charset="0"/>
                <a:ea typeface="Times New Roman" panose="02020603050405020304" pitchFamily="18" charset="0"/>
                <a:cs typeface="Times New Roman" panose="02020603050405020304" pitchFamily="18" charset="0"/>
              </a:rPr>
              <a:t>балконе</a:t>
            </a:r>
          </a:p>
          <a:p>
            <a:pPr algn="just" fontAlgn="base">
              <a:lnSpc>
                <a:spcPts val="2175"/>
              </a:lnSpc>
              <a:spcAft>
                <a:spcPts val="0"/>
              </a:spcAft>
            </a:pP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Для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балконного метода подойдет любая грибная культура: боровики, лисички, шампиньоны,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вешенки</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опята, китайские и корейские древесные грибы. Последние три вида выращивают в пластиковых пакетах, контейнерах, на чурбачках.</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ts val="1725"/>
              </a:lnSpc>
              <a:spcAft>
                <a:spcPts val="800"/>
              </a:spcAft>
            </a:pPr>
            <a:r>
              <a:rPr lang="ru-RU" dirty="0">
                <a:solidFill>
                  <a:srgbClr val="666666"/>
                </a:solidFill>
                <a:latin typeface="Arial" panose="020B0604020202020204" pitchFamily="34" charset="0"/>
                <a:ea typeface="Times New Roman" panose="02020603050405020304" pitchFamily="18" charset="0"/>
                <a:cs typeface="Times New Roman" panose="02020603050405020304" pitchFamily="18" charset="0"/>
              </a:rPr>
              <a:t>Белые грибы и лисички можно высаживать даже в цветочные горшки, а шампиньоны – в ящики.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Главное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достоинство балконного выращивания – экономия площадей. Емкости для грибов устанавливают ярусно на стеллажных полочках. Помимо этого, нет запаха от питательной смеси для шампиньонов, проще регулировать температуру.</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https://ua.all.biz/img/ua/catalog/2196259.jpe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622095" y="3661165"/>
            <a:ext cx="4073625" cy="271303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65692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9254" y="407405"/>
            <a:ext cx="10447699" cy="6145272"/>
          </a:xfrm>
          <a:prstGeom prst="rect">
            <a:avLst/>
          </a:prstGeom>
        </p:spPr>
        <p:txBody>
          <a:bodyPr wrap="square">
            <a:spAutoFit/>
          </a:bodyPr>
          <a:lstStyle/>
          <a:p>
            <a:pPr fontAlgn="base">
              <a:lnSpc>
                <a:spcPts val="2025"/>
              </a:lnSpc>
              <a:spcAft>
                <a:spcPts val="0"/>
              </a:spcAft>
            </a:pPr>
            <a:r>
              <a:rPr lang="ru-RU" sz="2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Подготовка субстрата – почвы для роста </a:t>
            </a:r>
            <a:r>
              <a:rPr lang="ru-RU" sz="28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грибов</a:t>
            </a:r>
          </a:p>
          <a:p>
            <a:pPr fontAlgn="base">
              <a:lnSpc>
                <a:spcPts val="2025"/>
              </a:lnSpc>
              <a:spcAft>
                <a:spcPts val="0"/>
              </a:spcAft>
            </a:pP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smtClean="0">
                <a:solidFill>
                  <a:srgbClr val="000000"/>
                </a:solidFill>
                <a:latin typeface="Arial" panose="020B0604020202020204" pitchFamily="34" charset="0"/>
                <a:ea typeface="Times New Roman" panose="02020603050405020304" pitchFamily="18" charset="0"/>
              </a:rPr>
              <a:t>	В </a:t>
            </a:r>
            <a:r>
              <a:rPr lang="ru-RU" dirty="0">
                <a:solidFill>
                  <a:srgbClr val="000000"/>
                </a:solidFill>
                <a:latin typeface="Arial" panose="020B0604020202020204" pitchFamily="34" charset="0"/>
                <a:ea typeface="Times New Roman" panose="02020603050405020304" pitchFamily="18" charset="0"/>
              </a:rPr>
              <a:t>качестве субстрата для опят или </a:t>
            </a:r>
            <a:r>
              <a:rPr lang="ru-RU" dirty="0" err="1">
                <a:solidFill>
                  <a:srgbClr val="000000"/>
                </a:solidFill>
                <a:latin typeface="Arial" panose="020B0604020202020204" pitchFamily="34" charset="0"/>
                <a:ea typeface="Times New Roman" panose="02020603050405020304" pitchFamily="18" charset="0"/>
              </a:rPr>
              <a:t>вешенок</a:t>
            </a:r>
            <a:r>
              <a:rPr lang="ru-RU" dirty="0">
                <a:solidFill>
                  <a:srgbClr val="000000"/>
                </a:solidFill>
                <a:latin typeface="Arial" panose="020B0604020202020204" pitchFamily="34" charset="0"/>
                <a:ea typeface="Times New Roman" panose="02020603050405020304" pitchFamily="18" charset="0"/>
              </a:rPr>
              <a:t> применяют опилки, солому, лузгу семечек, отруби. На составляющих </a:t>
            </a:r>
            <a:r>
              <a:rPr lang="ru-RU" dirty="0" err="1">
                <a:solidFill>
                  <a:srgbClr val="000000"/>
                </a:solidFill>
                <a:latin typeface="Arial" panose="020B0604020202020204" pitchFamily="34" charset="0"/>
                <a:ea typeface="Times New Roman" panose="02020603050405020304" pitchFamily="18" charset="0"/>
              </a:rPr>
              <a:t>почвосмеси</a:t>
            </a:r>
            <a:r>
              <a:rPr lang="ru-RU" dirty="0">
                <a:solidFill>
                  <a:srgbClr val="000000"/>
                </a:solidFill>
                <a:latin typeface="Arial" panose="020B0604020202020204" pitchFamily="34" charset="0"/>
                <a:ea typeface="Times New Roman" panose="02020603050405020304" pitchFamily="18" charset="0"/>
              </a:rPr>
              <a:t> не допускается наличие гнилостных либо плесневых вкраплений. Часто используют смесь древесных опилок лиственных пород с соломой. Для улучшения состава можно добавить отруби, кофейный жмых, растительные остатки</a:t>
            </a:r>
            <a:r>
              <a:rPr lang="ru-RU" dirty="0" smtClean="0">
                <a:solidFill>
                  <a:srgbClr val="000000"/>
                </a:solidFill>
                <a:latin typeface="Arial" panose="020B0604020202020204" pitchFamily="34" charset="0"/>
                <a:ea typeface="Times New Roman" panose="02020603050405020304" pitchFamily="18" charset="0"/>
              </a:rPr>
              <a:t>.</a:t>
            </a:r>
          </a:p>
          <a:p>
            <a:pPr algn="just"/>
            <a:endParaRPr lang="ru-RU" dirty="0">
              <a:solidFill>
                <a:srgbClr val="000000"/>
              </a:solidFill>
              <a:latin typeface="Arial" panose="020B0604020202020204" pitchFamily="34" charset="0"/>
            </a:endParaRPr>
          </a:p>
          <a:p>
            <a:pPr algn="just" fontAlgn="base"/>
            <a:r>
              <a:rPr lang="ru-RU" b="1" u="sng" dirty="0"/>
              <a:t>Как приготовить </a:t>
            </a:r>
            <a:r>
              <a:rPr lang="ru-RU" b="1" u="sng" dirty="0" err="1"/>
              <a:t>почвосмесь</a:t>
            </a:r>
            <a:r>
              <a:rPr lang="ru-RU" b="1" u="sng" dirty="0"/>
              <a:t>:</a:t>
            </a:r>
          </a:p>
          <a:p>
            <a:pPr marL="285750" lvl="0" indent="-285750" algn="just" fontAlgn="base">
              <a:buFont typeface="Wingdings" panose="05000000000000000000" pitchFamily="2" charset="2"/>
              <a:buChar char="§"/>
            </a:pPr>
            <a:r>
              <a:rPr lang="ru-RU" dirty="0"/>
              <a:t>Ингредиенты смешиваются и стерилизуются в банках либо кипятятся в тазу.</a:t>
            </a:r>
          </a:p>
          <a:p>
            <a:pPr marL="285750" lvl="0" indent="-285750" algn="just" fontAlgn="base">
              <a:buFont typeface="Wingdings" panose="05000000000000000000" pitchFamily="2" charset="2"/>
              <a:buChar char="§"/>
            </a:pPr>
            <a:r>
              <a:rPr lang="ru-RU" dirty="0"/>
              <a:t>Стерилизованная смесь рассыпается тонким слоем и слегка просушивается либо отжимается.</a:t>
            </a:r>
          </a:p>
          <a:p>
            <a:pPr marL="285750" lvl="0" indent="-285750" algn="just" fontAlgn="base">
              <a:buFont typeface="Wingdings" panose="05000000000000000000" pitchFamily="2" charset="2"/>
              <a:buChar char="§"/>
            </a:pPr>
            <a:r>
              <a:rPr lang="ru-RU" dirty="0"/>
              <a:t>Получившийся состав укладывается в баночки до «плечиков» или в контейнеры, цветочные горшки</a:t>
            </a:r>
            <a:r>
              <a:rPr lang="ru-RU" dirty="0" smtClean="0"/>
              <a:t>.</a:t>
            </a:r>
          </a:p>
          <a:p>
            <a:pPr marL="285750" lvl="0" indent="-285750" algn="just" fontAlgn="base">
              <a:buFont typeface="Wingdings" panose="05000000000000000000" pitchFamily="2" charset="2"/>
              <a:buChar char="§"/>
            </a:pPr>
            <a:endParaRPr lang="ru-RU" dirty="0"/>
          </a:p>
          <a:p>
            <a:pPr algn="just" fontAlgn="base"/>
            <a:r>
              <a:rPr lang="ru-RU" dirty="0" smtClean="0"/>
              <a:t>	Для </a:t>
            </a:r>
            <a:r>
              <a:rPr lang="ru-RU" dirty="0"/>
              <a:t>боровиков или лисичек используется иной метод приготовления субстрата. Проще всего – набрать земли в лесу на том месте, где вы обнаружили грибную семейку. </a:t>
            </a:r>
            <a:endParaRPr lang="ru-RU" dirty="0" smtClean="0"/>
          </a:p>
          <a:p>
            <a:pPr algn="just" fontAlgn="base"/>
            <a:r>
              <a:rPr lang="ru-RU" dirty="0"/>
              <a:t>	</a:t>
            </a:r>
            <a:r>
              <a:rPr lang="ru-RU" dirty="0" smtClean="0"/>
              <a:t>Но </a:t>
            </a:r>
            <a:r>
              <a:rPr lang="ru-RU" dirty="0"/>
              <a:t>можно создать </a:t>
            </a:r>
            <a:r>
              <a:rPr lang="ru-RU" dirty="0" err="1"/>
              <a:t>почвосмесь</a:t>
            </a:r>
            <a:r>
              <a:rPr lang="ru-RU" dirty="0"/>
              <a:t> и самостоятельно</a:t>
            </a:r>
            <a:r>
              <a:rPr lang="ru-RU" dirty="0" smtClean="0"/>
              <a:t>. Она </a:t>
            </a:r>
            <a:r>
              <a:rPr lang="ru-RU" dirty="0"/>
              <a:t>состоит из земли для газонных растений, березовых листьев, хвои, сухой травы, мха. Можно добавить опилки или солому. При этом способе перед высадкой состав промывают в горячей воде и сушат.</a:t>
            </a:r>
          </a:p>
          <a:p>
            <a:pPr algn="just"/>
            <a:endParaRPr lang="ru-RU" dirty="0"/>
          </a:p>
        </p:txBody>
      </p:sp>
    </p:spTree>
    <p:extLst>
      <p:ext uri="{BB962C8B-B14F-4D97-AF65-F5344CB8AC3E}">
        <p14:creationId xmlns:p14="http://schemas.microsoft.com/office/powerpoint/2010/main" xmlns="" val="740188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8186" y="362138"/>
            <a:ext cx="10746462" cy="5669244"/>
          </a:xfrm>
          <a:prstGeom prst="rect">
            <a:avLst/>
          </a:prstGeom>
        </p:spPr>
        <p:txBody>
          <a:bodyPr wrap="square">
            <a:spAutoFit/>
          </a:bodyPr>
          <a:lstStyle/>
          <a:p>
            <a:pPr fontAlgn="base">
              <a:lnSpc>
                <a:spcPts val="2025"/>
              </a:lnSpc>
              <a:spcAft>
                <a:spcPts val="0"/>
              </a:spcAft>
            </a:pPr>
            <a:r>
              <a:rPr lang="ru-RU" sz="2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Высадка </a:t>
            </a:r>
            <a:r>
              <a:rPr lang="ru-RU" sz="28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грибов</a:t>
            </a:r>
          </a:p>
          <a:p>
            <a:pPr fontAlgn="base">
              <a:lnSpc>
                <a:spcPts val="2025"/>
              </a:lnSpc>
              <a:spcAft>
                <a:spcPts val="0"/>
              </a:spcAft>
            </a:pP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ru-RU" sz="24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Прежде </a:t>
            </a:r>
            <a:r>
              <a:rPr lang="ru-RU"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чем осуществить посадку мицелия для выращивания грибницы, нужно приобрести грибной посевной материал. Его покупают в садово-огородных магазинах либо заказывают в интернете.</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ts val="1725"/>
              </a:lnSpc>
              <a:spcAft>
                <a:spcPts val="800"/>
              </a:spcAft>
            </a:pPr>
            <a:r>
              <a:rPr lang="ru-RU" sz="2400" dirty="0" smtClean="0">
                <a:solidFill>
                  <a:srgbClr val="666666"/>
                </a:solidFill>
                <a:latin typeface="Arial" panose="020B0604020202020204" pitchFamily="34" charset="0"/>
                <a:ea typeface="Times New Roman" panose="02020603050405020304" pitchFamily="18" charset="0"/>
                <a:cs typeface="Times New Roman" panose="02020603050405020304" pitchFamily="18" charset="0"/>
              </a:rPr>
              <a:t>Посадочная </a:t>
            </a:r>
            <a:r>
              <a:rPr lang="ru-RU" sz="2400" dirty="0">
                <a:solidFill>
                  <a:srgbClr val="666666"/>
                </a:solidFill>
                <a:latin typeface="Arial" panose="020B0604020202020204" pitchFamily="34" charset="0"/>
                <a:ea typeface="Times New Roman" panose="02020603050405020304" pitchFamily="18" charset="0"/>
                <a:cs typeface="Times New Roman" panose="02020603050405020304" pitchFamily="18" charset="0"/>
              </a:rPr>
              <a:t>методика зависит от типа грибов. Если это </a:t>
            </a:r>
            <a:r>
              <a:rPr lang="ru-RU" sz="2400" dirty="0" err="1">
                <a:solidFill>
                  <a:srgbClr val="666666"/>
                </a:solidFill>
                <a:latin typeface="Arial" panose="020B0604020202020204" pitchFamily="34" charset="0"/>
                <a:ea typeface="Times New Roman" panose="02020603050405020304" pitchFamily="18" charset="0"/>
                <a:cs typeface="Times New Roman" panose="02020603050405020304" pitchFamily="18" charset="0"/>
              </a:rPr>
              <a:t>вешенки</a:t>
            </a:r>
            <a:r>
              <a:rPr lang="ru-RU" sz="2400" dirty="0">
                <a:solidFill>
                  <a:srgbClr val="666666"/>
                </a:solidFill>
                <a:latin typeface="Arial" panose="020B0604020202020204" pitchFamily="34" charset="0"/>
                <a:ea typeface="Times New Roman" panose="02020603050405020304" pitchFamily="18" charset="0"/>
                <a:cs typeface="Times New Roman" panose="02020603050405020304" pitchFamily="18" charset="0"/>
              </a:rPr>
              <a:t> или опята, субстрат перемешивают с посевным материалом и эту субстанцию закладывают в емкости.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sz="24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При </a:t>
            </a:r>
            <a:r>
              <a:rPr lang="ru-RU"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разведении лесных грибов, которые растут на грунте, горшки заполняют </a:t>
            </a:r>
            <a:r>
              <a:rPr lang="ru-RU" sz="2400"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почвосмесью</a:t>
            </a:r>
            <a:r>
              <a:rPr lang="ru-RU"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а мицелий закладывают в ямки. Засыпают сверху субстратом и опрыскивают из распылителя. Такие культуры предпочитают селиться рядышком с крупными растениями. Знатоки считают, что лучшими соседями станут лилии. В качестве эксперимента можно подсадить споры и к другим зеленым питомцам</a:t>
            </a:r>
            <a:r>
              <a:rPr lang="ru-RU" sz="24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algn="just" fontAlgn="base">
              <a:lnSpc>
                <a:spcPct val="107000"/>
              </a:lnSpc>
              <a:spcAft>
                <a:spcPts val="1875"/>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822597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8187" y="271604"/>
            <a:ext cx="10592554" cy="6579109"/>
          </a:xfrm>
          <a:prstGeom prst="rect">
            <a:avLst/>
          </a:prstGeom>
        </p:spPr>
        <p:txBody>
          <a:bodyPr wrap="square">
            <a:spAutoFit/>
          </a:bodyPr>
          <a:lstStyle/>
          <a:p>
            <a:pPr fontAlgn="base">
              <a:lnSpc>
                <a:spcPts val="2025"/>
              </a:lnSpc>
              <a:spcAft>
                <a:spcPts val="0"/>
              </a:spcAft>
            </a:pPr>
            <a:r>
              <a:rPr lang="ru-RU" sz="2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Дальнейший </a:t>
            </a:r>
            <a:r>
              <a:rPr lang="ru-RU" sz="28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уход</a:t>
            </a:r>
          </a:p>
          <a:p>
            <a:pPr algn="just"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Банки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выставляют на подоконник, оборачивают темным материалом или помещают в короба из картона. Мицелию для развития нужна темнота. Марлю на горловинах спрыскивают водой каждый день. С горшочками и контейнерами поступают также, но обматывать марлей их не </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нужно.</a:t>
            </a:r>
            <a:endParaRPr lang="ru-RU" sz="1600" dirty="0" smtClean="0">
              <a:latin typeface="Calibri" panose="020F0502020204030204" pitchFamily="34" charset="0"/>
              <a:ea typeface="Times New Roman" panose="02020603050405020304" pitchFamily="18" charset="0"/>
              <a:cs typeface="Times New Roman" panose="02020603050405020304" pitchFamily="18" charset="0"/>
            </a:endParaRPr>
          </a:p>
          <a:p>
            <a:pPr algn="just" fontAlgn="base">
              <a:lnSpc>
                <a:spcPct val="107000"/>
              </a:lnSpc>
              <a:spcAft>
                <a:spcPts val="1875"/>
              </a:spcAft>
            </a:pPr>
            <a:r>
              <a:rPr lang="ru-RU" sz="1600"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Приблизительно через 14 дней в </a:t>
            </a:r>
            <a:r>
              <a:rPr lang="ru-RU" dirty="0" err="1"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почвосмеси</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 прорастают белесые ниточки грибницы. Столбик термометра должен указывать на 25 градусов. Как только проклюнутся шляпки, температуру понижают до 15 градусов.</a:t>
            </a:r>
            <a:endParaRPr lang="ru-RU" sz="1600" dirty="0" smtClean="0">
              <a:latin typeface="Calibri" panose="020F0502020204030204" pitchFamily="34" charset="0"/>
              <a:ea typeface="Calibri" panose="020F0502020204030204" pitchFamily="34" charset="0"/>
              <a:cs typeface="Times New Roman" panose="02020603050405020304" pitchFamily="18" charset="0"/>
            </a:endParaRPr>
          </a:p>
          <a:p>
            <a:pPr algn="just" fontAlgn="base">
              <a:lnSpc>
                <a:spcPct val="107000"/>
              </a:lnSpc>
              <a:spcAft>
                <a:spcPts val="1875"/>
              </a:spcAft>
            </a:pPr>
            <a:r>
              <a:rPr lang="ru-RU" b="1" i="1" u="sng"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Дальнейший </a:t>
            </a:r>
            <a:r>
              <a:rPr lang="ru-RU" b="1" i="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уход за грибными культурами:</a:t>
            </a:r>
            <a:endParaRPr lang="ru-RU" sz="1600" b="1" i="1" u="sng"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0"/>
              </a:spcAft>
              <a:buFont typeface="Arial" panose="020B0604020202020204" pitchFamily="34" charset="0"/>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Марля снимается. Если растят опята, горловина оборачивается картонной полосой шириной 10–15 см. Она будет служить опорой для их ножек.</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0"/>
              </a:spcAft>
              <a:buFont typeface="Arial" panose="020B0604020202020204" pitchFamily="34" charset="0"/>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Картонный круг и пространство над грибками каждый день опрыскиваются водой. Окно лучше слегка затенить, чтобы солнце не убило нежные ростки.</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0"/>
              </a:spcAft>
              <a:buFont typeface="Arial" panose="020B0604020202020204" pitchFamily="34" charset="0"/>
              <a:buChar char="•"/>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Семейки или плодовые тела выкручиваются, а не срезаются. Место изъятия засыпается субстратом и опрыскивается – там появится новый грибок</a:t>
            </a: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a:p>
            <a:pPr lvl="0" algn="just" fontAlgn="base">
              <a:lnSpc>
                <a:spcPct val="107000"/>
              </a:lnSpc>
              <a:spcAft>
                <a:spcPts val="0"/>
              </a:spcAft>
              <a:tabLst>
                <a:tab pos="457200" algn="l"/>
              </a:tabLst>
            </a:pP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lgn="just" fontAlgn="base">
              <a:lnSpc>
                <a:spcPct val="107000"/>
              </a:lnSpc>
              <a:tabLst>
                <a:tab pos="457200" algn="l"/>
              </a:tabLst>
            </a:pPr>
            <a:r>
              <a:rPr lang="ru-RU" sz="1600" b="1" dirty="0" smtClean="0"/>
              <a:t>	В </a:t>
            </a:r>
            <a:r>
              <a:rPr lang="ru-RU" sz="1600" b="1" dirty="0"/>
              <a:t>среднем период плодоношения грибов – 40 дней. Новые партии появляются каждые 10–15 суток. После сбора первого урожая температуру снова необходимо повысить до 25 градусов. После четырех циклов нужно приживлять новую грибницу.</a:t>
            </a:r>
          </a:p>
          <a:p>
            <a:pPr marL="342900" lvl="0" indent="-342900" algn="just" fontAlgn="base">
              <a:lnSpc>
                <a:spcPct val="107000"/>
              </a:lnSpc>
              <a:spcAft>
                <a:spcPts val="0"/>
              </a:spcAft>
              <a:buFont typeface="Arial" panose="020B0604020202020204" pitchFamily="34" charset="0"/>
              <a:buChar char="•"/>
              <a:tabLst>
                <a:tab pos="457200" algn="l"/>
              </a:tabLst>
            </a:pPr>
            <a:endParaRPr lang="ru-RU" sz="16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773094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923454" y="127131"/>
            <a:ext cx="10809838" cy="15850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chemeClr val="accent1">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Тонкости разведения на балконе или лоджии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900" b="0" i="0" u="none" strike="noStrike" cap="none" normalizeH="0" baseline="0" dirty="0" smtClean="0">
              <a:ln>
                <a:noFill/>
              </a:ln>
              <a:solidFill>
                <a:schemeClr val="accent1">
                  <a:lumMod val="60000"/>
                  <a:lumOff val="40000"/>
                </a:schemeClr>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t>Перед тем как вырастить грибы в квартире, балконное помещение утепляют и укладывают гидроизоляцию для сохранения влажности. Дальнейшая технология зависит от того, какая культура выбрана. Можно установить стеллажи, а растить древесные грибы в пакетах удобно в подвешенном виде. Для этого устанавливают стойки с вешалками или монтируют в потолочное перекрытие крюки для подвеса.</a:t>
            </a:r>
            <a:endParaRPr kumimoji="0" lang="ru-RU" altLang="ru-RU" sz="1600" b="0" i="0" u="none" strike="noStrike" cap="none" normalizeH="0" baseline="0" dirty="0" smtClean="0">
              <a:ln>
                <a:noFill/>
              </a:ln>
              <a:solidFill>
                <a:schemeClr val="tx1"/>
              </a:solidFill>
              <a:effectLst/>
              <a:latin typeface="Arial" panose="020B0604020202020204" pitchFamily="34" charset="0"/>
            </a:endParaRPr>
          </a:p>
        </p:txBody>
      </p:sp>
      <p:pic>
        <p:nvPicPr>
          <p:cNvPr id="4097" name="Рисунок 7" descr="https://vipgrib.ru/wp-content/uploads/2019/02/Mushroom-oyster-bags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23041" y="1882043"/>
            <a:ext cx="1692998" cy="1202121"/>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2996697" y="1944941"/>
            <a:ext cx="8736595" cy="1139223"/>
          </a:xfrm>
          <a:prstGeom prst="rect">
            <a:avLst/>
          </a:prstGeom>
        </p:spPr>
        <p:txBody>
          <a:bodyPr wrap="square">
            <a:spAutoFit/>
          </a:bodyPr>
          <a:lstStyle/>
          <a:p>
            <a:pPr fontAlgn="base">
              <a:lnSpc>
                <a:spcPts val="2025"/>
              </a:lnSpc>
              <a:spcAft>
                <a:spcPts val="0"/>
              </a:spcAft>
            </a:pPr>
            <a:r>
              <a:rPr lang="ru-RU" sz="2000" b="1" i="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Выращивание в полиэтиленовых пакетах</a:t>
            </a:r>
            <a:endParaRPr lang="ru-RU" sz="2000" b="1" i="1" u="sng"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ru-R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Очень удобный способ разведения древесных культур: </a:t>
            </a:r>
            <a:r>
              <a:rPr lang="ru-RU" sz="1600"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вешенок</a:t>
            </a:r>
            <a:r>
              <a:rPr lang="ru-RU" sz="16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опят, большинства видов китайских, корейских и японских грибов. Весь процесс разведения можно поделить на три стадии по три этапа</a:t>
            </a:r>
            <a:r>
              <a:rPr lang="ru-RU" sz="1600"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p>
        </p:txBody>
      </p:sp>
      <p:graphicFrame>
        <p:nvGraphicFramePr>
          <p:cNvPr id="4" name="Таблица 3"/>
          <p:cNvGraphicFramePr>
            <a:graphicFrameLocks noGrp="1"/>
          </p:cNvGraphicFramePr>
          <p:nvPr>
            <p:extLst>
              <p:ext uri="{D42A27DB-BD31-4B8C-83A1-F6EECF244321}">
                <p14:modId xmlns:p14="http://schemas.microsoft.com/office/powerpoint/2010/main" xmlns="" val="2597182518"/>
              </p:ext>
            </p:extLst>
          </p:nvPr>
        </p:nvGraphicFramePr>
        <p:xfrm>
          <a:off x="1023041" y="3159661"/>
          <a:ext cx="10601610" cy="3329842"/>
        </p:xfrm>
        <a:graphic>
          <a:graphicData uri="http://schemas.openxmlformats.org/drawingml/2006/table">
            <a:tbl>
              <a:tblPr firstRow="1" bandRow="1">
                <a:tableStyleId>{5C22544A-7EE6-4342-B048-85BDC9FD1C3A}</a:tableStyleId>
              </a:tblPr>
              <a:tblGrid>
                <a:gridCol w="606583"/>
                <a:gridCol w="2842788"/>
                <a:gridCol w="3911097"/>
                <a:gridCol w="3241142"/>
              </a:tblGrid>
              <a:tr h="472292">
                <a:tc>
                  <a:txBody>
                    <a:bodyPr/>
                    <a:lstStyle/>
                    <a:p>
                      <a:pPr>
                        <a:lnSpc>
                          <a:spcPct val="107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Этап</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57150" marB="57150" anchor="b"/>
                </a:tc>
                <a:tc>
                  <a:txBody>
                    <a:bodyPr/>
                    <a:lstStyle/>
                    <a:p>
                      <a:pPr>
                        <a:lnSpc>
                          <a:spcPct val="107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Подготовка</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57150" marB="57150" anchor="b"/>
                </a:tc>
                <a:tc>
                  <a:txBody>
                    <a:bodyPr/>
                    <a:lstStyle/>
                    <a:p>
                      <a:pPr>
                        <a:lnSpc>
                          <a:spcPct val="107000"/>
                        </a:lnSpc>
                        <a:spcAft>
                          <a:spcPts val="0"/>
                        </a:spcAft>
                      </a:pPr>
                      <a:r>
                        <a:rPr lang="ru-RU" sz="1200">
                          <a:effectLst/>
                          <a:latin typeface="Times New Roman" panose="02020603050405020304" pitchFamily="18" charset="0"/>
                          <a:ea typeface="Times New Roman" panose="02020603050405020304" pitchFamily="18" charset="0"/>
                          <a:cs typeface="Times New Roman" panose="02020603050405020304" pitchFamily="18" charset="0"/>
                        </a:rPr>
                        <a:t>Посадка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57150" marB="57150" anchor="b"/>
                </a:tc>
                <a:tc>
                  <a:txBody>
                    <a:bodyPr/>
                    <a:lstStyle/>
                    <a:p>
                      <a:pPr>
                        <a:lnSpc>
                          <a:spcPct val="107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Уход</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0" marR="95250" marT="57150" marB="57150" anchor="b"/>
                </a:tc>
              </a:tr>
              <a:tr h="835074">
                <a:tc>
                  <a:txBody>
                    <a:bodyPr/>
                    <a:lstStyle/>
                    <a:p>
                      <a:r>
                        <a:rPr lang="ru-RU" dirty="0" smtClean="0"/>
                        <a:t>1</a:t>
                      </a:r>
                      <a:endParaRPr lang="ru-RU" dirty="0"/>
                    </a:p>
                  </a:txBody>
                  <a:tcPr/>
                </a:tc>
                <a:tc>
                  <a:txBody>
                    <a:bodyPr/>
                    <a:lstStyle/>
                    <a:p>
                      <a:pPr>
                        <a:lnSpc>
                          <a:spcPct val="107000"/>
                        </a:lnSpc>
                        <a:spcAft>
                          <a:spcPts val="0"/>
                        </a:spcAft>
                      </a:pPr>
                      <a:r>
                        <a:rPr lang="ru-RU" sz="1100" dirty="0">
                          <a:effectLst/>
                          <a:latin typeface="Arial Narrow" panose="020B0606020202030204" pitchFamily="34" charset="0"/>
                          <a:ea typeface="Times New Roman" panose="02020603050405020304" pitchFamily="18" charset="0"/>
                          <a:cs typeface="Times New Roman" panose="02020603050405020304" pitchFamily="18" charset="0"/>
                        </a:rPr>
                        <a:t>Закупают полиэтиленовые пакеты, предпочтительно непрозрачные, для защиты мицелия от света. Оптимальный объем 5–15 кг.</a:t>
                      </a:r>
                      <a:endParaRPr lang="ru-RU" sz="1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95250" marR="95250" marT="57150" marB="57150" anchor="b"/>
                </a:tc>
                <a:tc>
                  <a:txBody>
                    <a:bodyPr/>
                    <a:lstStyle/>
                    <a:p>
                      <a:r>
                        <a:rPr lang="ru-RU" sz="1100" kern="1200" dirty="0" smtClean="0">
                          <a:solidFill>
                            <a:schemeClr val="dk1"/>
                          </a:solidFill>
                          <a:effectLst/>
                          <a:latin typeface="Arial Narrow" panose="020B0606020202030204" pitchFamily="34" charset="0"/>
                          <a:ea typeface="+mn-ea"/>
                          <a:cs typeface="+mn-cs"/>
                        </a:rPr>
                        <a:t>Посевной материал и </a:t>
                      </a:r>
                      <a:r>
                        <a:rPr lang="ru-RU" sz="1100" kern="1200" dirty="0" err="1" smtClean="0">
                          <a:solidFill>
                            <a:schemeClr val="dk1"/>
                          </a:solidFill>
                          <a:effectLst/>
                          <a:latin typeface="Arial Narrow" panose="020B0606020202030204" pitchFamily="34" charset="0"/>
                          <a:ea typeface="+mn-ea"/>
                          <a:cs typeface="+mn-cs"/>
                        </a:rPr>
                        <a:t>почвосмесь</a:t>
                      </a:r>
                      <a:r>
                        <a:rPr lang="ru-RU" sz="1100" kern="1200" dirty="0" smtClean="0">
                          <a:solidFill>
                            <a:schemeClr val="dk1"/>
                          </a:solidFill>
                          <a:effectLst/>
                          <a:latin typeface="Arial Narrow" panose="020B0606020202030204" pitchFamily="34" charset="0"/>
                          <a:ea typeface="+mn-ea"/>
                          <a:cs typeface="+mn-cs"/>
                        </a:rPr>
                        <a:t> перемешивают на столе, а потом помещают в мешки. Либо заполняют его слоями – пять сантиметров субстрата и полсантиметра мицелия.</a:t>
                      </a:r>
                      <a:endParaRPr lang="ru-RU" sz="1100" dirty="0">
                        <a:latin typeface="Arial Narrow" panose="020B0606020202030204" pitchFamily="34" charset="0"/>
                      </a:endParaRPr>
                    </a:p>
                  </a:txBody>
                  <a:tcPr/>
                </a:tc>
                <a:tc>
                  <a:txBody>
                    <a:bodyPr/>
                    <a:lstStyle/>
                    <a:p>
                      <a:r>
                        <a:rPr lang="ru-RU" sz="1100" kern="1200" dirty="0" smtClean="0">
                          <a:solidFill>
                            <a:schemeClr val="dk1"/>
                          </a:solidFill>
                          <a:effectLst/>
                          <a:latin typeface="Arial Narrow" panose="020B0606020202030204" pitchFamily="34" charset="0"/>
                          <a:ea typeface="+mn-ea"/>
                          <a:cs typeface="+mn-cs"/>
                        </a:rPr>
                        <a:t>До появления первых всходов грибы держат в темноте. Ртутный столбик термометра должен показывать 20–25 градуса тепла. Поддерживать режим поможет обогреватель или тепловентилятор.</a:t>
                      </a:r>
                      <a:endParaRPr lang="ru-RU" sz="1100" dirty="0">
                        <a:latin typeface="Arial Narrow" panose="020B0606020202030204" pitchFamily="34" charset="0"/>
                      </a:endParaRPr>
                    </a:p>
                  </a:txBody>
                  <a:tcPr/>
                </a:tc>
              </a:tr>
              <a:tr h="1003101">
                <a:tc>
                  <a:txBody>
                    <a:bodyPr/>
                    <a:lstStyle/>
                    <a:p>
                      <a:r>
                        <a:rPr lang="ru-RU" dirty="0" smtClean="0"/>
                        <a:t>2</a:t>
                      </a:r>
                      <a:endParaRPr lang="ru-RU" dirty="0"/>
                    </a:p>
                  </a:txBody>
                  <a:tcPr/>
                </a:tc>
                <a:tc>
                  <a:txBody>
                    <a:bodyPr/>
                    <a:lstStyle/>
                    <a:p>
                      <a:r>
                        <a:rPr lang="ru-RU" sz="1100" kern="1200" dirty="0" smtClean="0">
                          <a:solidFill>
                            <a:schemeClr val="dk1"/>
                          </a:solidFill>
                          <a:effectLst/>
                          <a:latin typeface="Arial Narrow" panose="020B0606020202030204" pitchFamily="34" charset="0"/>
                          <a:ea typeface="+mn-ea"/>
                          <a:cs typeface="+mn-cs"/>
                        </a:rPr>
                        <a:t>Заготавливают субстрат по той же схеме, как при выращивании на подоконнике.</a:t>
                      </a:r>
                      <a:endParaRPr lang="ru-RU" sz="1100" dirty="0">
                        <a:latin typeface="Arial Narrow" panose="020B0606020202030204" pitchFamily="34" charset="0"/>
                      </a:endParaRPr>
                    </a:p>
                  </a:txBody>
                  <a:tcPr/>
                </a:tc>
                <a:tc>
                  <a:txBody>
                    <a:bodyPr/>
                    <a:lstStyle/>
                    <a:p>
                      <a:r>
                        <a:rPr lang="ru-RU" sz="1100" kern="1200" dirty="0" smtClean="0">
                          <a:solidFill>
                            <a:schemeClr val="dk1"/>
                          </a:solidFill>
                          <a:effectLst/>
                          <a:latin typeface="Arial Narrow" panose="020B0606020202030204" pitchFamily="34" charset="0"/>
                          <a:ea typeface="+mn-ea"/>
                          <a:cs typeface="+mn-cs"/>
                        </a:rPr>
                        <a:t>Делают в стенках мешков прорези до двух сантиметров длиной. Расстояние между ними составляет 10–13 см. Сквозь прорези будут прорастать грибы. Размер плодовых тел прямо пропорционален длине отверстий.</a:t>
                      </a:r>
                      <a:endParaRPr lang="ru-RU" sz="1100" dirty="0">
                        <a:latin typeface="Arial Narrow" panose="020B0606020202030204" pitchFamily="34" charset="0"/>
                      </a:endParaRPr>
                    </a:p>
                  </a:txBody>
                  <a:tcPr/>
                </a:tc>
                <a:tc>
                  <a:txBody>
                    <a:bodyPr/>
                    <a:lstStyle/>
                    <a:p>
                      <a:pPr>
                        <a:lnSpc>
                          <a:spcPct val="107000"/>
                        </a:lnSpc>
                        <a:spcAft>
                          <a:spcPts val="0"/>
                        </a:spcAft>
                      </a:pPr>
                      <a:r>
                        <a:rPr lang="ru-RU" sz="1100" dirty="0">
                          <a:effectLst/>
                          <a:latin typeface="Arial Narrow" panose="020B0606020202030204" pitchFamily="34" charset="0"/>
                          <a:ea typeface="Times New Roman" panose="02020603050405020304" pitchFamily="18" charset="0"/>
                          <a:cs typeface="Times New Roman" panose="02020603050405020304" pitchFamily="18" charset="0"/>
                        </a:rPr>
                        <a:t>Когда в прорезях покажутся белые нити и крошечные грибки, температуру понижают до 15 градусов. Юные грибочки опрыскивают водой. Влажность держат на уровне 90 процентов или больше. Можно поставить увлажнитель или тазики с водой.</a:t>
                      </a:r>
                      <a:endParaRPr lang="ru-RU" sz="1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95250" marR="95250" marT="57150" marB="57150" anchor="b"/>
                </a:tc>
              </a:tr>
              <a:tr h="1003101">
                <a:tc>
                  <a:txBody>
                    <a:bodyPr/>
                    <a:lstStyle/>
                    <a:p>
                      <a:r>
                        <a:rPr lang="ru-RU" dirty="0" smtClean="0"/>
                        <a:t>3</a:t>
                      </a:r>
                      <a:endParaRPr lang="ru-RU" dirty="0"/>
                    </a:p>
                  </a:txBody>
                  <a:tcPr/>
                </a:tc>
                <a:tc>
                  <a:txBody>
                    <a:bodyPr/>
                    <a:lstStyle/>
                    <a:p>
                      <a:r>
                        <a:rPr lang="ru-RU" sz="1100" kern="1200" dirty="0" smtClean="0">
                          <a:solidFill>
                            <a:schemeClr val="dk1"/>
                          </a:solidFill>
                          <a:effectLst/>
                          <a:latin typeface="Arial Narrow" panose="020B0606020202030204" pitchFamily="34" charset="0"/>
                          <a:ea typeface="+mn-ea"/>
                          <a:cs typeface="+mn-cs"/>
                        </a:rPr>
                        <a:t>Дезинфицируют балконное помещение: опрыскивают раствором сульфата, а стенки и потолок покрывают смесью известки и медного купороса. Можно оббить их плотным полиэтиленом.</a:t>
                      </a:r>
                      <a:endParaRPr lang="ru-RU" sz="1100" dirty="0">
                        <a:latin typeface="Arial Narrow" panose="020B0606020202030204" pitchFamily="34" charset="0"/>
                      </a:endParaRPr>
                    </a:p>
                  </a:txBody>
                  <a:tcPr/>
                </a:tc>
                <a:tc>
                  <a:txBody>
                    <a:bodyPr/>
                    <a:lstStyle/>
                    <a:p>
                      <a:pPr>
                        <a:lnSpc>
                          <a:spcPct val="107000"/>
                        </a:lnSpc>
                        <a:spcAft>
                          <a:spcPts val="0"/>
                        </a:spcAft>
                      </a:pPr>
                      <a:r>
                        <a:rPr lang="ru-RU" sz="1100" dirty="0">
                          <a:effectLst/>
                          <a:latin typeface="Arial Narrow" panose="020B0606020202030204" pitchFamily="34" charset="0"/>
                          <a:ea typeface="Times New Roman" panose="02020603050405020304" pitchFamily="18" charset="0"/>
                          <a:cs typeface="Times New Roman" panose="02020603050405020304" pitchFamily="18" charset="0"/>
                        </a:rPr>
                        <a:t>Мешки с </a:t>
                      </a:r>
                      <a:r>
                        <a:rPr lang="ru-RU" sz="1100" dirty="0" err="1">
                          <a:effectLst/>
                          <a:latin typeface="Arial Narrow" panose="020B0606020202030204" pitchFamily="34" charset="0"/>
                          <a:ea typeface="Times New Roman" panose="02020603050405020304" pitchFamily="18" charset="0"/>
                          <a:cs typeface="Times New Roman" panose="02020603050405020304" pitchFamily="18" charset="0"/>
                        </a:rPr>
                        <a:t>почвосмесью</a:t>
                      </a:r>
                      <a:r>
                        <a:rPr lang="ru-RU" sz="1100" dirty="0">
                          <a:effectLst/>
                          <a:latin typeface="Arial Narrow" panose="020B0606020202030204" pitchFamily="34" charset="0"/>
                          <a:ea typeface="Times New Roman" panose="02020603050405020304" pitchFamily="18" charset="0"/>
                          <a:cs typeface="Times New Roman" panose="02020603050405020304" pitchFamily="18" charset="0"/>
                        </a:rPr>
                        <a:t> раскладывают на стеллажах либо привешивают к потолку.</a:t>
                      </a:r>
                      <a:endParaRPr lang="ru-RU" sz="1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95250" marR="95250" marT="57150" marB="57150" anchor="b"/>
                </a:tc>
                <a:tc>
                  <a:txBody>
                    <a:bodyPr/>
                    <a:lstStyle/>
                    <a:p>
                      <a:pPr>
                        <a:lnSpc>
                          <a:spcPct val="107000"/>
                        </a:lnSpc>
                        <a:spcAft>
                          <a:spcPts val="0"/>
                        </a:spcAft>
                      </a:pPr>
                      <a:r>
                        <a:rPr lang="ru-RU" sz="1100" dirty="0">
                          <a:effectLst/>
                          <a:latin typeface="Arial Narrow" panose="020B0606020202030204" pitchFamily="34" charset="0"/>
                          <a:ea typeface="Times New Roman" panose="02020603050405020304" pitchFamily="18" charset="0"/>
                          <a:cs typeface="Times New Roman" panose="02020603050405020304" pitchFamily="18" charset="0"/>
                        </a:rPr>
                        <a:t>Для развития грибов нужно неяркое освещение. Можно установить лампу дневного света или фито-лампу с естественным спектром. На ночь свет выключают. Созревшие грибы не срезают – нужно выкрутить каждое семейство из почвы.</a:t>
                      </a:r>
                      <a:endParaRPr lang="ru-RU" sz="1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95250" marR="95250" marT="57150" marB="57150" anchor="b"/>
                </a:tc>
              </a:tr>
            </a:tbl>
          </a:graphicData>
        </a:graphic>
      </p:graphicFrame>
    </p:spTree>
    <p:extLst>
      <p:ext uri="{BB962C8B-B14F-4D97-AF65-F5344CB8AC3E}">
        <p14:creationId xmlns:p14="http://schemas.microsoft.com/office/powerpoint/2010/main" xmlns="" val="813496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4935" y="416458"/>
            <a:ext cx="10873212" cy="923330"/>
          </a:xfrm>
          <a:prstGeom prst="rect">
            <a:avLst/>
          </a:prstGeom>
        </p:spPr>
        <p:txBody>
          <a:bodyPr wrap="square">
            <a:spAutoFit/>
          </a:bodyPr>
          <a:lstStyle/>
          <a:p>
            <a:pPr algn="just"/>
            <a:r>
              <a:rPr lang="ru-RU" dirty="0">
                <a:solidFill>
                  <a:srgbClr val="000000"/>
                </a:solidFill>
                <a:latin typeface="Arial" panose="020B0604020202020204" pitchFamily="34" charset="0"/>
                <a:ea typeface="Times New Roman" panose="02020603050405020304" pitchFamily="18" charset="0"/>
              </a:rPr>
              <a:t>После сборки урожая цикл повторяется – </a:t>
            </a:r>
            <a:r>
              <a:rPr lang="ru-RU" dirty="0" err="1">
                <a:solidFill>
                  <a:srgbClr val="000000"/>
                </a:solidFill>
                <a:latin typeface="Arial" panose="020B0604020202020204" pitchFamily="34" charset="0"/>
                <a:ea typeface="Times New Roman" panose="02020603050405020304" pitchFamily="18" charset="0"/>
              </a:rPr>
              <a:t>почвосмесь</a:t>
            </a:r>
            <a:r>
              <a:rPr lang="ru-RU" dirty="0">
                <a:solidFill>
                  <a:srgbClr val="000000"/>
                </a:solidFill>
                <a:latin typeface="Arial" panose="020B0604020202020204" pitchFamily="34" charset="0"/>
                <a:ea typeface="Times New Roman" panose="02020603050405020304" pitchFamily="18" charset="0"/>
              </a:rPr>
              <a:t> проливают, температуру поднимают до 25 градусов. Первые два-три плодоношения самые богатые, после четвертого урожая смесь утилизируют или направляют в компостную кучу.</a:t>
            </a:r>
            <a:endParaRPr lang="ru-RU" dirty="0"/>
          </a:p>
        </p:txBody>
      </p:sp>
      <p:pic>
        <p:nvPicPr>
          <p:cNvPr id="3" name="Рисунок 2" descr="https://vipgrib.ru/wp-content/uploads/2019/02/Mushrooms-in-plastic-bags.jpg"/>
          <p:cNvPicPr/>
          <p:nvPr/>
        </p:nvPicPr>
        <p:blipFill>
          <a:blip r:embed="rId2">
            <a:extLst>
              <a:ext uri="{28A0092B-C50C-407E-A947-70E740481C1C}">
                <a14:useLocalDpi xmlns:a14="http://schemas.microsoft.com/office/drawing/2010/main" xmlns="" val="0"/>
              </a:ext>
            </a:extLst>
          </a:blip>
          <a:srcRect/>
          <a:stretch>
            <a:fillRect/>
          </a:stretch>
        </p:blipFill>
        <p:spPr bwMode="auto">
          <a:xfrm>
            <a:off x="1118728" y="1339789"/>
            <a:ext cx="3281256" cy="1883246"/>
          </a:xfrm>
          <a:prstGeom prst="rect">
            <a:avLst/>
          </a:prstGeom>
          <a:noFill/>
          <a:ln>
            <a:noFill/>
          </a:ln>
        </p:spPr>
      </p:pic>
      <p:sp>
        <p:nvSpPr>
          <p:cNvPr id="4" name="Прямоугольник 3"/>
          <p:cNvSpPr/>
          <p:nvPr/>
        </p:nvSpPr>
        <p:spPr>
          <a:xfrm>
            <a:off x="1118728" y="3395050"/>
            <a:ext cx="10234317" cy="1456809"/>
          </a:xfrm>
          <a:prstGeom prst="rect">
            <a:avLst/>
          </a:prstGeom>
        </p:spPr>
        <p:txBody>
          <a:bodyPr wrap="square">
            <a:spAutoFit/>
          </a:bodyPr>
          <a:lstStyle/>
          <a:p>
            <a:pPr fontAlgn="base">
              <a:lnSpc>
                <a:spcPts val="2025"/>
              </a:lnSpc>
              <a:spcAft>
                <a:spcPts val="0"/>
              </a:spcAft>
            </a:pPr>
            <a:r>
              <a:rPr lang="ru-RU" sz="2000" b="1" i="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Выращивание на чурках – коротких бревнах</a:t>
            </a:r>
            <a:endParaRPr lang="ru-RU" sz="2000" b="1" i="1" u="sng" dirty="0">
              <a:latin typeface="Calibri" panose="020F0502020204030204" pitchFamily="34" charset="0"/>
              <a:ea typeface="Calibri" panose="020F0502020204030204" pitchFamily="34" charset="0"/>
              <a:cs typeface="Times New Roman" panose="02020603050405020304" pitchFamily="18" charset="0"/>
            </a:endParaRPr>
          </a:p>
          <a:p>
            <a:r>
              <a:rPr lang="ru-RU" dirty="0">
                <a:solidFill>
                  <a:srgbClr val="000000"/>
                </a:solidFill>
                <a:latin typeface="Arial" panose="020B0604020202020204" pitchFamily="34" charset="0"/>
                <a:ea typeface="Times New Roman" panose="02020603050405020304" pitchFamily="18" charset="0"/>
              </a:rPr>
              <a:t>На лоджии можно вырастить древесные грибы и на чурках. Подготавливают несколько обрубков с корой, без веточек и гнили сечением от 10 до 20 см, от 40 до 100 см в длину. Бревнышки подходят лишь от лиственных пород. После </a:t>
            </a:r>
            <a:r>
              <a:rPr lang="ru-RU" dirty="0"/>
              <a:t>спиливания дерева посадку производят не ранее чем через месяц.</a:t>
            </a:r>
          </a:p>
        </p:txBody>
      </p:sp>
      <p:pic>
        <p:nvPicPr>
          <p:cNvPr id="5" name="Рисунок 4" descr="https://vipgrib.ru/wp-content/uploads/2019/02/d1bbea371fc97a4bb448235a3165c981.jpg"/>
          <p:cNvPicPr/>
          <p:nvPr/>
        </p:nvPicPr>
        <p:blipFill>
          <a:blip r:embed="rId3">
            <a:extLst>
              <a:ext uri="{28A0092B-C50C-407E-A947-70E740481C1C}">
                <a14:useLocalDpi xmlns:a14="http://schemas.microsoft.com/office/drawing/2010/main" xmlns="" val="0"/>
              </a:ext>
            </a:extLst>
          </a:blip>
          <a:srcRect/>
          <a:stretch>
            <a:fillRect/>
          </a:stretch>
        </p:blipFill>
        <p:spPr bwMode="auto">
          <a:xfrm>
            <a:off x="6545655" y="4544840"/>
            <a:ext cx="3395050" cy="1888099"/>
          </a:xfrm>
          <a:prstGeom prst="rect">
            <a:avLst/>
          </a:prstGeom>
          <a:noFill/>
          <a:ln>
            <a:noFill/>
          </a:ln>
        </p:spPr>
      </p:pic>
    </p:spTree>
    <p:extLst>
      <p:ext uri="{BB962C8B-B14F-4D97-AF65-F5344CB8AC3E}">
        <p14:creationId xmlns:p14="http://schemas.microsoft.com/office/powerpoint/2010/main" xmlns="" val="3305629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8185" y="425514"/>
            <a:ext cx="10520127" cy="2410532"/>
          </a:xfrm>
          <a:prstGeom prst="rect">
            <a:avLst/>
          </a:prstGeom>
        </p:spPr>
        <p:txBody>
          <a:bodyPr wrap="square">
            <a:spAutoFit/>
          </a:bodyPr>
          <a:lstStyle/>
          <a:p>
            <a:pPr fontAlgn="base">
              <a:lnSpc>
                <a:spcPct val="107000"/>
              </a:lnSpc>
              <a:spcAft>
                <a:spcPts val="1875"/>
              </a:spcAft>
            </a:pPr>
            <a:r>
              <a:rPr lang="ru-RU" b="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Как развести грибную делянку в доме этим методом:</a:t>
            </a:r>
            <a:endParaRPr lang="ru-RU" sz="1600" b="1" u="sng"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Бревнышки замочите в воде, придавив грузом.</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Когда чурки пропитаются влагой, выньте и просушите их.</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Просверлите в древесине в шахматном порядке восьмимиллиметровые отверстия глубиной 40 мм с дистанцией 10 см.</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дырочки заложите мицелий, обматывают бревна хлопковыми лоскутами и ставят на лоджию, где поддерживается температура в диапазоне 20–25 градусов.</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descr="https://vipgrib.ru/wp-content/uploads/2019/02/mainshiitakesplit.jpg"/>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23043" y="3026058"/>
            <a:ext cx="3866316" cy="1892300"/>
          </a:xfrm>
          <a:prstGeom prst="rect">
            <a:avLst/>
          </a:prstGeom>
          <a:noFill/>
          <a:ln>
            <a:noFill/>
          </a:ln>
        </p:spPr>
      </p:pic>
      <p:sp>
        <p:nvSpPr>
          <p:cNvPr id="4" name="Прямоугольник 3"/>
          <p:cNvSpPr/>
          <p:nvPr/>
        </p:nvSpPr>
        <p:spPr>
          <a:xfrm>
            <a:off x="5006566" y="3105339"/>
            <a:ext cx="6627137" cy="2950551"/>
          </a:xfrm>
          <a:prstGeom prst="rect">
            <a:avLst/>
          </a:prstGeom>
        </p:spPr>
        <p:txBody>
          <a:bodyPr wrap="square">
            <a:spAutoFit/>
          </a:bodyPr>
          <a:lstStyle/>
          <a:p>
            <a:pPr fontAlgn="base">
              <a:lnSpc>
                <a:spcPct val="107000"/>
              </a:lnSpc>
              <a:spcAft>
                <a:spcPts val="1875"/>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Разрастание грибницы в этом случае происходит дольше – от месяца до нескольких. </a:t>
            </a: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Когда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белесые нити проявятся в дырочках, чурки на треть вкапываются вертикально в ведра либо кадки с грунтом для цветов, ткань снимается, температура понижается до 15 градусов. Землю периодически поливают. </a:t>
            </a: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fontAlgn="base">
              <a:lnSpc>
                <a:spcPct val="107000"/>
              </a:lnSpc>
              <a:spcAft>
                <a:spcPts val="1875"/>
              </a:spcAft>
            </a:pPr>
            <a:r>
              <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Плодоношение </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при таком способе продолжается от трех до семи лет.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116726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13988" y="199176"/>
            <a:ext cx="10601608" cy="6101286"/>
          </a:xfrm>
          <a:prstGeom prst="rect">
            <a:avLst/>
          </a:prstGeom>
        </p:spPr>
        <p:txBody>
          <a:bodyPr wrap="square">
            <a:spAutoFit/>
          </a:bodyPr>
          <a:lstStyle/>
          <a:p>
            <a:pPr fontAlgn="base">
              <a:lnSpc>
                <a:spcPts val="2025"/>
              </a:lnSpc>
              <a:spcAft>
                <a:spcPts val="0"/>
              </a:spcAft>
            </a:pPr>
            <a:r>
              <a:rPr lang="ru-RU" b="1" i="1"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Выращивание шампиньонов в </a:t>
            </a:r>
            <a:r>
              <a:rPr lang="ru-RU" b="1" i="1" u="sng"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rPr>
              <a:t>ящиках</a:t>
            </a:r>
          </a:p>
          <a:p>
            <a:pPr fontAlgn="base">
              <a:lnSpc>
                <a:spcPts val="2025"/>
              </a:lnSpc>
              <a:spcAft>
                <a:spcPts val="0"/>
              </a:spcAft>
            </a:pPr>
            <a:endParaRPr lang="ru-RU" dirty="0" smtClean="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fontAlgn="base"/>
            <a:r>
              <a:rPr lang="ru-RU" dirty="0">
                <a:latin typeface="Arial Narrow" panose="020B0606020202030204" pitchFamily="34" charset="0"/>
              </a:rPr>
              <a:t>Эта грибная культура требовательна к </a:t>
            </a:r>
            <a:r>
              <a:rPr lang="ru-RU" dirty="0" err="1">
                <a:latin typeface="Arial Narrow" panose="020B0606020202030204" pitchFamily="34" charset="0"/>
              </a:rPr>
              <a:t>почвосмеси</a:t>
            </a:r>
            <a:r>
              <a:rPr lang="ru-RU" dirty="0">
                <a:latin typeface="Arial Narrow" panose="020B0606020202030204" pitchFamily="34" charset="0"/>
              </a:rPr>
              <a:t>. Ее проще прикупить в магазине садовых товаров, но можно сделать и собственноручно.</a:t>
            </a:r>
          </a:p>
          <a:p>
            <a:pPr fontAlgn="base"/>
            <a:r>
              <a:rPr lang="ru-RU" dirty="0">
                <a:latin typeface="Arial Narrow" panose="020B0606020202030204" pitchFamily="34" charset="0"/>
              </a:rPr>
              <a:t>Для компоста потребуется солома либо пшеничные зерна, конский навоз, мочевина, тертый мел, гипс и суперфосфат в пропорции 100:50:2:5:8:2. Если взять центнер соломы, </a:t>
            </a:r>
            <a:r>
              <a:rPr lang="ru-RU" dirty="0" err="1">
                <a:latin typeface="Arial Narrow" panose="020B0606020202030204" pitchFamily="34" charset="0"/>
              </a:rPr>
              <a:t>почвосмеси</a:t>
            </a:r>
            <a:r>
              <a:rPr lang="ru-RU" dirty="0">
                <a:latin typeface="Arial Narrow" panose="020B0606020202030204" pitchFamily="34" charset="0"/>
              </a:rPr>
              <a:t> хватает на три «квадрата» засева. Используют и иной состав: куриный помет, солома, гипс, вода, алебастр в соотношении 100:100:8:300:4</a:t>
            </a:r>
            <a:r>
              <a:rPr lang="ru-RU" dirty="0" smtClean="0">
                <a:latin typeface="Arial Narrow" panose="020B0606020202030204" pitchFamily="34" charset="0"/>
              </a:rPr>
              <a:t>.</a:t>
            </a:r>
          </a:p>
          <a:p>
            <a:pPr fontAlgn="base"/>
            <a:endParaRPr lang="ru-RU" dirty="0">
              <a:latin typeface="Arial Narrow" panose="020B0606020202030204" pitchFamily="34" charset="0"/>
            </a:endParaRPr>
          </a:p>
          <a:p>
            <a:pPr fontAlgn="base"/>
            <a:r>
              <a:rPr lang="ru-RU" b="1" dirty="0">
                <a:latin typeface="Arial Narrow" panose="020B0606020202030204" pitchFamily="34" charset="0"/>
              </a:rPr>
              <a:t>Как приготовить компост:</a:t>
            </a:r>
          </a:p>
          <a:p>
            <a:pPr marL="342900" lvl="0" indent="-342900" fontAlgn="base">
              <a:buFont typeface="+mj-lt"/>
              <a:buAutoNum type="arabicPeriod"/>
            </a:pPr>
            <a:r>
              <a:rPr lang="ru-RU" dirty="0">
                <a:latin typeface="Arial Narrow" panose="020B0606020202030204" pitchFamily="34" charset="0"/>
              </a:rPr>
              <a:t>Замочите солому в большом тазу. Через сутки выложите слоями соломенные и навозные пласты в высокую кучку – примерно по 3–4 слоя каждого компонента. Делать это нужно на улице под навесом либо в отдельной комнате с хорошей вентиляцией.</a:t>
            </a:r>
          </a:p>
          <a:p>
            <a:pPr marL="342900" lvl="0" indent="-342900" fontAlgn="base">
              <a:buFont typeface="+mj-lt"/>
              <a:buAutoNum type="arabicPeriod"/>
            </a:pPr>
            <a:r>
              <a:rPr lang="ru-RU" dirty="0">
                <a:latin typeface="Arial Narrow" panose="020B0606020202030204" pitchFamily="34" charset="0"/>
              </a:rPr>
              <a:t>Каждый соломенный слой при выкладке намочите водой, добавьте мочевину и суперфосфат.</a:t>
            </a:r>
          </a:p>
          <a:p>
            <a:pPr marL="342900" lvl="0" indent="-342900" fontAlgn="base">
              <a:buFont typeface="+mj-lt"/>
              <a:buAutoNum type="arabicPeriod"/>
            </a:pPr>
            <a:r>
              <a:rPr lang="ru-RU" dirty="0">
                <a:latin typeface="Arial Narrow" panose="020B0606020202030204" pitchFamily="34" charset="0"/>
              </a:rPr>
              <a:t>Перемешивайте кучу с интервалом в пять суток, чтобы активизировать процесс компостирования. Через 25 дней проверьте, готов ли компост. Качественная </a:t>
            </a:r>
            <a:r>
              <a:rPr lang="ru-RU" dirty="0" err="1">
                <a:latin typeface="Arial Narrow" panose="020B0606020202030204" pitchFamily="34" charset="0"/>
              </a:rPr>
              <a:t>почвосмесь</a:t>
            </a:r>
            <a:r>
              <a:rPr lang="ru-RU" dirty="0">
                <a:latin typeface="Arial Narrow" panose="020B0606020202030204" pitchFamily="34" charset="0"/>
              </a:rPr>
              <a:t> при надавливании пружинит.</a:t>
            </a:r>
          </a:p>
          <a:p>
            <a:pPr marL="342900" lvl="0" indent="-342900" fontAlgn="base">
              <a:buFont typeface="+mj-lt"/>
              <a:buAutoNum type="arabicPeriod"/>
            </a:pPr>
            <a:r>
              <a:rPr lang="ru-RU" dirty="0">
                <a:latin typeface="Arial Narrow" panose="020B0606020202030204" pitchFamily="34" charset="0"/>
              </a:rPr>
              <a:t>Охладите субстанцию до 25 градусов и помещаем в контейнеры с дренажными отверстиями так, чтобы слой смеси был 25–30 см.</a:t>
            </a:r>
          </a:p>
          <a:p>
            <a:pPr fontAlgn="base"/>
            <a:r>
              <a:rPr lang="ru-RU" dirty="0">
                <a:latin typeface="Arial Narrow" panose="020B0606020202030204" pitchFamily="34" charset="0"/>
              </a:rPr>
              <a:t>Шампиньонный мицелий бывает зерновым или компостным. Первый тип хранят в пластиковом пакетике при температуре менее четырех градусов не больше шести месяцев. Для высаживания надо около 400 г подобного посевного материала на «квадрат». Второй остается живым при температуре не больше 20 градусов 20 дней, при нуле – год.  Его требуется полкило на квадратный </a:t>
            </a:r>
            <a:r>
              <a:rPr lang="ru-RU" dirty="0" smtClean="0">
                <a:latin typeface="Arial Narrow" panose="020B0606020202030204" pitchFamily="34" charset="0"/>
              </a:rPr>
              <a:t>метр.1</a:t>
            </a:r>
            <a:endParaRPr lang="ru-RU" dirty="0">
              <a:latin typeface="Arial Narrow" panose="020B0606020202030204" pitchFamily="34" charset="0"/>
            </a:endParaRPr>
          </a:p>
          <a:p>
            <a:pPr fontAlgn="base">
              <a:lnSpc>
                <a:spcPts val="2025"/>
              </a:lnSpc>
              <a:spcAft>
                <a:spcPts val="0"/>
              </a:spcAft>
            </a:pP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796091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7651" y="470779"/>
            <a:ext cx="10945639" cy="2652777"/>
          </a:xfrm>
          <a:prstGeom prst="rect">
            <a:avLst/>
          </a:prstGeom>
        </p:spPr>
        <p:txBody>
          <a:bodyPr wrap="square">
            <a:spAutoFit/>
          </a:bodyPr>
          <a:lstStyle/>
          <a:p>
            <a:pPr fontAlgn="base">
              <a:lnSpc>
                <a:spcPct val="107000"/>
              </a:lnSpc>
              <a:spcAft>
                <a:spcPts val="1875"/>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Зерновой посевной материал раскладывают по субстрату, сверху насыпают слой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почвосмеси</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около 4 см. Для высадки компостного материала слегка поднимают совочком грунт и укладывают лепешку диаметром 3 см </a:t>
            </a:r>
            <a:r>
              <a:rPr lang="ru-RU"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шахматно</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на дистанции 25 см.</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fontAlgn="base">
              <a:lnSpc>
                <a:spcPts val="1725"/>
              </a:lnSpc>
              <a:spcAft>
                <a:spcPts val="800"/>
              </a:spcAft>
            </a:pPr>
            <a:r>
              <a:rPr lang="ru-RU" dirty="0">
                <a:solidFill>
                  <a:srgbClr val="666666"/>
                </a:solidFill>
                <a:latin typeface="Arial" panose="020B0604020202020204" pitchFamily="34" charset="0"/>
                <a:ea typeface="Times New Roman" panose="02020603050405020304" pitchFamily="18" charset="0"/>
                <a:cs typeface="Times New Roman" panose="02020603050405020304" pitchFamily="18" charset="0"/>
              </a:rPr>
              <a:t>Ящики для грибов прикрывают плотной тканью типа мешковины, периодически опрыскивают, а балкон регулярно проветривают.</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Температура должна быть в диапазоне от 24 до 26 градусов. Спустя 14 дней ртутный столбик нужно опустить до 18 градусов. Когда проклюнутся первые грибки, покрытие нужно снять. Но на ящики не должен попадать солнечный свет.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descr="https://vipgrib.ru/wp-content/uploads/2019/03/38d3655be21fde6c938601f38d5a8b69-mushroom-kits-grow-your-own.jpg"/>
          <p:cNvPicPr/>
          <p:nvPr/>
        </p:nvPicPr>
        <p:blipFill>
          <a:blip r:embed="rId2">
            <a:extLst>
              <a:ext uri="{28A0092B-C50C-407E-A947-70E740481C1C}">
                <a14:useLocalDpi xmlns:a14="http://schemas.microsoft.com/office/drawing/2010/main" xmlns="" val="0"/>
              </a:ext>
            </a:extLst>
          </a:blip>
          <a:srcRect/>
          <a:stretch>
            <a:fillRect/>
          </a:stretch>
        </p:blipFill>
        <p:spPr bwMode="auto">
          <a:xfrm>
            <a:off x="787651" y="3200931"/>
            <a:ext cx="2827203" cy="2466538"/>
          </a:xfrm>
          <a:prstGeom prst="rect">
            <a:avLst/>
          </a:prstGeom>
          <a:noFill/>
          <a:ln>
            <a:noFill/>
          </a:ln>
        </p:spPr>
      </p:pic>
      <p:sp>
        <p:nvSpPr>
          <p:cNvPr id="4" name="Прямоугольник 3"/>
          <p:cNvSpPr/>
          <p:nvPr/>
        </p:nvSpPr>
        <p:spPr>
          <a:xfrm>
            <a:off x="3847722" y="3200930"/>
            <a:ext cx="7885568" cy="3003258"/>
          </a:xfrm>
          <a:prstGeom prst="rect">
            <a:avLst/>
          </a:prstGeom>
        </p:spPr>
        <p:txBody>
          <a:bodyPr wrap="square">
            <a:spAutoFit/>
          </a:bodyPr>
          <a:lstStyle/>
          <a:p>
            <a:pPr fontAlgn="base">
              <a:lnSpc>
                <a:spcPct val="107000"/>
              </a:lnSpc>
              <a:spcAft>
                <a:spcPts val="1875"/>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Первый урожай можно ожидать спустя 60 дней после посадки. С одного «квадрата» реально собрать до 10 кг грибов. Подросшие шампиньоны лучше выкручивать в процессе сбора и присыпать место изъятия субстратом. Так быстрее появятся новые плодовые тела. Если грибы перезрели и потемнели под шляпками, в пищу они не годятся, их надо собрать и утилизировать.</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1875"/>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При правильном подходе, терпении и аккуратности в квартире реально вырастить практически любую грибную культуру. Это позволит обеспечить семью вкусным продуктом без длительных лесных походов.</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287034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6055" y="2967335"/>
            <a:ext cx="6179897" cy="707886"/>
          </a:xfrm>
          <a:prstGeom prst="rect">
            <a:avLst/>
          </a:prstGeom>
          <a:noFill/>
        </p:spPr>
        <p:txBody>
          <a:bodyPr wrap="none" lIns="91440" tIns="45720" rIns="91440" bIns="45720">
            <a:spAutoFit/>
          </a:bodyPr>
          <a:lstStyle/>
          <a:p>
            <a:pPr algn="ctr"/>
            <a:r>
              <a:rPr lang="ru-RU" sz="40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СПАСИБО ЗА ВНИМАНИЕ</a:t>
            </a:r>
            <a:endParaRPr lang="ru-RU"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xmlns="" val="3967525947"/>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Сектор">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282EB108-EDE6-4B8E-957B-D4A69BF580E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665</TotalTime>
  <Words>1084</Words>
  <Application>Microsoft Office PowerPoint</Application>
  <PresentationFormat>Произвольный</PresentationFormat>
  <Paragraphs>111</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Сектор</vt:lpstr>
      <vt:lpstr>ГАУ «КЦСОН города КАМЕНСКА – УРАЛЬСКОГО»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Gelezo</dc:creator>
  <cp:lastModifiedBy>Shafikova_GA</cp:lastModifiedBy>
  <cp:revision>81</cp:revision>
  <dcterms:created xsi:type="dcterms:W3CDTF">2020-04-15T14:08:01Z</dcterms:created>
  <dcterms:modified xsi:type="dcterms:W3CDTF">2021-01-25T05:35:27Z</dcterms:modified>
</cp:coreProperties>
</file>