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9" r:id="rId7"/>
    <p:sldId id="267" r:id="rId8"/>
    <p:sldId id="261" r:id="rId9"/>
    <p:sldId id="262" r:id="rId10"/>
    <p:sldId id="263" r:id="rId11"/>
    <p:sldId id="264" r:id="rId12"/>
    <p:sldId id="265" r:id="rId13"/>
    <p:sldId id="266" r:id="rId14"/>
    <p:sldId id="268" r:id="rId15"/>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488"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7EAF463A-BC7C-46EE-9F1E-7F377CCA4891}" type="datetimeFigureOut">
              <a:rPr lang="en-US" smtClean="0"/>
              <a:pPr/>
              <a:t>1/28/2021</a:t>
            </a:fld>
            <a:endParaRPr lang="en-US"/>
          </a:p>
        </p:txBody>
      </p:sp>
      <p:sp>
        <p:nvSpPr>
          <p:cNvPr id="17" name="Нижний колонтитул 16"/>
          <p:cNvSpPr>
            <a:spLocks noGrp="1"/>
          </p:cNvSpPr>
          <p:nvPr>
            <p:ph type="ftr" sz="quarter" idx="11"/>
          </p:nvPr>
        </p:nvSpPr>
        <p:spPr/>
        <p:txBody>
          <a:bodyPr/>
          <a:lstStyle/>
          <a:p>
            <a:endParaRPr lang="en-US"/>
          </a:p>
        </p:txBody>
      </p:sp>
      <p:sp>
        <p:nvSpPr>
          <p:cNvPr id="29" name="Номер слайда 28"/>
          <p:cNvSpPr>
            <a:spLocks noGrp="1"/>
          </p:cNvSpPr>
          <p:nvPr>
            <p:ph type="sldNum" sz="quarter" idx="12"/>
          </p:nvPr>
        </p:nvSpPr>
        <p:spPr/>
        <p:txBody>
          <a:bodyPr/>
          <a:lstStyle/>
          <a:p>
            <a:fld id="{A483448D-3A78-4528-A469-B745A65DA480}" type="slidenum">
              <a:rPr lang="en-US" smtClean="0"/>
              <a:pPr/>
              <a:t>‹#›</a:t>
            </a:fld>
            <a:endParaRPr lang="en-US"/>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1/28/2021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1/28/2021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a:xfrm>
            <a:off x="7924800" y="6416675"/>
            <a:ext cx="762000" cy="365125"/>
          </a:xfrm>
        </p:spPr>
        <p:txBody>
          <a:bodyPr/>
          <a:lstStyle/>
          <a:p>
            <a:fld id="{A483448D-3A78-4528-A469-B745A65DA48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1/28/2021</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7EAF463A-BC7C-46EE-9F1E-7F377CCA4891}" type="datetimeFigureOut">
              <a:rPr lang="en-US" smtClean="0"/>
              <a:pPr/>
              <a:t>1/28/2021</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7EAF463A-BC7C-46EE-9F1E-7F377CCA4891}" type="datetimeFigureOut">
              <a:rPr lang="en-US" smtClean="0"/>
              <a:pPr/>
              <a:t>1/28/2021</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1/28/2021</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1/28/2021</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1/28/2021</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1/28/2021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1/28/2021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7EAF463A-BC7C-46EE-9F1E-7F377CCA4891}" type="datetimeFigureOut">
              <a:rPr lang="en-US" smtClean="0"/>
              <a:pPr/>
              <a:t>1/28/2021</a:t>
            </a:fld>
            <a:endParaRPr lang="en-US"/>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A483448D-3A78-4528-A469-B745A65DA480}"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22030" y="381000"/>
            <a:ext cx="8229600" cy="4953000"/>
          </a:xfrm>
        </p:spPr>
        <p:txBody>
          <a:bodyPr>
            <a:normAutofit fontScale="90000"/>
          </a:bodyPr>
          <a:lstStyle/>
          <a:p>
            <a:r>
              <a:rPr lang="ru-RU" sz="1800" dirty="0" smtClean="0">
                <a:solidFill>
                  <a:srgbClr val="002060"/>
                </a:solidFill>
                <a:latin typeface="+mn-lt"/>
              </a:rPr>
              <a:t>ГАУ «КЦСОН города  Каменска-Уральского»</a:t>
            </a:r>
            <a:br>
              <a:rPr lang="ru-RU" sz="1800" dirty="0" smtClean="0">
                <a:solidFill>
                  <a:srgbClr val="002060"/>
                </a:solidFill>
                <a:latin typeface="+mn-lt"/>
              </a:rPr>
            </a:br>
            <a:r>
              <a:rPr lang="ru-RU" sz="2700" dirty="0" smtClean="0">
                <a:solidFill>
                  <a:srgbClr val="002060"/>
                </a:solidFill>
                <a:latin typeface="+mn-lt"/>
              </a:rPr>
              <a:t/>
            </a:r>
            <a:br>
              <a:rPr lang="ru-RU" sz="2700" dirty="0" smtClean="0">
                <a:solidFill>
                  <a:srgbClr val="002060"/>
                </a:solidFill>
                <a:latin typeface="+mn-lt"/>
              </a:rPr>
            </a:br>
            <a:r>
              <a:rPr lang="ru-RU" sz="2700" dirty="0" smtClean="0">
                <a:solidFill>
                  <a:srgbClr val="002060"/>
                </a:solidFill>
                <a:latin typeface="+mn-lt"/>
              </a:rPr>
              <a:t>Школа </a:t>
            </a:r>
            <a:r>
              <a:rPr lang="ru-RU" sz="2700" dirty="0" smtClean="0">
                <a:solidFill>
                  <a:srgbClr val="002060"/>
                </a:solidFill>
                <a:latin typeface="+mn-lt"/>
              </a:rPr>
              <a:t>пожилого возраста</a:t>
            </a:r>
            <a:br>
              <a:rPr lang="ru-RU" sz="2700" dirty="0" smtClean="0">
                <a:solidFill>
                  <a:srgbClr val="002060"/>
                </a:solidFill>
                <a:latin typeface="+mn-lt"/>
              </a:rPr>
            </a:br>
            <a:r>
              <a:rPr lang="ru-RU" sz="2700" dirty="0" smtClean="0">
                <a:solidFill>
                  <a:srgbClr val="002060"/>
                </a:solidFill>
                <a:latin typeface="+mn-lt"/>
              </a:rPr>
              <a:t> </a:t>
            </a:r>
            <a:br>
              <a:rPr lang="ru-RU" sz="2700" dirty="0" smtClean="0">
                <a:solidFill>
                  <a:srgbClr val="002060"/>
                </a:solidFill>
                <a:latin typeface="+mn-lt"/>
              </a:rPr>
            </a:br>
            <a:r>
              <a:rPr lang="ru-RU" sz="2700" dirty="0" smtClean="0">
                <a:solidFill>
                  <a:srgbClr val="002060"/>
                </a:solidFill>
                <a:latin typeface="+mn-lt"/>
              </a:rPr>
              <a:t>По направлению</a:t>
            </a:r>
            <a:br>
              <a:rPr lang="ru-RU" sz="2700" dirty="0" smtClean="0">
                <a:solidFill>
                  <a:srgbClr val="002060"/>
                </a:solidFill>
                <a:latin typeface="+mn-lt"/>
              </a:rPr>
            </a:br>
            <a:r>
              <a:rPr lang="ru-RU" sz="2700" dirty="0" smtClean="0">
                <a:solidFill>
                  <a:srgbClr val="002060"/>
                </a:solidFill>
                <a:latin typeface="+mn-lt"/>
              </a:rPr>
              <a:t> « Обучение навыкам ухода»</a:t>
            </a:r>
            <a:br>
              <a:rPr lang="ru-RU" sz="2700" dirty="0" smtClean="0">
                <a:solidFill>
                  <a:srgbClr val="002060"/>
                </a:solidFill>
                <a:latin typeface="+mn-lt"/>
              </a:rPr>
            </a:br>
            <a:r>
              <a:rPr lang="ru-RU" sz="2700" dirty="0" smtClean="0">
                <a:solidFill>
                  <a:srgbClr val="002060"/>
                </a:solidFill>
                <a:latin typeface="+mn-lt"/>
              </a:rPr>
              <a:t/>
            </a:r>
            <a:br>
              <a:rPr lang="ru-RU" sz="2700" dirty="0" smtClean="0">
                <a:solidFill>
                  <a:srgbClr val="002060"/>
                </a:solidFill>
                <a:latin typeface="+mn-lt"/>
              </a:rPr>
            </a:br>
            <a:r>
              <a:rPr lang="ru-RU" sz="2700" dirty="0" smtClean="0">
                <a:solidFill>
                  <a:srgbClr val="002060"/>
                </a:solidFill>
                <a:latin typeface="+mn-lt"/>
              </a:rPr>
              <a:t>Тема: «Ретро – терапия.  Профилактика одиночества».</a:t>
            </a:r>
            <a:br>
              <a:rPr lang="ru-RU" sz="2700" dirty="0" smtClean="0">
                <a:solidFill>
                  <a:srgbClr val="002060"/>
                </a:solidFill>
                <a:latin typeface="+mn-lt"/>
              </a:rPr>
            </a:br>
            <a:r>
              <a:rPr lang="ru-RU" sz="2700" dirty="0" smtClean="0">
                <a:solidFill>
                  <a:srgbClr val="002060"/>
                </a:solidFill>
                <a:latin typeface="+mn-lt"/>
              </a:rPr>
              <a:t/>
            </a:r>
            <a:br>
              <a:rPr lang="ru-RU" sz="2700" dirty="0" smtClean="0">
                <a:solidFill>
                  <a:srgbClr val="002060"/>
                </a:solidFill>
                <a:latin typeface="+mn-lt"/>
              </a:rPr>
            </a:br>
            <a:r>
              <a:rPr lang="ru-RU" dirty="0" smtClean="0">
                <a:solidFill>
                  <a:srgbClr val="002060"/>
                </a:solidFill>
                <a:latin typeface="+mn-lt"/>
              </a:rPr>
              <a:t/>
            </a:r>
            <a:br>
              <a:rPr lang="ru-RU" dirty="0" smtClean="0">
                <a:solidFill>
                  <a:srgbClr val="002060"/>
                </a:solidFill>
                <a:latin typeface="+mn-lt"/>
              </a:rPr>
            </a:br>
            <a:r>
              <a:rPr lang="ru-RU" sz="2000" dirty="0" smtClean="0">
                <a:solidFill>
                  <a:srgbClr val="002060"/>
                </a:solidFill>
                <a:latin typeface="+mn-lt"/>
              </a:rPr>
              <a:t>Руководитель: специалист по социальной работе Окулова Галина Федоровна</a:t>
            </a:r>
            <a:endParaRPr lang="ru-RU" sz="2000" dirty="0">
              <a:solidFill>
                <a:srgbClr val="002060"/>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62000"/>
            <a:ext cx="8229600" cy="5547360"/>
          </a:xfrm>
        </p:spPr>
        <p:txBody>
          <a:bodyPr>
            <a:normAutofit/>
          </a:bodyPr>
          <a:lstStyle/>
          <a:p>
            <a:r>
              <a:rPr lang="ru-RU" dirty="0" smtClean="0"/>
              <a:t>Одиночество и старость. К сожалению, сегодня эти два слова стали практически синонимами. Именно пожилые люди особенно остро чувствуют свою ненужность,</a:t>
            </a:r>
            <a:br>
              <a:rPr lang="ru-RU" dirty="0" smtClean="0"/>
            </a:br>
            <a:r>
              <a:rPr lang="ru-RU" dirty="0" smtClean="0"/>
              <a:t>нередко впадая по этому поводу в депрессию. Их постоянно гнетет отсутствие рядом близкого человека, чувство немощности, а с ним и</a:t>
            </a:r>
            <a:br>
              <a:rPr lang="ru-RU" dirty="0" smtClean="0"/>
            </a:br>
            <a:r>
              <a:rPr lang="ru-RU" dirty="0" smtClean="0"/>
              <a:t>безысходности. Проблема одиночества в пожилом возрасте, как бы парадоксально это ни звучало, возникает даже у тех, кто проживает с родственниками.</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r>
              <a:rPr lang="ru-RU" b="1" dirty="0" smtClean="0"/>
              <a:t>Причины</a:t>
            </a:r>
            <a:endParaRPr lang="ru-RU" dirty="0" smtClean="0"/>
          </a:p>
          <a:p>
            <a:r>
              <a:rPr lang="ru-RU" dirty="0" smtClean="0"/>
              <a:t>Почему все так печально? Причин одиночества может быть очень много, причем все они тесно взаимосвязаны друг с другом, чем только усугубляют ситуацию.  </a:t>
            </a: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38200"/>
            <a:ext cx="8229600" cy="5471160"/>
          </a:xfrm>
        </p:spPr>
        <p:txBody>
          <a:bodyPr>
            <a:normAutofit/>
          </a:bodyPr>
          <a:lstStyle/>
          <a:p>
            <a:pPr lvl="0"/>
            <a:r>
              <a:rPr lang="ru-RU" b="1" dirty="0" smtClean="0"/>
              <a:t>Выход на пенсию. </a:t>
            </a:r>
          </a:p>
          <a:p>
            <a:pPr lvl="0"/>
            <a:r>
              <a:rPr lang="ru-RU" dirty="0" smtClean="0"/>
              <a:t>Пожалуй, это первый толчок к одиночеству. Человек теряет общение с коллегами. Он чувствует себя ненужным и потерянным.</a:t>
            </a:r>
            <a:br>
              <a:rPr lang="ru-RU" dirty="0" smtClean="0"/>
            </a:br>
            <a:r>
              <a:rPr lang="ru-RU" dirty="0" smtClean="0"/>
              <a:t>Хорошо, если пенсионер имеет хобби и окружен родственниками и друзьями. В противном случае его уделом становится одиночество, конечно, если опустить</a:t>
            </a:r>
            <a:br>
              <a:rPr lang="ru-RU" dirty="0" smtClean="0"/>
            </a:br>
            <a:r>
              <a:rPr lang="ru-RU" dirty="0" smtClean="0"/>
              <a:t>руки и ничего не предпринимать. А еще помнить, что телевизор и книги не заменят общение.</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Чем заняться пожилым, если дома сидеть тяжело</a:t>
            </a:r>
            <a:endParaRPr lang="ru-RU" dirty="0"/>
          </a:p>
        </p:txBody>
      </p:sp>
      <p:sp>
        <p:nvSpPr>
          <p:cNvPr id="3" name="Содержимое 2"/>
          <p:cNvSpPr>
            <a:spLocks noGrp="1"/>
          </p:cNvSpPr>
          <p:nvPr>
            <p:ph idx="1"/>
          </p:nvPr>
        </p:nvSpPr>
        <p:spPr/>
        <p:txBody>
          <a:bodyPr>
            <a:normAutofit fontScale="92500" lnSpcReduction="10000"/>
          </a:bodyPr>
          <a:lstStyle/>
          <a:p>
            <a:pPr>
              <a:buNone/>
            </a:pPr>
            <a:r>
              <a:rPr lang="ru-RU" b="1" dirty="0" smtClean="0"/>
              <a:t>     Чтение</a:t>
            </a:r>
            <a:endParaRPr lang="ru-RU" dirty="0" smtClean="0"/>
          </a:p>
          <a:p>
            <a:pPr>
              <a:buNone/>
            </a:pPr>
            <a:r>
              <a:rPr lang="ru-RU" dirty="0" smtClean="0"/>
              <a:t>    Чтение может на первый взгляд показаться банальным вариантом, но мы часто забываем о нем. Перебрать, наконец, книги в своей домашней библиотеке и составить письменный каталог с краткими аннотациями – отличный вариант увлечь себя полезным делом. Кроме того, существует много бесплатных интернет ресурсов для того, чтобы брать оттуда интересные книги. Нахождение дома поможет освоить технологии скачивания книг из электронных архивов, до чего раньше просто не доходили руки.</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фото из Яндекс.картинки"/>
          <p:cNvPicPr>
            <a:picLocks noGrp="1"/>
          </p:cNvPicPr>
          <p:nvPr>
            <p:ph idx="1"/>
          </p:nvPr>
        </p:nvPicPr>
        <p:blipFill>
          <a:blip r:embed="rId2">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1066800" y="1219200"/>
            <a:ext cx="7036401" cy="47085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Просмотр старых фотографий</a:t>
            </a:r>
            <a:endParaRPr lang="ru-RU" dirty="0"/>
          </a:p>
        </p:txBody>
      </p:sp>
      <p:pic>
        <p:nvPicPr>
          <p:cNvPr id="4" name="Содержимое 3" descr="фото из Яндекс.картинки"/>
          <p:cNvPicPr>
            <a:picLocks noGrp="1"/>
          </p:cNvPicPr>
          <p:nvPr>
            <p:ph idx="1"/>
          </p:nvPr>
        </p:nvPicPr>
        <p:blipFill>
          <a:blip r:embed="rId2">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81000" y="1600200"/>
            <a:ext cx="8229600" cy="46291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Регулярные физические упражнения</a:t>
            </a:r>
            <a:br>
              <a:rPr lang="ru-RU" dirty="0" smtClean="0"/>
            </a:br>
            <a:endParaRPr lang="ru-RU" dirty="0"/>
          </a:p>
        </p:txBody>
      </p:sp>
      <p:sp>
        <p:nvSpPr>
          <p:cNvPr id="3" name="Содержимое 2"/>
          <p:cNvSpPr>
            <a:spLocks noGrp="1"/>
          </p:cNvSpPr>
          <p:nvPr>
            <p:ph idx="1"/>
          </p:nvPr>
        </p:nvSpPr>
        <p:spPr>
          <a:xfrm>
            <a:off x="457200" y="1219200"/>
            <a:ext cx="8229600" cy="5090160"/>
          </a:xfrm>
        </p:spPr>
        <p:txBody>
          <a:bodyPr>
            <a:normAutofit lnSpcReduction="10000"/>
          </a:bodyPr>
          <a:lstStyle/>
          <a:p>
            <a:r>
              <a:rPr lang="ru-RU" dirty="0" smtClean="0"/>
              <a:t>Есть много преимуществ регулярных упражнений для пожилых людей. Ведь не секрет, что физические упражнения необходимы для здорового тела и ума, помогают сдержать прогрессирование многих заболеваний и замедлить процесс старения.</a:t>
            </a:r>
          </a:p>
          <a:p>
            <a:r>
              <a:rPr lang="ru-RU" dirty="0" smtClean="0"/>
              <a:t>Физические упражнения необходимы для лечения многих хронических заболеваний, таких как болезни сердца, диабет, астма, боли в спине и суставах. Преимущества упражнений включают в себя также улучшение настроения, более здоровый вид кожи, снижение стресса. </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Как часто нужно выполнять физические упражнения?</a:t>
            </a:r>
            <a:br>
              <a:rPr lang="ru-RU" dirty="0" smtClean="0"/>
            </a:br>
            <a:endParaRPr lang="ru-RU" dirty="0"/>
          </a:p>
        </p:txBody>
      </p:sp>
      <p:sp>
        <p:nvSpPr>
          <p:cNvPr id="3" name="Содержимое 2"/>
          <p:cNvSpPr>
            <a:spLocks noGrp="1"/>
          </p:cNvSpPr>
          <p:nvPr>
            <p:ph idx="1"/>
          </p:nvPr>
        </p:nvSpPr>
        <p:spPr/>
        <p:txBody>
          <a:bodyPr>
            <a:normAutofit fontScale="92500" lnSpcReduction="10000"/>
          </a:bodyPr>
          <a:lstStyle/>
          <a:p>
            <a:r>
              <a:rPr lang="ru-RU" dirty="0" smtClean="0"/>
              <a:t>Большинство специалистов рекомендуют не менее 30 минут физической активности ежедневно. Если вам кажется, что это слишком долго, начните с 10 минут в день и продолжайте наращивать время выполнения до получаса. Это даст вашему организму достаточно времени, чтобы приспособиться к новому режиму. Однако, проконсультируйтесь, пожалуйста, с врачом перед началом любого режима тренировок, особенно, если у вас есть какие-то заболевания. Врач поможет вам начать тренировку наиболее безопасным и здоровым способом.</a:t>
            </a: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Творчество</a:t>
            </a:r>
            <a:br>
              <a:rPr lang="ru-RU" dirty="0" smtClean="0"/>
            </a:br>
            <a:endParaRPr lang="ru-RU" dirty="0"/>
          </a:p>
        </p:txBody>
      </p:sp>
      <p:sp>
        <p:nvSpPr>
          <p:cNvPr id="3" name="Содержимое 2"/>
          <p:cNvSpPr>
            <a:spLocks noGrp="1"/>
          </p:cNvSpPr>
          <p:nvPr>
            <p:ph idx="1"/>
          </p:nvPr>
        </p:nvSpPr>
        <p:spPr/>
        <p:txBody>
          <a:bodyPr/>
          <a:lstStyle/>
          <a:p>
            <a:r>
              <a:rPr lang="ru-RU" dirty="0" smtClean="0"/>
              <a:t>Сборка </a:t>
            </a:r>
            <a:r>
              <a:rPr lang="ru-RU" dirty="0" err="1" smtClean="0"/>
              <a:t>пазлов</a:t>
            </a:r>
            <a:r>
              <a:rPr lang="ru-RU" dirty="0" smtClean="0"/>
              <a:t>. Чтобы развлечь себя, необязательно покупать </a:t>
            </a:r>
            <a:r>
              <a:rPr lang="ru-RU" dirty="0" err="1" smtClean="0"/>
              <a:t>пазлы</a:t>
            </a:r>
            <a:r>
              <a:rPr lang="ru-RU" dirty="0" smtClean="0"/>
              <a:t>. Можно собирать мозаику и из подручных средств. Это могут быть куски цветочных горшков, керамической плитки или даже яичной скорлупы. Подобное занятие развивает моторику, успокаивает, а еще развивает творческие способности. </a:t>
            </a: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Настольные игры </a:t>
            </a:r>
            <a:endParaRPr lang="ru-RU" dirty="0"/>
          </a:p>
        </p:txBody>
      </p:sp>
      <p:sp>
        <p:nvSpPr>
          <p:cNvPr id="3" name="Содержимое 2"/>
          <p:cNvSpPr>
            <a:spLocks noGrp="1"/>
          </p:cNvSpPr>
          <p:nvPr>
            <p:ph idx="1"/>
          </p:nvPr>
        </p:nvSpPr>
        <p:spPr/>
        <p:txBody>
          <a:bodyPr/>
          <a:lstStyle/>
          <a:p>
            <a:r>
              <a:rPr lang="ru-RU" dirty="0" smtClean="0"/>
              <a:t>Настольные игры - лучший вариант для компании пожилых людей, которые хотят отдохнуть и побороть скуку. Они стимулируют мышление, улучшают когнитивные функции мозга, развивают мелкую моторику рук. Играя в настольные игры, вы быстро заведете друзей по интересам. Если вы хотите отдохнуть в одиночестве, выбирайте головоломки. </a:t>
            </a: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Прогулки</a:t>
            </a:r>
            <a:br>
              <a:rPr lang="ru-RU" dirty="0" smtClean="0"/>
            </a:br>
            <a:endParaRPr lang="ru-RU" dirty="0"/>
          </a:p>
        </p:txBody>
      </p:sp>
      <p:sp>
        <p:nvSpPr>
          <p:cNvPr id="3" name="Содержимое 2"/>
          <p:cNvSpPr>
            <a:spLocks noGrp="1"/>
          </p:cNvSpPr>
          <p:nvPr>
            <p:ph idx="1"/>
          </p:nvPr>
        </p:nvSpPr>
        <p:spPr/>
        <p:txBody>
          <a:bodyPr>
            <a:normAutofit fontScale="92500" lnSpcReduction="10000"/>
          </a:bodyPr>
          <a:lstStyle/>
          <a:p>
            <a:r>
              <a:rPr lang="ru-RU" dirty="0" smtClean="0"/>
              <a:t>Проводите время на открытом воздухе, несмотря на изоляцию. Наслаждаться природой можно, даже не уезжая далеко от дома. Простое пребывание на улице каждый день, если позволяет погода, может облегчить чувство усталости и безысходности. Найдите повод выходить на улицу, даже если у вас нет собаки. Приблизить к себе природу можно любыми способами, такими, например, как изготовление кормушек для птиц. Не поддавайтесь панике, которая заставляет людей находиться в затворничестве.</a:t>
            </a:r>
          </a:p>
          <a:p>
            <a:r>
              <a:rPr lang="ru-RU" dirty="0" smtClean="0"/>
              <a:t>.</a:t>
            </a: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фото из Яндекс.картинки"/>
          <p:cNvPicPr>
            <a:picLocks noGrp="1"/>
          </p:cNvPicPr>
          <p:nvPr>
            <p:ph idx="1"/>
          </p:nvPr>
        </p:nvPicPr>
        <p:blipFill>
          <a:blip r:embed="rId2">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914400" y="1371600"/>
            <a:ext cx="7239000" cy="44196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pPr algn="ctr"/>
            <a:r>
              <a:rPr lang="ru-RU" sz="6000" dirty="0" smtClean="0"/>
              <a:t>Спасибо за внимание!</a:t>
            </a:r>
            <a:endParaRPr lang="ru-RU" sz="6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17</TotalTime>
  <Words>505</Words>
  <PresentationFormat>Экран (4:3)</PresentationFormat>
  <Paragraphs>23</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Апекс</vt:lpstr>
      <vt:lpstr>ГАУ «КЦСОН города  Каменска-Уральского»  Школа пожилого возраста   По направлению  « Обучение навыкам ухода»  Тема: «Ретро – терапия.  Профилактика одиночества».   Руководитель: специалист по социальной работе Окулова Галина Федоровна</vt:lpstr>
      <vt:lpstr>Слайд 2</vt:lpstr>
      <vt:lpstr>Слайд 3</vt:lpstr>
      <vt:lpstr>Слайд 4</vt:lpstr>
      <vt:lpstr>Чем заняться пожилым, если дома сидеть тяжело</vt:lpstr>
      <vt:lpstr>Слайд 6</vt:lpstr>
      <vt:lpstr>Просмотр старых фотографий</vt:lpstr>
      <vt:lpstr>Регулярные физические упражнения </vt:lpstr>
      <vt:lpstr>Как часто нужно выполнять физические упражнения? </vt:lpstr>
      <vt:lpstr>Творчество </vt:lpstr>
      <vt:lpstr>Настольные игры </vt:lpstr>
      <vt:lpstr>Прогулки </vt:lpstr>
      <vt:lpstr>Слайд 13</vt:lpstr>
      <vt:lpstr>Слайд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 Обучение навыкам ухода»  Тема: «Ретро – терапия.  Профилактика одиночества».   Руководитель: специалист по социальной работе Окулова Галина Федоровна</dc:title>
  <dc:creator>Шафикова Гулия Аглямовна</dc:creator>
  <cp:lastModifiedBy>Shafikova_GA</cp:lastModifiedBy>
  <cp:revision>4</cp:revision>
  <dcterms:created xsi:type="dcterms:W3CDTF">2021-01-28T03:39:05Z</dcterms:created>
  <dcterms:modified xsi:type="dcterms:W3CDTF">2021-01-28T06:04:17Z</dcterms:modified>
</cp:coreProperties>
</file>