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2"/>
  </p:notesMasterIdLst>
  <p:sldIdLst>
    <p:sldId id="364" r:id="rId3"/>
    <p:sldId id="409" r:id="rId4"/>
    <p:sldId id="410" r:id="rId5"/>
    <p:sldId id="411" r:id="rId6"/>
    <p:sldId id="412" r:id="rId7"/>
    <p:sldId id="415" r:id="rId8"/>
    <p:sldId id="407" r:id="rId9"/>
    <p:sldId id="403" r:id="rId10"/>
    <p:sldId id="413" r:id="rId11"/>
    <p:sldId id="397" r:id="rId12"/>
    <p:sldId id="400" r:id="rId13"/>
    <p:sldId id="395" r:id="rId14"/>
    <p:sldId id="399" r:id="rId15"/>
    <p:sldId id="362" r:id="rId16"/>
    <p:sldId id="401" r:id="rId17"/>
    <p:sldId id="393" r:id="rId18"/>
    <p:sldId id="406" r:id="rId19"/>
    <p:sldId id="404" r:id="rId20"/>
    <p:sldId id="414" r:id="rId2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7" autoAdjust="0"/>
    <p:restoredTop sz="89687" autoAdjust="0"/>
  </p:normalViewPr>
  <p:slideViewPr>
    <p:cSldViewPr>
      <p:cViewPr>
        <p:scale>
          <a:sx n="90" d="100"/>
          <a:sy n="90" d="100"/>
        </p:scale>
        <p:origin x="-2244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32E-2"/>
          <c:y val="1.556844561130641E-2"/>
          <c:w val="0.93094938856000164"/>
          <c:h val="0.83822592020569064"/>
        </c:manualLayout>
      </c:layout>
      <c:bar3DChart>
        <c:barDir val="col"/>
        <c:grouping val="stacked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cat>
            <c:strRef>
              <c:f>Лист1!$A$2:$A$5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Лист1!$D$2:$D$5</c:f>
            </c:numRef>
          </c:val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0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68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37</c:v>
                </c:pt>
                <c:pt idx="1">
                  <c:v>30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  <c:pt idx="2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Лист1!$D$2:$D$5</c:f>
            </c:numRef>
          </c:val>
        </c:ser>
        <c:gapWidth val="65"/>
        <c:shape val="box"/>
        <c:axId val="129594112"/>
        <c:axId val="129595648"/>
        <c:axId val="0"/>
      </c:bar3DChart>
      <c:catAx>
        <c:axId val="1295941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9595648"/>
        <c:crosses val="autoZero"/>
        <c:auto val="1"/>
        <c:lblAlgn val="ctr"/>
        <c:lblOffset val="100"/>
      </c:catAx>
      <c:valAx>
        <c:axId val="129595648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29594112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25575070027261"/>
          <c:y val="0.34870917922878758"/>
          <c:w val="0.24734069726379609"/>
          <c:h val="0.41225553767865597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служащих, в т.ч. профессиональное развитие специалистов в сфере организации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Работа с обращениями граждан и организаций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Формирование в обществе нетерпимости к коррупционному поведению, антикоррупционное просвещение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Выполнение национального плана противодействия коррупции на 2018-2020 годы, утвержденного Указом Президента Российской Федерации от 28.06.2018 № 378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200" dirty="0" smtClean="0">
              <a:solidFill>
                <a:schemeClr val="tx1"/>
              </a:solidFill>
              <a:latin typeface="Liberation Serif" pitchFamily="18" charset="0"/>
            </a:rPr>
            <a:t>Выполнение комплексного плана просветительских мероприятий, направленных на создание в обществе атмосферы нетерпимости коррупционным правонарушениям, в том числе на повышение эффективности антикоррупционного просвещения, на 2019-2020 годы, утвержденного распоряжением Правительства Российской Федерации от 21.12.2018 № 2884-р</a:t>
          </a:r>
          <a:endParaRPr lang="ru-RU" sz="12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100" dirty="0" smtClean="0">
              <a:solidFill>
                <a:schemeClr val="tx1"/>
              </a:solidFill>
              <a:latin typeface="Liberation Serif" pitchFamily="18" charset="0"/>
            </a:rPr>
            <a:t>Выполнение Комплекса мер, направленных на привлечение наиболее компетентных специалистов в области рекламы, СМИ и общественных связей для качественного повышения эффективности социальной рекламы, способствующей формированию в обществе непринятия всех форм коррупции, а также поиск форм и методов воздействия на различные слои населения в целях формирования негативного отношения к данному явлению, утвержденного Заместителем Министра культуры Российской Федерации</a:t>
          </a:r>
          <a:endParaRPr lang="ru-RU" sz="11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Организация работы по предупреждению коррупции в Управлении 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72539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31011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AF2A7AE4-D550-45DE-9D0E-BCF9BEE73A84}" type="presOf" srcId="{43FD77E1-D6D1-4CED-A10C-047C4AD91C60}" destId="{878CFD3F-BC4B-4E9A-84D3-47B74C00D247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43570C7F-1330-42DE-AEC0-C35112995B24}" type="presOf" srcId="{26FE3616-8EA7-45D5-8D6C-BED0A83D1C55}" destId="{FD32183F-91C5-4D2F-B85D-7D65C82255C6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3AABBFC-032B-4C65-A7DC-9BDDB87BBFE3}" type="presOf" srcId="{43FD77E1-D6D1-4CED-A10C-047C4AD91C60}" destId="{604964E7-2B2D-43CA-9B62-F1B9D00F7520}" srcOrd="0" destOrd="0" presId="urn:microsoft.com/office/officeart/2005/8/layout/list1"/>
    <dgm:cxn modelId="{ADFC1E84-A997-40F2-A56B-31143B4D33DA}" type="presOf" srcId="{26FE3616-8EA7-45D5-8D6C-BED0A83D1C55}" destId="{FCC20EFC-9C00-4289-B080-DDA4637D6DDB}" srcOrd="1" destOrd="0" presId="urn:microsoft.com/office/officeart/2005/8/layout/list1"/>
    <dgm:cxn modelId="{C4D5DA98-512C-4533-8C31-086E1B921530}" type="presOf" srcId="{A55BC4AA-ED80-46D5-A61A-733F0C3C1C2C}" destId="{7C09E8AE-0A31-473F-B413-E24012109372}" srcOrd="0" destOrd="0" presId="urn:microsoft.com/office/officeart/2005/8/layout/list1"/>
    <dgm:cxn modelId="{880FB1D1-D4DD-415B-B21A-305EFEFC6B5E}" type="presOf" srcId="{861E172D-4027-4D3C-84F6-5151EBD445B4}" destId="{630DD338-3DB4-41C3-B614-28E5B0F83A17}" srcOrd="0" destOrd="0" presId="urn:microsoft.com/office/officeart/2005/8/layout/list1"/>
    <dgm:cxn modelId="{E3400FBD-DB75-4C42-A973-00596030D3E2}" type="presOf" srcId="{A55BC4AA-ED80-46D5-A61A-733F0C3C1C2C}" destId="{F4DDA79D-F9E1-4109-8DDA-44337771AF2F}" srcOrd="1" destOrd="0" presId="urn:microsoft.com/office/officeart/2005/8/layout/list1"/>
    <dgm:cxn modelId="{CAE9C637-FB11-4631-A2B2-3C6027CCC44B}" type="presParOf" srcId="{630DD338-3DB4-41C3-B614-28E5B0F83A17}" destId="{5061BB6C-8726-4FFF-84FD-6D0176401265}" srcOrd="0" destOrd="0" presId="urn:microsoft.com/office/officeart/2005/8/layout/list1"/>
    <dgm:cxn modelId="{82E4643B-FD33-44B9-A79B-58500113C1AA}" type="presParOf" srcId="{5061BB6C-8726-4FFF-84FD-6D0176401265}" destId="{7C09E8AE-0A31-473F-B413-E24012109372}" srcOrd="0" destOrd="0" presId="urn:microsoft.com/office/officeart/2005/8/layout/list1"/>
    <dgm:cxn modelId="{C6A8EF77-CA31-406B-9BB9-ECE67C3F7099}" type="presParOf" srcId="{5061BB6C-8726-4FFF-84FD-6D0176401265}" destId="{F4DDA79D-F9E1-4109-8DDA-44337771AF2F}" srcOrd="1" destOrd="0" presId="urn:microsoft.com/office/officeart/2005/8/layout/list1"/>
    <dgm:cxn modelId="{A5BB8BF3-D709-4464-B9A8-A3A0E7F869D9}" type="presParOf" srcId="{630DD338-3DB4-41C3-B614-28E5B0F83A17}" destId="{3EF32CF5-D437-4C76-87C3-E3A741C13C12}" srcOrd="1" destOrd="0" presId="urn:microsoft.com/office/officeart/2005/8/layout/list1"/>
    <dgm:cxn modelId="{02513705-5D9A-4253-9153-DC332AC6CB12}" type="presParOf" srcId="{630DD338-3DB4-41C3-B614-28E5B0F83A17}" destId="{4AF909E1-6334-4483-8EB2-5FC903B2D4B3}" srcOrd="2" destOrd="0" presId="urn:microsoft.com/office/officeart/2005/8/layout/list1"/>
    <dgm:cxn modelId="{0E5D513D-B098-44CB-B6B4-4AD5117B8329}" type="presParOf" srcId="{630DD338-3DB4-41C3-B614-28E5B0F83A17}" destId="{7AC16651-BD7F-4433-BFCD-1899D9920A7F}" srcOrd="3" destOrd="0" presId="urn:microsoft.com/office/officeart/2005/8/layout/list1"/>
    <dgm:cxn modelId="{F1262FE1-0A99-4573-AA1F-E202EEA4BE88}" type="presParOf" srcId="{630DD338-3DB4-41C3-B614-28E5B0F83A17}" destId="{F6DE29FA-963A-4436-B0D0-AAD1D375329F}" srcOrd="4" destOrd="0" presId="urn:microsoft.com/office/officeart/2005/8/layout/list1"/>
    <dgm:cxn modelId="{3C555527-0C19-42FB-A0B9-919CF544EFDC}" type="presParOf" srcId="{F6DE29FA-963A-4436-B0D0-AAD1D375329F}" destId="{FD32183F-91C5-4D2F-B85D-7D65C82255C6}" srcOrd="0" destOrd="0" presId="urn:microsoft.com/office/officeart/2005/8/layout/list1"/>
    <dgm:cxn modelId="{24815B27-AE37-465F-98AE-4617ED67B1C3}" type="presParOf" srcId="{F6DE29FA-963A-4436-B0D0-AAD1D375329F}" destId="{FCC20EFC-9C00-4289-B080-DDA4637D6DDB}" srcOrd="1" destOrd="0" presId="urn:microsoft.com/office/officeart/2005/8/layout/list1"/>
    <dgm:cxn modelId="{18E56530-951C-41A1-9E4D-3B83D4DFAAF8}" type="presParOf" srcId="{630DD338-3DB4-41C3-B614-28E5B0F83A17}" destId="{3548E642-3EFD-4B46-BA6A-9CB6B8922AC1}" srcOrd="5" destOrd="0" presId="urn:microsoft.com/office/officeart/2005/8/layout/list1"/>
    <dgm:cxn modelId="{0D2C4839-6860-4555-A15E-A27AEB487117}" type="presParOf" srcId="{630DD338-3DB4-41C3-B614-28E5B0F83A17}" destId="{9CAF3CFF-0CB4-4937-B880-4212F0FD3834}" srcOrd="6" destOrd="0" presId="urn:microsoft.com/office/officeart/2005/8/layout/list1"/>
    <dgm:cxn modelId="{99EC761A-1F68-421F-B2E5-8C082435EBEF}" type="presParOf" srcId="{630DD338-3DB4-41C3-B614-28E5B0F83A17}" destId="{A98D00FA-7165-4FC8-89BA-3477A3F90CFF}" srcOrd="7" destOrd="0" presId="urn:microsoft.com/office/officeart/2005/8/layout/list1"/>
    <dgm:cxn modelId="{09829B82-3264-42C9-AC84-93B39C1E3365}" type="presParOf" srcId="{630DD338-3DB4-41C3-B614-28E5B0F83A17}" destId="{0507C538-0A4B-4EB2-910F-039CEFC57C77}" srcOrd="8" destOrd="0" presId="urn:microsoft.com/office/officeart/2005/8/layout/list1"/>
    <dgm:cxn modelId="{FE304CA3-A89A-4F5A-9D57-176A5498882E}" type="presParOf" srcId="{0507C538-0A4B-4EB2-910F-039CEFC57C77}" destId="{604964E7-2B2D-43CA-9B62-F1B9D00F7520}" srcOrd="0" destOrd="0" presId="urn:microsoft.com/office/officeart/2005/8/layout/list1"/>
    <dgm:cxn modelId="{01C0B9F6-ACE5-4579-B3E4-3294C22A98E3}" type="presParOf" srcId="{0507C538-0A4B-4EB2-910F-039CEFC57C77}" destId="{878CFD3F-BC4B-4E9A-84D3-47B74C00D247}" srcOrd="1" destOrd="0" presId="urn:microsoft.com/office/officeart/2005/8/layout/list1"/>
    <dgm:cxn modelId="{3ED81C99-D5A9-42C2-AC7E-C7EB96F35E53}" type="presParOf" srcId="{630DD338-3DB4-41C3-B614-28E5B0F83A17}" destId="{27DF2660-D5D9-4A40-A41C-1891893F1B0D}" srcOrd="9" destOrd="0" presId="urn:microsoft.com/office/officeart/2005/8/layout/list1"/>
    <dgm:cxn modelId="{17EC2CA9-7573-471E-BE62-86FF7C74ADFB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№ 23              по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</a:t>
          </a:r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мероприятий по </a:t>
          </a:r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отчетов руководителей структурных подразделений Управления на комиссии по противодействию коррупции Управления социальной политики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№ 23, председателя </a:t>
          </a:r>
          <a:r>
            <a:rPr lang="ru-RU" sz="1200" b="1" dirty="0" smtClean="0">
              <a:latin typeface="Liberation Serif" pitchFamily="18" charset="0"/>
            </a:rPr>
            <a:t>Контрактной службы, Единой Комиссии по осуществлению закупок товаров, работ, услуг для обеспечения государственных нужд Управления об организации работы комиссии по исключению конфликта интересов между участниками закупок и должностными лицами заказчиков, осуществляющих закупки,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выработка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рекомендаций и контроль реализации решений комиссии </a:t>
          </a:r>
          <a:endParaRPr lang="ru-RU" sz="12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год - 8</a:t>
          </a:r>
          <a:endParaRPr lang="ru-RU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</a:t>
          </a:r>
          <a:r>
            <a:rPr lang="ru-RU" dirty="0" smtClean="0">
              <a:latin typeface="Liberation Serif" pitchFamily="18" charset="0"/>
            </a:rPr>
            <a:t> № 23 </a:t>
          </a:r>
          <a:r>
            <a:rPr lang="ru-RU" dirty="0" smtClean="0">
              <a:latin typeface="Liberation Serif" pitchFamily="18" charset="0"/>
            </a:rPr>
            <a:t>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год  - 7</a:t>
          </a:r>
          <a:endParaRPr lang="ru-RU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год </a:t>
          </a:r>
          <a:r>
            <a:rPr lang="ru-RU" dirty="0" smtClean="0">
              <a:latin typeface="Liberation Serif" pitchFamily="18" charset="0"/>
            </a:rPr>
            <a:t> - </a:t>
          </a:r>
          <a:r>
            <a:rPr lang="ru-RU" dirty="0" smtClean="0">
              <a:latin typeface="Liberation Serif" pitchFamily="18" charset="0"/>
            </a:rPr>
            <a:t>3</a:t>
          </a:r>
          <a:endParaRPr lang="ru-RU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год </a:t>
          </a:r>
          <a:r>
            <a:rPr lang="ru-RU" dirty="0" smtClean="0">
              <a:latin typeface="Liberation Serif" pitchFamily="18" charset="0"/>
            </a:rPr>
            <a:t>- 5</a:t>
          </a:r>
          <a:endParaRPr lang="ru-RU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год  - 4</a:t>
          </a:r>
          <a:endParaRPr lang="ru-RU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год </a:t>
          </a:r>
          <a:r>
            <a:rPr lang="ru-RU" dirty="0" smtClean="0">
              <a:latin typeface="Liberation Serif" pitchFamily="18" charset="0"/>
            </a:rPr>
            <a:t> - </a:t>
          </a:r>
          <a:r>
            <a:rPr lang="ru-RU" dirty="0" smtClean="0">
              <a:latin typeface="Liberation Serif" pitchFamily="18" charset="0"/>
            </a:rPr>
            <a:t>3</a:t>
          </a:r>
          <a:endParaRPr lang="ru-RU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/>
      <dgm:spPr/>
      <dgm:t>
        <a:bodyPr/>
        <a:lstStyle/>
        <a:p>
          <a:endParaRPr lang="ru-RU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2020 год - 6</a:t>
          </a:r>
          <a:endParaRPr lang="ru-RU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</dgm:pt>
    <dgm:pt modelId="{8B62CFB5-C7CE-4B98-9C5D-500EB8535A7E}" type="sibTrans" cxnId="{EE72E0E8-88B9-4143-A8BC-A3E59D5323F1}">
      <dgm:prSet/>
      <dgm:spPr/>
    </dgm:pt>
    <dgm:pt modelId="{A7F25DAF-2499-4C20-812D-9652F1428ED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2020 год  -  2</a:t>
          </a:r>
          <a:endParaRPr lang="ru-RU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</dgm:pt>
    <dgm:pt modelId="{575159C8-3B3F-4FF0-B849-A51B4382AE40}" type="sibTrans" cxnId="{0707F698-07BA-4D14-BAFD-5EFA4688A911}">
      <dgm:prSet/>
      <dgm:spPr/>
    </dgm:pt>
    <dgm:pt modelId="{35930A67-1BF2-4820-8F94-F2ECFDA6FBF2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2020 год  -  6</a:t>
          </a:r>
          <a:endParaRPr lang="ru-RU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</dgm:pt>
    <dgm:pt modelId="{EB1B8D8C-1EF0-408A-9810-1AA3F75DB92A}" type="sibTrans" cxnId="{7FECA64D-FA46-4BBA-8EFE-7FB827CE635E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CFBEA246-61D3-420C-9CFD-B448F10D493C}" srcId="{E039AD85-9BE5-4B5C-A519-FCD0E860C5FF}" destId="{7E5B8813-4978-4829-BEDC-AFB62D2C3B60}" srcOrd="4" destOrd="0" parTransId="{D5DF7E6F-CBE2-4242-AACE-61CCC6D7866F}" sibTransId="{9487B6DF-3564-4854-AFC6-508C3EA99FA9}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18C05F7D-FEAE-43CE-B188-9213812EA31C}" type="presOf" srcId="{7E5B8813-4978-4829-BEDC-AFB62D2C3B60}" destId="{61B2C3A3-30F4-43B4-A1C0-036684AEB25E}" srcOrd="0" destOrd="4" presId="urn:microsoft.com/office/officeart/2005/8/layout/vList5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9666A8E6-1AC5-4CE9-9061-5706D519D495}" srcId="{E039AD85-9BE5-4B5C-A519-FCD0E860C5FF}" destId="{CD71DCE2-0FEC-49E8-8FC2-63B687DAF02A}" srcOrd="5" destOrd="0" parTransId="{94CE546B-28A8-4F04-AF95-7112986BDF89}" sibTransId="{CECB5CE9-0363-446E-ADC9-779C451CD8B7}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B865C571-1385-4274-AA0D-AC943202A2E4}" type="presOf" srcId="{CD71DCE2-0FEC-49E8-8FC2-63B687DAF02A}" destId="{61B2C3A3-30F4-43B4-A1C0-036684AEB25E}" srcOrd="0" destOrd="5" presId="urn:microsoft.com/office/officeart/2005/8/layout/vList5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60862E68-AE09-4C9D-91D3-6D8816BE5F2E}" type="presOf" srcId="{EA27CD16-BBED-45B2-AAD6-3BE2BDC20256}" destId="{61B2C3A3-30F4-43B4-A1C0-036684AEB25E}" srcOrd="0" destOrd="6" presId="urn:microsoft.com/office/officeart/2005/8/layout/vList5"/>
    <dgm:cxn modelId="{37B1426A-E018-4E12-9B25-457FF9A414C0}" srcId="{E039AD85-9BE5-4B5C-A519-FCD0E860C5FF}" destId="{EA27CD16-BBED-45B2-AAD6-3BE2BDC20256}" srcOrd="6" destOrd="0" parTransId="{8831D9FD-8D77-40AD-AAF9-C98393A0E124}" sibTransId="{A6648923-8F49-4722-8F4D-21E03E30E4D6}"/>
    <dgm:cxn modelId="{EBB2769A-D3DD-4CE8-9A34-5F8895184B25}" type="presOf" srcId="{8E8BDC20-2F5B-4579-9229-91ED745ED74E}" destId="{61B2C3A3-30F4-43B4-A1C0-036684AEB25E}" srcOrd="0" destOrd="7" presId="urn:microsoft.com/office/officeart/2005/8/layout/vList5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EE72E0E8-88B9-4143-A8BC-A3E59D5323F1}" srcId="{E039AD85-9BE5-4B5C-A519-FCD0E860C5FF}" destId="{8E8BDC20-2F5B-4579-9229-91ED745ED74E}" srcOrd="7" destOrd="0" parTransId="{07BB1B25-C1CB-470B-A995-0E81630650EA}" sibTransId="{8B62CFB5-C7CE-4B98-9C5D-500EB8535A7E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</a:t>
          </a:r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</a:t>
          </a:r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</a:t>
          </a:r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официальном сайте </a:t>
          </a:r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</a:t>
          </a:r>
          <a:r>
            <a:rPr lang="ru-RU" sz="1600" dirty="0" smtClean="0">
              <a:latin typeface="Liberation Serif" pitchFamily="18" charset="0"/>
            </a:rPr>
            <a:t>в </a:t>
          </a:r>
          <a:r>
            <a:rPr lang="ru-RU" sz="1600" dirty="0" smtClean="0">
              <a:latin typeface="Liberation Serif" pitchFamily="18" charset="0"/>
            </a:rPr>
            <a:t>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2019 год – 12 643 чел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2019 год  - 7 531 чел</a:t>
          </a:r>
          <a:r>
            <a:rPr lang="ru-RU" sz="1600" dirty="0" smtClean="0"/>
            <a:t>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2018 год – 12 124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2018 год  - 6 454чел.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</dgm:pt>
    <dgm:pt modelId="{0DCD1549-E18C-4FCF-A3DA-BDB0983372F8}" type="sibTrans" cxnId="{5338838E-466F-43C0-A962-46FE9F357519}">
      <dgm:prSet/>
      <dgm:spPr/>
    </dgm:pt>
    <dgm:pt modelId="{04346B09-AEBC-4558-8E79-B74D3E8AB0A7}">
      <dgm:prSet phldrT="[Текст]" custT="1"/>
      <dgm:spPr/>
      <dgm:t>
        <a:bodyPr/>
        <a:lstStyle/>
        <a:p>
          <a:endParaRPr lang="ru-RU" sz="1600" dirty="0"/>
        </a:p>
      </dgm:t>
    </dgm:pt>
    <dgm:pt modelId="{9CF214B8-577F-4E81-AF2E-9881FBD8F172}" type="parTrans" cxnId="{A523B32F-E31E-4152-AABC-B56D68B41E5E}">
      <dgm:prSet/>
      <dgm:spPr/>
    </dgm:pt>
    <dgm:pt modelId="{C9E0B8AE-CDF9-469D-8B31-8ACF108D2BFC}" type="sibTrans" cxnId="{A523B32F-E31E-4152-AABC-B56D68B41E5E}">
      <dgm:prSet/>
      <dgm:spPr/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2020 год – 33 523 чел.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</dgm:pt>
    <dgm:pt modelId="{51E97AC1-9FD5-472B-9E2E-AD344FF9D063}" type="sibTrans" cxnId="{154B9961-59F7-47F9-9BB3-F466CD137140}">
      <dgm:prSet/>
      <dgm:spPr/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2020 год – 1 401 чел</a:t>
          </a:r>
          <a:r>
            <a:rPr lang="ru-RU" sz="1600" dirty="0" smtClean="0"/>
            <a:t>.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</dgm:pt>
    <dgm:pt modelId="{D6B0578B-1729-46BC-B8F5-3786390B23E6}" type="sibTrans" cxnId="{F2C4F28E-FC60-4574-A53C-C5804686574E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A523B32F-E31E-4152-AABC-B56D68B41E5E}" srcId="{D2A1E79D-AB84-4F88-BD14-3F3F7A67549D}" destId="{04346B09-AEBC-4558-8E79-B74D3E8AB0A7}" srcOrd="5" destOrd="0" parTransId="{9CF214B8-577F-4E81-AF2E-9881FBD8F172}" sibTransId="{C9E0B8AE-CDF9-469D-8B31-8ACF108D2BFC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6F222917-A39C-4C11-93F9-F5DE69559A92}" type="presOf" srcId="{04346B09-AEBC-4558-8E79-B74D3E8AB0A7}" destId="{BF127011-24B1-4CA8-B3B9-74A7FE994A42}" srcOrd="0" destOrd="5" presId="urn:microsoft.com/office/officeart/2005/8/layout/vList5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№ 23 не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№ 23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№ 23 установленного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№ 23, </a:t>
          </a:r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l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 нормативных правовых актов Управления </a:t>
          </a:r>
          <a:r>
            <a:rPr lang="ru-RU" sz="1400" kern="1200" dirty="0" err="1" smtClean="0"/>
            <a:t>социвльной</a:t>
          </a:r>
          <a:r>
            <a:rPr lang="ru-RU" sz="1400" kern="1200" dirty="0" smtClean="0"/>
            <a:t> политики по Орджоникидзевскому району города Екатеринбурга по вопросам противодействия коррупции в целях приведения  их в </a:t>
          </a:r>
          <a:r>
            <a:rPr lang="ru-RU" sz="1400" kern="1200" dirty="0" err="1" smtClean="0"/>
            <a:t>соответсвие</a:t>
          </a:r>
          <a:r>
            <a:rPr lang="ru-RU" sz="1400" kern="1200" dirty="0" smtClean="0"/>
            <a:t> с законодательством Российской Федерации и Свердловской области</a:t>
          </a:r>
          <a:endParaRPr lang="ru-RU" sz="1400" kern="1200" dirty="0"/>
        </a:p>
      </dsp:txBody>
      <dsp:txXfrm>
        <a:off x="0" y="0"/>
        <a:ext cx="3163656" cy="1581828"/>
      </dsp:txXfrm>
    </dsp:sp>
    <dsp:sp modelId="{5F999584-A915-4BC4-86FA-591E66BEFFD6}">
      <dsp:nvSpPr>
        <dsp:cNvPr id="0" name=""/>
        <dsp:cNvSpPr/>
      </dsp:nvSpPr>
      <dsp:spPr>
        <a:xfrm>
          <a:off x="316365" y="1581828"/>
          <a:ext cx="112255" cy="525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024"/>
              </a:lnTo>
              <a:lnTo>
                <a:pt x="112255" y="5250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428620" y="1857382"/>
          <a:ext cx="3488728" cy="498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Издано приказов по вопросам противодействия коррупции </a:t>
          </a:r>
          <a:endParaRPr lang="ru-RU" sz="1800" kern="1200" dirty="0"/>
        </a:p>
      </dsp:txBody>
      <dsp:txXfrm>
        <a:off x="428620" y="1857382"/>
        <a:ext cx="3488728" cy="498940"/>
      </dsp:txXfrm>
    </dsp:sp>
    <dsp:sp modelId="{25F6C739-8652-4748-8FB5-53B96A1BBCF6}">
      <dsp:nvSpPr>
        <dsp:cNvPr id="0" name=""/>
        <dsp:cNvSpPr/>
      </dsp:nvSpPr>
      <dsp:spPr>
        <a:xfrm>
          <a:off x="3929086" y="71435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/>
        </a:p>
      </dsp:txBody>
      <dsp:txXfrm>
        <a:off x="3929086" y="71435"/>
        <a:ext cx="3163656" cy="1581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8097C2-797C-44E5-904C-4D8281581360}">
      <dsp:nvSpPr>
        <dsp:cNvPr id="0" name=""/>
        <dsp:cNvSpPr/>
      </dsp:nvSpPr>
      <dsp:spPr>
        <a:xfrm>
          <a:off x="67244" y="2071703"/>
          <a:ext cx="1147201" cy="8700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2016 год</a:t>
          </a:r>
          <a:endParaRPr lang="ru-RU" sz="1400" kern="1200" dirty="0"/>
        </a:p>
      </dsp:txBody>
      <dsp:txXfrm>
        <a:off x="67244" y="2071703"/>
        <a:ext cx="1147201" cy="870050"/>
      </dsp:txXfrm>
    </dsp:sp>
    <dsp:sp modelId="{90A5FDFE-DFAB-46EA-85A2-9AD1252D8589}">
      <dsp:nvSpPr>
        <dsp:cNvPr id="0" name=""/>
        <dsp:cNvSpPr/>
      </dsp:nvSpPr>
      <dsp:spPr>
        <a:xfrm rot="160257">
          <a:off x="1223346" y="2193146"/>
          <a:ext cx="53637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160257">
        <a:off x="1223346" y="2193146"/>
        <a:ext cx="53637" cy="684014"/>
      </dsp:txXfrm>
    </dsp:sp>
    <dsp:sp modelId="{0E51E02E-F8C1-442F-AFF5-C45063557C2A}">
      <dsp:nvSpPr>
        <dsp:cNvPr id="0" name=""/>
        <dsp:cNvSpPr/>
      </dsp:nvSpPr>
      <dsp:spPr>
        <a:xfrm>
          <a:off x="1285884" y="2143137"/>
          <a:ext cx="1162139" cy="841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2017 год</a:t>
          </a:r>
          <a:endParaRPr lang="ru-RU" sz="1400" kern="1200" dirty="0"/>
        </a:p>
      </dsp:txBody>
      <dsp:txXfrm>
        <a:off x="1285884" y="2143137"/>
        <a:ext cx="1162139" cy="841580"/>
      </dsp:txXfrm>
    </dsp:sp>
    <dsp:sp modelId="{830CA110-F9A6-4E6E-B36A-C825D3D5AAB1}">
      <dsp:nvSpPr>
        <dsp:cNvPr id="0" name=""/>
        <dsp:cNvSpPr/>
      </dsp:nvSpPr>
      <dsp:spPr>
        <a:xfrm rot="21396682">
          <a:off x="2472735" y="2103273"/>
          <a:ext cx="92966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21396682">
        <a:off x="2472735" y="2103273"/>
        <a:ext cx="92966" cy="684014"/>
      </dsp:txXfrm>
    </dsp:sp>
    <dsp:sp modelId="{398851B5-FBCF-4BED-9740-2BF8F00DD970}">
      <dsp:nvSpPr>
        <dsp:cNvPr id="0" name=""/>
        <dsp:cNvSpPr/>
      </dsp:nvSpPr>
      <dsp:spPr>
        <a:xfrm>
          <a:off x="2571762" y="2071703"/>
          <a:ext cx="1190348" cy="830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2018 год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- 7</a:t>
          </a:r>
          <a:endParaRPr lang="ru-RU" sz="1400" kern="1200" dirty="0"/>
        </a:p>
      </dsp:txBody>
      <dsp:txXfrm>
        <a:off x="2571762" y="2071703"/>
        <a:ext cx="1190348" cy="830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384330"/>
          <a:ext cx="8856414" cy="226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3834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0"/>
        <a:ext cx="6199489" cy="383469"/>
      </dsp:txXfrm>
    </dsp:sp>
    <dsp:sp modelId="{0A6C1B5B-3317-4D6E-874F-1AB0C0FA097A}">
      <dsp:nvSpPr>
        <dsp:cNvPr id="0" name=""/>
        <dsp:cNvSpPr/>
      </dsp:nvSpPr>
      <dsp:spPr>
        <a:xfrm>
          <a:off x="0" y="898684"/>
          <a:ext cx="8856414" cy="226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360097" y="641508"/>
          <a:ext cx="6199489" cy="265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641508"/>
        <a:ext cx="6199489" cy="265680"/>
      </dsp:txXfrm>
    </dsp:sp>
    <dsp:sp modelId="{F1DDECCD-72B7-4FC5-B66B-EA8FD237EC5C}">
      <dsp:nvSpPr>
        <dsp:cNvPr id="0" name=""/>
        <dsp:cNvSpPr/>
      </dsp:nvSpPr>
      <dsp:spPr>
        <a:xfrm>
          <a:off x="0" y="1670215"/>
          <a:ext cx="8856414" cy="226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360097" y="1091566"/>
          <a:ext cx="6199489" cy="62553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1091566"/>
        <a:ext cx="6199489" cy="625535"/>
      </dsp:txXfrm>
    </dsp:sp>
    <dsp:sp modelId="{40701B9E-78C3-4524-9C5A-C186300220FD}">
      <dsp:nvSpPr>
        <dsp:cNvPr id="0" name=""/>
        <dsp:cNvSpPr/>
      </dsp:nvSpPr>
      <dsp:spPr>
        <a:xfrm>
          <a:off x="0" y="2377451"/>
          <a:ext cx="8856414" cy="2268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1863097"/>
          <a:ext cx="6199489" cy="55260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1863097"/>
        <a:ext cx="6199489" cy="552609"/>
      </dsp:txXfrm>
    </dsp:sp>
    <dsp:sp modelId="{24FAA2C2-2DEF-468F-8FF6-F4FC8B9D4D4A}">
      <dsp:nvSpPr>
        <dsp:cNvPr id="0" name=""/>
        <dsp:cNvSpPr/>
      </dsp:nvSpPr>
      <dsp:spPr>
        <a:xfrm>
          <a:off x="0" y="3020394"/>
          <a:ext cx="8856414" cy="2268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2634628"/>
          <a:ext cx="6199489" cy="43570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2634628"/>
        <a:ext cx="6199489" cy="435709"/>
      </dsp:txXfrm>
    </dsp:sp>
    <dsp:sp modelId="{D1B0E364-E53E-45ED-8081-9F3517920ECD}">
      <dsp:nvSpPr>
        <dsp:cNvPr id="0" name=""/>
        <dsp:cNvSpPr/>
      </dsp:nvSpPr>
      <dsp:spPr>
        <a:xfrm>
          <a:off x="0" y="3984806"/>
          <a:ext cx="8856414" cy="2268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3148980"/>
          <a:ext cx="6193435" cy="86663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6" y="3148980"/>
        <a:ext cx="6193435" cy="866637"/>
      </dsp:txXfrm>
    </dsp:sp>
    <dsp:sp modelId="{A1DC9090-66C5-4BC5-9EA5-0F6E81D08F15}">
      <dsp:nvSpPr>
        <dsp:cNvPr id="0" name=""/>
        <dsp:cNvSpPr/>
      </dsp:nvSpPr>
      <dsp:spPr>
        <a:xfrm>
          <a:off x="0" y="4678292"/>
          <a:ext cx="8856414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2113" y="4113395"/>
          <a:ext cx="6199489" cy="6163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коррупцией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4113395"/>
        <a:ext cx="6199489" cy="6163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571510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0" y="571510"/>
        <a:ext cx="3187923" cy="1593961"/>
      </dsp:txXfrm>
    </dsp:sp>
    <dsp:sp modelId="{1F25B52E-1F15-41FF-BD0D-AA86D5090621}">
      <dsp:nvSpPr>
        <dsp:cNvPr id="0" name=""/>
        <dsp:cNvSpPr/>
      </dsp:nvSpPr>
      <dsp:spPr>
        <a:xfrm>
          <a:off x="3985780" y="572881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противодействию коррупции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3985780" y="572881"/>
        <a:ext cx="3187923" cy="159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1224794" y="566"/>
          <a:ext cx="3084621" cy="1205344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 социальной политики по Орджоникидзевскому району города Екатеринбурга</a:t>
          </a:r>
          <a:endParaRPr lang="ru-RU" sz="12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4794" y="566"/>
        <a:ext cx="3084621" cy="1205344"/>
      </dsp:txXfrm>
    </dsp:sp>
    <dsp:sp modelId="{CD3AC7B0-8D48-4C22-9368-078FB63BD0A5}">
      <dsp:nvSpPr>
        <dsp:cNvPr id="0" name=""/>
        <dsp:cNvSpPr/>
      </dsp:nvSpPr>
      <dsp:spPr>
        <a:xfrm>
          <a:off x="1533256" y="1205911"/>
          <a:ext cx="30846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30846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41718" y="1435408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1435408"/>
        <a:ext cx="1468779" cy="917987"/>
      </dsp:txXfrm>
    </dsp:sp>
    <dsp:sp modelId="{A35E033D-6B7E-489B-981C-DE36F1B24FB7}">
      <dsp:nvSpPr>
        <dsp:cNvPr id="0" name=""/>
        <dsp:cNvSpPr/>
      </dsp:nvSpPr>
      <dsp:spPr>
        <a:xfrm>
          <a:off x="1533256" y="1205911"/>
          <a:ext cx="347355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347355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80611" y="2479224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18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611" y="2479224"/>
        <a:ext cx="1468779" cy="917987"/>
      </dsp:txXfrm>
    </dsp:sp>
    <dsp:sp modelId="{08127882-A062-442E-8704-9912D83EB6B7}">
      <dsp:nvSpPr>
        <dsp:cNvPr id="0" name=""/>
        <dsp:cNvSpPr/>
      </dsp:nvSpPr>
      <dsp:spPr>
        <a:xfrm>
          <a:off x="1533256" y="1205911"/>
          <a:ext cx="308462" cy="29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458"/>
              </a:lnTo>
              <a:lnTo>
                <a:pt x="308462" y="298345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41718" y="3730376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3730376"/>
        <a:ext cx="1468779" cy="917987"/>
      </dsp:txXfrm>
    </dsp:sp>
    <dsp:sp modelId="{F26DF6E7-0E60-4457-911F-35ADB60C25B8}">
      <dsp:nvSpPr>
        <dsp:cNvPr id="0" name=""/>
        <dsp:cNvSpPr/>
      </dsp:nvSpPr>
      <dsp:spPr>
        <a:xfrm>
          <a:off x="4768408" y="566"/>
          <a:ext cx="2792021" cy="130757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противодействию коррупции в Управлении социальной политики по Орджоникидзевскому району города Екатеринбурга</a:t>
          </a:r>
          <a:endParaRPr lang="ru-RU" sz="1400" kern="1200" dirty="0">
            <a:solidFill>
              <a:schemeClr val="tx2"/>
            </a:solidFill>
          </a:endParaRPr>
        </a:p>
      </dsp:txBody>
      <dsp:txXfrm>
        <a:off x="4768408" y="566"/>
        <a:ext cx="2792021" cy="1307572"/>
      </dsp:txXfrm>
    </dsp:sp>
    <dsp:sp modelId="{AB3E8473-0EA1-40ED-9610-75636E4A2DD2}">
      <dsp:nvSpPr>
        <dsp:cNvPr id="0" name=""/>
        <dsp:cNvSpPr/>
      </dsp:nvSpPr>
      <dsp:spPr>
        <a:xfrm>
          <a:off x="5047611" y="1308138"/>
          <a:ext cx="27920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27920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326813" y="1537635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6813" y="1537635"/>
        <a:ext cx="1468779" cy="917987"/>
      </dsp:txXfrm>
    </dsp:sp>
    <dsp:sp modelId="{F984091B-4D4C-4057-B7AE-7C983E6AFC47}">
      <dsp:nvSpPr>
        <dsp:cNvPr id="0" name=""/>
        <dsp:cNvSpPr/>
      </dsp:nvSpPr>
      <dsp:spPr>
        <a:xfrm>
          <a:off x="5047611" y="1308138"/>
          <a:ext cx="264543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264543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312154" y="2581451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12154" y="2581451"/>
        <a:ext cx="1468779" cy="917987"/>
      </dsp:txXfrm>
    </dsp:sp>
    <dsp:sp modelId="{3FF59C5E-3E5E-4384-AB90-B08AAFB7E164}">
      <dsp:nvSpPr>
        <dsp:cNvPr id="0" name=""/>
        <dsp:cNvSpPr/>
      </dsp:nvSpPr>
      <dsp:spPr>
        <a:xfrm>
          <a:off x="5047611" y="1308138"/>
          <a:ext cx="292054" cy="2849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9175"/>
              </a:lnTo>
              <a:lnTo>
                <a:pt x="292054" y="284917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339665" y="3661692"/>
          <a:ext cx="1468779" cy="991242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5 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39665" y="3661692"/>
        <a:ext cx="1468779" cy="99124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0" y="0"/>
          <a:ext cx="1914785" cy="11871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0" y="0"/>
        <a:ext cx="1914785" cy="1187177"/>
      </dsp:txXfrm>
    </dsp:sp>
    <dsp:sp modelId="{97887639-A99A-4B70-9241-EB9EF95C37FF}">
      <dsp:nvSpPr>
        <dsp:cNvPr id="0" name=""/>
        <dsp:cNvSpPr/>
      </dsp:nvSpPr>
      <dsp:spPr>
        <a:xfrm>
          <a:off x="3500451" y="0"/>
          <a:ext cx="1966132" cy="11255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3500451" y="0"/>
        <a:ext cx="1966132" cy="1125510"/>
      </dsp:txXfrm>
    </dsp:sp>
    <dsp:sp modelId="{88CCEA6E-65F0-45F7-AE3A-65F2B486BD37}">
      <dsp:nvSpPr>
        <dsp:cNvPr id="0" name=""/>
        <dsp:cNvSpPr/>
      </dsp:nvSpPr>
      <dsp:spPr>
        <a:xfrm>
          <a:off x="6358007" y="0"/>
          <a:ext cx="1895318" cy="1144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6358007" y="0"/>
        <a:ext cx="1895318" cy="114484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8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8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4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4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4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4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4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4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65225"/>
        <a:ext cx="1041059" cy="728741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3744" y="-3472516"/>
        <a:ext cx="870204" cy="7840210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209979"/>
                <a:satOff val="-5609"/>
                <a:lumOff val="-13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09979"/>
                <a:satOff val="-5609"/>
                <a:lumOff val="-13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09979"/>
                <a:satOff val="-5609"/>
                <a:lumOff val="-13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09979"/>
                <a:satOff val="-5609"/>
                <a:lumOff val="-13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1293699"/>
        <a:ext cx="1041059" cy="728741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6997" y="-2444220"/>
        <a:ext cx="863697" cy="7840210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300778"/>
        <a:ext cx="1041059" cy="728741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38391" y="-1437141"/>
        <a:ext cx="820910" cy="7840210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629937"/>
                <a:satOff val="-16826"/>
                <a:lumOff val="-39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29937"/>
                <a:satOff val="-16826"/>
                <a:lumOff val="-39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29937"/>
                <a:satOff val="-16826"/>
                <a:lumOff val="-39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29937"/>
                <a:satOff val="-16826"/>
                <a:lumOff val="-39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3336188"/>
        <a:ext cx="1041059" cy="728741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4210061" y="-401731"/>
        <a:ext cx="877570" cy="7840210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4359197"/>
        <a:ext cx="1041059" cy="728741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районуу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города Екатеринбурга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2461" y="621277"/>
        <a:ext cx="852769" cy="784021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4489" y="-1764786"/>
          <a:ext cx="1452580" cy="49889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 </a:t>
          </a:r>
          <a:endParaRPr lang="ru-RU" sz="900" kern="1200" dirty="0"/>
        </a:p>
      </dsp:txBody>
      <dsp:txXfrm rot="5400000">
        <a:off x="4574489" y="-1764786"/>
        <a:ext cx="1452580" cy="4988969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6295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200" kern="1200" dirty="0"/>
        </a:p>
      </dsp:txBody>
      <dsp:txXfrm>
        <a:off x="0" y="5603"/>
        <a:ext cx="2806295" cy="144818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-246871"/>
        <a:ext cx="1158551" cy="4998727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sz="1200" kern="1200" dirty="0"/>
        </a:p>
      </dsp:txBody>
      <dsp:txXfrm>
        <a:off x="0" y="1528397"/>
        <a:ext cx="2811784" cy="144818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1273727"/>
        <a:ext cx="1158551" cy="4998727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государственных гражданских служащих в семинарах, конференциях, круглых </a:t>
          </a:r>
          <a:r>
            <a:rPr lang="ru-RU" sz="1200" kern="1200" dirty="0" err="1" smtClean="0"/>
            <a:t>солах</a:t>
          </a:r>
          <a:r>
            <a:rPr lang="ru-RU" sz="1200" kern="1200" dirty="0" smtClean="0"/>
            <a:t>, мероприятиях по обмену опытом и иных обучающих мероприятиях по вопросам противодействия коррупции </a:t>
          </a:r>
          <a:endParaRPr lang="ru-RU" sz="1200" kern="1200" dirty="0"/>
        </a:p>
      </dsp:txBody>
      <dsp:txXfrm>
        <a:off x="0" y="3048996"/>
        <a:ext cx="2811784" cy="144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26.01.2021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26.01.2021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1/26/2021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5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6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коррупции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2020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27 января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2021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1000" dirty="0" smtClean="0">
                <a:latin typeface="Liberation Serif" pitchFamily="18" charset="0"/>
              </a:rPr>
              <a:t>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1000" dirty="0" smtClean="0">
                <a:latin typeface="Liberation Serif" pitchFamily="18" charset="0"/>
              </a:rPr>
              <a:t>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</a:t>
              </a:r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политики № 23 </a:t>
              </a:r>
              <a:endParaRPr lang="ru-RU" sz="1600" b="1" dirty="0" smtClean="0">
                <a:solidFill>
                  <a:srgbClr val="7030A0"/>
                </a:solidFill>
                <a:latin typeface="Liberation Serif" pitchFamily="18" charset="0"/>
              </a:endParaRP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</a:t>
              </a:r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1000" dirty="0" smtClean="0">
                <a:latin typeface="Liberation Serif" pitchFamily="18" charset="0"/>
              </a:rPr>
              <a:t>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</a:t>
              </a:r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№ 23</a:t>
              </a:r>
              <a:endParaRPr lang="ru-RU" sz="1600" b="1" dirty="0" smtClean="0">
                <a:solidFill>
                  <a:srgbClr val="7030A0"/>
                </a:solidFill>
                <a:latin typeface="Liberation Serif" pitchFamily="18" charset="0"/>
              </a:endParaRP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</a:t>
              </a:r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1000" dirty="0" smtClean="0">
                <a:latin typeface="Liberation Serif" pitchFamily="18" charset="0"/>
              </a:rPr>
              <a:t>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</a:t>
            </a:r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№ 23</a:t>
            </a:r>
            <a:endParaRPr lang="ru-RU" sz="1600" b="1" dirty="0" smtClean="0">
              <a:solidFill>
                <a:srgbClr val="7030A0"/>
              </a:solidFill>
              <a:latin typeface="Liberation Serif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</a:t>
            </a:r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1000" dirty="0" smtClean="0">
                <a:latin typeface="Liberation Serif" pitchFamily="18" charset="0"/>
              </a:rPr>
              <a:t>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</a:t>
            </a:r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политики № 23 </a:t>
            </a:r>
            <a:endParaRPr lang="ru-RU" sz="1600" b="1" dirty="0" smtClean="0">
              <a:solidFill>
                <a:srgbClr val="7030A0"/>
              </a:solidFill>
              <a:latin typeface="Liberation Serif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</a:t>
            </a:r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9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/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lang="ru-RU" sz="900" dirty="0" smtClean="0">
                <a:latin typeface="Liberation Serif" pitchFamily="18" charset="0"/>
              </a:rPr>
              <a:t> № 23</a:t>
            </a:r>
            <a:r>
              <a:rPr lang="ru-RU" sz="900" dirty="0" smtClean="0">
                <a:latin typeface="Liberation Serif" pitchFamily="18" charset="0"/>
              </a:rPr>
              <a:t/>
            </a:r>
            <a:br>
              <a:rPr lang="ru-RU" sz="900" dirty="0" smtClean="0">
                <a:latin typeface="Liberation Serif" pitchFamily="18" charset="0"/>
              </a:rPr>
            </a:br>
            <a:endParaRPr lang="ru-RU" sz="900" dirty="0">
              <a:latin typeface="Liberation Serif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3042" y="1214422"/>
            <a:ext cx="6143668" cy="1285884"/>
          </a:xfrm>
          <a:prstGeom prst="roundRect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</a:t>
            </a:r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№ 23</a:t>
            </a:r>
            <a:endParaRPr lang="ru-RU" b="1" dirty="0" smtClean="0">
              <a:solidFill>
                <a:srgbClr val="7030A0"/>
              </a:solidFill>
              <a:latin typeface="Liberation Serif" pitchFamily="18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по </a:t>
            </a:r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вопросам противодействия коррупции</a:t>
            </a:r>
            <a:endParaRPr lang="ru-RU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  <a:endParaRPr lang="ru-RU" sz="1600" b="1" dirty="0" smtClean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</a:t>
            </a:r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социальной политики </a:t>
            </a:r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 № 23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2018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7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2019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10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0043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2020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14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2020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643174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35729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 № 23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4179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ОБЛАСТИ № 23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2020 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68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государственных гражданских служащих Управления социальной политики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№ 23,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нарушений не выявлено.</a:t>
            </a:r>
            <a:endParaRPr lang="ru-RU" sz="1200" b="1" dirty="0" smtClean="0"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750758"/>
            <a:ext cx="5000628" cy="3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                                                         Управления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социальной политики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№ 23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2745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СОЦИАЛЬНОЙ ПОЛИТИКИ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312993381"/>
              </p:ext>
            </p:extLst>
          </p:nvPr>
        </p:nvGraphicFramePr>
        <p:xfrm>
          <a:off x="683568" y="2204864"/>
          <a:ext cx="8103274" cy="4153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8103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</a:t>
            </a:r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№ 23             </a:t>
            </a:r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2020 году прошел обучение на курсах повышения квалификации по антикоррупционной тематике</a:t>
            </a: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№23                                                         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71434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2018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2019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1467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2020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2018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5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00826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2019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1527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2020 </a:t>
            </a:r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14612" y="550070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</a:t>
            </a:r>
            <a:r>
              <a:rPr lang="ru-RU" sz="1000" dirty="0" smtClean="0">
                <a:latin typeface="Liberation Serif" pitchFamily="18" charset="0"/>
              </a:rPr>
              <a:t>проводимых Департаментом противодействия коррупции и контроля свердловской области,  </a:t>
            </a:r>
            <a:r>
              <a:rPr lang="ru-RU" sz="1000" dirty="0" smtClean="0">
                <a:latin typeface="Liberation Serif" pitchFamily="18" charset="0"/>
              </a:rPr>
              <a:t>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1000108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</a:t>
            </a:r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85926"/>
            <a:ext cx="4659334" cy="262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трансляция видеороликов « «Социальная реклама - противодействие коррупции» на видеоэкране в </a:t>
            </a:r>
            <a:r>
              <a:rPr lang="ru-RU" sz="1100" dirty="0" smtClean="0">
                <a:solidFill>
                  <a:srgbClr val="7030A0"/>
                </a:solidFill>
              </a:rPr>
              <a:t>Управлении</a:t>
            </a:r>
            <a:endParaRPr lang="ru-RU" sz="11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2818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</a:t>
            </a:r>
            <a:r>
              <a:rPr lang="ru-RU" sz="1000" dirty="0" smtClean="0">
                <a:latin typeface="Liberation Serif" pitchFamily="18" charset="0"/>
              </a:rPr>
              <a:t>области № 23</a:t>
            </a: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181211368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0140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181211368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8186</TotalTime>
  <Words>1446</Words>
  <Application>Microsoft Office PowerPoint</Application>
  <PresentationFormat>Экран (4:3)</PresentationFormat>
  <Paragraphs>174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Слайд 8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Слайд 14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Говорухина_А_С</cp:lastModifiedBy>
  <cp:revision>577</cp:revision>
  <cp:lastPrinted>2014-01-31T04:56:33Z</cp:lastPrinted>
  <dcterms:created xsi:type="dcterms:W3CDTF">2013-09-24T14:29:11Z</dcterms:created>
  <dcterms:modified xsi:type="dcterms:W3CDTF">2021-01-26T11:13:03Z</dcterms:modified>
</cp:coreProperties>
</file>