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1" r:id="rId1"/>
  </p:sldMasterIdLst>
  <p:notesMasterIdLst>
    <p:notesMasterId r:id="rId13"/>
  </p:notesMasterIdLst>
  <p:sldIdLst>
    <p:sldId id="256" r:id="rId2"/>
    <p:sldId id="257" r:id="rId3"/>
    <p:sldId id="259" r:id="rId4"/>
    <p:sldId id="258" r:id="rId5"/>
    <p:sldId id="260" r:id="rId6"/>
    <p:sldId id="261" r:id="rId7"/>
    <p:sldId id="264" r:id="rId8"/>
    <p:sldId id="262" r:id="rId9"/>
    <p:sldId id="265" r:id="rId10"/>
    <p:sldId id="266" r:id="rId11"/>
    <p:sldId id="263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5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7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</c:v>
                </c:pt>
              </c:strCache>
            </c:strRef>
          </c:tx>
          <c:spPr>
            <a:solidFill>
              <a:schemeClr val="accent1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2019 год</c:v>
                </c:pt>
                <c:pt idx="1">
                  <c:v>2020 год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1</c:v>
                </c:pt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029-42E0-9CC5-3DCFA005654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через МФЦ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2019 год</c:v>
                </c:pt>
                <c:pt idx="1">
                  <c:v>2020 год</c:v>
                </c:pt>
              </c:strCache>
            </c:strRef>
          </c:cat>
          <c:val>
            <c:numRef>
              <c:f>Лист1!$C$2:$C$3</c:f>
              <c:numCache>
                <c:formatCode>0.00%</c:formatCode>
                <c:ptCount val="2"/>
                <c:pt idx="0">
                  <c:v>0.68140000000000001</c:v>
                </c:pt>
                <c:pt idx="1">
                  <c:v>0.78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029-42E0-9CC5-3DCFA005654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через Управление</c:v>
                </c:pt>
              </c:strCache>
            </c:strRef>
          </c:tx>
          <c:spPr>
            <a:solidFill>
              <a:schemeClr val="accent1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Лист1!$A$2:$A$3</c:f>
              <c:strCache>
                <c:ptCount val="2"/>
                <c:pt idx="0">
                  <c:v>2019 год</c:v>
                </c:pt>
                <c:pt idx="1">
                  <c:v>2020 год</c:v>
                </c:pt>
              </c:strCache>
            </c:strRef>
          </c:cat>
          <c:val>
            <c:numRef>
              <c:f>Лист1!$D$2:$D$3</c:f>
              <c:numCache>
                <c:formatCode>0.00%</c:formatCode>
                <c:ptCount val="2"/>
                <c:pt idx="0">
                  <c:v>0.31859999999999999</c:v>
                </c:pt>
                <c:pt idx="1">
                  <c:v>0.22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029-42E0-9CC5-3DCFA00565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8661920"/>
        <c:axId val="1"/>
      </c:barChart>
      <c:catAx>
        <c:axId val="8866192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751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b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751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8661920"/>
        <c:crosses val="autoZero"/>
        <c:crossBetween val="between"/>
      </c:valAx>
      <c:spPr>
        <a:noFill/>
        <a:ln w="24716">
          <a:noFill/>
        </a:ln>
        <a:effectLst/>
      </c:spPr>
    </c:plotArea>
    <c:legend>
      <c:legendPos val="r"/>
      <c:layout>
        <c:manualLayout>
          <c:xMode val="edge"/>
          <c:yMode val="edge"/>
          <c:x val="0.72848360655737709"/>
          <c:y val="1.9762845849802368E-2"/>
          <c:w val="0.25922131147540983"/>
          <c:h val="0.8260869565217391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751" b="0" i="0" u="none" strike="noStrike" kern="120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12700" cap="rnd" cmpd="sng" algn="ctr">
      <a:solidFill>
        <a:schemeClr val="tx1"/>
      </a:solidFill>
      <a:prstDash val="solid"/>
    </a:ln>
    <a:effectLst/>
  </c:spPr>
  <c:txPr>
    <a:bodyPr/>
    <a:lstStyle/>
    <a:p>
      <a:pPr>
        <a:defRPr sz="1751"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104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27DB4D-64DE-41C2-BA80-D89B27A0160F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1DF354-7278-4DF9-B596-DFC769AA0F52}" type="pres">
      <dgm:prSet presAssocID="{7927DB4D-64DE-41C2-BA80-D89B27A0160F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</dgm:ptLst>
  <dgm:cxnLst>
    <dgm:cxn modelId="{B3FDA73D-413C-44BC-81EA-0F9FE35A40D7}" type="presOf" srcId="{7927DB4D-64DE-41C2-BA80-D89B27A0160F}" destId="{C91DF354-7278-4DF9-B596-DFC769AA0F52}" srcOrd="0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37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852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417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28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685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475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588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679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129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522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700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174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471361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030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9637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1728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649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567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7A30D-C50B-4DBE-B6AE-967F434D693B}" type="datetimeFigureOut">
              <a:rPr lang="ru-RU" smtClean="0"/>
              <a:t>28.01.2021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41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2" r:id="rId1"/>
    <p:sldLayoutId id="2147483973" r:id="rId2"/>
    <p:sldLayoutId id="2147483974" r:id="rId3"/>
    <p:sldLayoutId id="2147483975" r:id="rId4"/>
    <p:sldLayoutId id="2147483976" r:id="rId5"/>
    <p:sldLayoutId id="2147483977" r:id="rId6"/>
    <p:sldLayoutId id="2147483978" r:id="rId7"/>
    <p:sldLayoutId id="2147483979" r:id="rId8"/>
    <p:sldLayoutId id="2147483980" r:id="rId9"/>
    <p:sldLayoutId id="2147483981" r:id="rId10"/>
    <p:sldLayoutId id="2147483982" r:id="rId11"/>
    <p:sldLayoutId id="2147483983" r:id="rId12"/>
    <p:sldLayoutId id="2147483984" r:id="rId13"/>
    <p:sldLayoutId id="2147483985" r:id="rId14"/>
    <p:sldLayoutId id="2147483986" r:id="rId15"/>
    <p:sldLayoutId id="214748398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5940" y="556493"/>
            <a:ext cx="8915399" cy="12538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Территориальный отраслевой исполнительный орган </a:t>
            </a:r>
            <a:b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государственной власти Свердловской области – Управление </a:t>
            </a:r>
            <a:b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социальной политики Министерства социальной политики</a:t>
            </a:r>
            <a:b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 Свердловской области № 15</a:t>
            </a:r>
            <a:endParaRPr lang="ru-RU" sz="22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5939" y="3456579"/>
            <a:ext cx="8915399" cy="1429457"/>
          </a:xfrm>
        </p:spPr>
        <p:txBody>
          <a:bodyPr>
            <a:normAutofit fontScale="92500" lnSpcReduction="10000"/>
          </a:bodyPr>
          <a:lstStyle/>
          <a:p>
            <a:pPr algn="ctr">
              <a:spcBef>
                <a:spcPts val="0"/>
              </a:spcBef>
            </a:pP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О выполнении 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по противодействию коррупции </a:t>
            </a:r>
            <a:endParaRPr lang="ru-RU" sz="3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Liberation Serif" panose="02020603050405020304" pitchFamily="18" charset="0"/>
              <a:ea typeface="+mj-ea"/>
              <a:cs typeface="+mj-cs"/>
            </a:endParaRPr>
          </a:p>
          <a:p>
            <a:pPr algn="ctr">
              <a:spcBef>
                <a:spcPts val="0"/>
              </a:spcBef>
            </a:pP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за 2020 </a:t>
            </a: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2448548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7491" y="282365"/>
            <a:ext cx="8890721" cy="79829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2020 год</a:t>
            </a:r>
            <a:endParaRPr lang="ru-RU" sz="24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2740" y="1764144"/>
            <a:ext cx="8915400" cy="4535055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Нормативно-правовое обеспечение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Повышение эффективности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Организация работы по предупреждению коррупции в управлениях социальной политики и подведомственных учреждениях;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Выполнение национального плана противодействия коррупции на 2018-2020;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Совершенствование кадровой  работы по профилактике коррупционных и иных правонарушений;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Работа с обращениями граждан и организаций по фактам коррупции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услуг.</a:t>
            </a: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042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5818" y="282894"/>
            <a:ext cx="9084685" cy="85370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Контроль за исполнением мер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по </a:t>
            </a:r>
            <a:b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предупреждению коррупции 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1526" y="2042040"/>
            <a:ext cx="8257309" cy="599560"/>
          </a:xfrm>
          <a:ln>
            <a:solidFill>
              <a:schemeClr val="tx2">
                <a:lumMod val="75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противодействия коррупции, анализ реализации Плана по противодействию коррупции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21526" y="3061353"/>
            <a:ext cx="8257310" cy="5995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21526" y="4080666"/>
            <a:ext cx="8257310" cy="5995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521526" y="5099979"/>
            <a:ext cx="8257310" cy="5995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809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4813" y="402437"/>
            <a:ext cx="8915400" cy="64127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Реализация запланированных мероприятий 2020 год</a:t>
            </a:r>
            <a:endParaRPr lang="ru-RU" sz="28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6218" y="1838036"/>
            <a:ext cx="9010794" cy="4571949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сведений о доходах, расходах, имуществе и обязательствах имущественного характера и размещение их на сайте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конфликт интересов и порядок его урегулирования;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получение подарка, сдача и оценка подарка, реализация (выкупа) и зачисление средств, вырученных от его реализации;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уведомления представителя нанимателя при прохождении государственной гражданской службы;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типичные случаи неправомерного поведения, меры ответственности;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служащего;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соблюдение ограничений, налагаемых на гражданина, замещавшего должность государственной или муниципальной службы, при заключении им трудового или гражданско-правового договора с организацией.</a:t>
            </a:r>
          </a:p>
        </p:txBody>
      </p:sp>
    </p:spTree>
    <p:extLst>
      <p:ext uri="{BB962C8B-B14F-4D97-AF65-F5344CB8AC3E}">
        <p14:creationId xmlns:p14="http://schemas.microsoft.com/office/powerpoint/2010/main" val="3568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Овал 21"/>
          <p:cNvSpPr/>
          <p:nvPr/>
        </p:nvSpPr>
        <p:spPr>
          <a:xfrm>
            <a:off x="3422263" y="2846872"/>
            <a:ext cx="5575852" cy="270344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324933"/>
            <a:ext cx="9694286" cy="135247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Организация </a:t>
            </a: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работы </a:t>
            </a: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комиссии по соблюдению 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требований к служебному поведению и урегулированию 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конфликта интересов в Управлении социальной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 политики № 15 </a:t>
            </a:r>
            <a:endParaRPr lang="ru-RU" sz="20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1039908"/>
              </p:ext>
            </p:extLst>
          </p:nvPr>
        </p:nvGraphicFramePr>
        <p:xfrm>
          <a:off x="1810326" y="2216150"/>
          <a:ext cx="8914823" cy="859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 useBgFill="1">
        <p:nvSpPr>
          <p:cNvPr id="5" name="Овал 4"/>
          <p:cNvSpPr/>
          <p:nvPr/>
        </p:nvSpPr>
        <p:spPr>
          <a:xfrm>
            <a:off x="2088884" y="2607304"/>
            <a:ext cx="4014466" cy="1750115"/>
          </a:xfrm>
          <a:prstGeom prst="ellipse">
            <a:avLst/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latin typeface="Liberation Serif" panose="02020603050405020304" pitchFamily="18" charset="0"/>
              </a:rPr>
              <a:t>2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     2018 год – 0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(отсутствуют основания) </a:t>
            </a:r>
            <a:r>
              <a:rPr lang="ru-RU" b="1" dirty="0" smtClean="0">
                <a:latin typeface="Liberation Serif" panose="02020603050405020304" pitchFamily="18" charset="0"/>
              </a:rPr>
              <a:t> </a:t>
            </a:r>
            <a:r>
              <a:rPr lang="ru-RU" sz="2400" b="1" dirty="0" smtClean="0">
                <a:latin typeface="Liberation Serif" panose="02020603050405020304" pitchFamily="18" charset="0"/>
              </a:rPr>
              <a:t>д </a:t>
            </a:r>
            <a:r>
              <a:rPr lang="ru-RU" dirty="0" smtClean="0"/>
              <a:t>– 6 </a:t>
            </a:r>
            <a:endParaRPr lang="ru-RU" dirty="0"/>
          </a:p>
        </p:txBody>
      </p:sp>
      <p:sp useBgFill="1">
        <p:nvSpPr>
          <p:cNvPr id="23" name="Овал 22"/>
          <p:cNvSpPr/>
          <p:nvPr/>
        </p:nvSpPr>
        <p:spPr>
          <a:xfrm>
            <a:off x="6210189" y="2588831"/>
            <a:ext cx="4014466" cy="1750115"/>
          </a:xfrm>
          <a:prstGeom prst="ellipse">
            <a:avLst/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latin typeface="Liberation Serif" panose="02020603050405020304" pitchFamily="18" charset="0"/>
              </a:rPr>
              <a:t>2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     2019 год – 0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(отсутствуют основания) </a:t>
            </a:r>
            <a:r>
              <a:rPr lang="ru-RU" b="1" dirty="0" smtClean="0">
                <a:latin typeface="Liberation Serif" panose="02020603050405020304" pitchFamily="18" charset="0"/>
              </a:rPr>
              <a:t> </a:t>
            </a:r>
            <a:r>
              <a:rPr lang="ru-RU" sz="2400" b="1" dirty="0" smtClean="0">
                <a:latin typeface="Liberation Serif" panose="02020603050405020304" pitchFamily="18" charset="0"/>
              </a:rPr>
              <a:t>д </a:t>
            </a:r>
            <a:r>
              <a:rPr lang="ru-RU" dirty="0" smtClean="0"/>
              <a:t>– 6 </a:t>
            </a:r>
            <a:endParaRPr lang="ru-RU" dirty="0"/>
          </a:p>
        </p:txBody>
      </p:sp>
      <p:sp useBgFill="1">
        <p:nvSpPr>
          <p:cNvPr id="24" name="Овал 23"/>
          <p:cNvSpPr/>
          <p:nvPr/>
        </p:nvSpPr>
        <p:spPr>
          <a:xfrm>
            <a:off x="4260504" y="4338946"/>
            <a:ext cx="4014466" cy="1750115"/>
          </a:xfrm>
          <a:prstGeom prst="ellipse">
            <a:avLst/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latin typeface="Liberation Serif" panose="02020603050405020304" pitchFamily="18" charset="0"/>
              </a:rPr>
              <a:t>2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     2020 год – 0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(отсутствуют основания) </a:t>
            </a:r>
            <a:r>
              <a:rPr lang="ru-RU" b="1" dirty="0" smtClean="0">
                <a:latin typeface="Liberation Serif" panose="02020603050405020304" pitchFamily="18" charset="0"/>
              </a:rPr>
              <a:t> </a:t>
            </a:r>
            <a:r>
              <a:rPr lang="ru-RU" sz="2400" b="1" dirty="0" smtClean="0">
                <a:latin typeface="Liberation Serif" panose="02020603050405020304" pitchFamily="18" charset="0"/>
              </a:rPr>
              <a:t>д </a:t>
            </a:r>
            <a:r>
              <a:rPr lang="ru-RU" dirty="0" smtClean="0"/>
              <a:t>– 6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29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0001" y="337782"/>
            <a:ext cx="8927666" cy="168498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Предоставление сведений о доходах, </a:t>
            </a:r>
            <a:b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расходах, имуществе и обязательствах имущественного характера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407565" y="2743855"/>
            <a:ext cx="4350328" cy="343527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 smtClean="0">
                <a:latin typeface="Liberation Serif" panose="02020603050405020304" pitchFamily="18" charset="0"/>
              </a:rPr>
              <a:t>В 2020 году сведения о доходах, расходах, имуществе и обязательствах имущественного характера представили 31 государственных служащих Управления социальной политики № 15</a:t>
            </a:r>
          </a:p>
          <a:p>
            <a:endParaRPr lang="ru-RU" sz="2400" dirty="0">
              <a:latin typeface="Liberation Serif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27" y="1911206"/>
            <a:ext cx="6472881" cy="4548002"/>
          </a:xfrm>
        </p:spPr>
      </p:pic>
    </p:spTree>
    <p:extLst>
      <p:ext uri="{BB962C8B-B14F-4D97-AF65-F5344CB8AC3E}">
        <p14:creationId xmlns:p14="http://schemas.microsoft.com/office/powerpoint/2010/main" val="55137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594293"/>
            <a:ext cx="8915400" cy="102919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Сведения о проверке достоверности сведений, представленных гражданскими служащими в 2019 году </a:t>
            </a:r>
            <a:endParaRPr lang="ru-RU" sz="24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4412" y="2493818"/>
            <a:ext cx="8915400" cy="3777622"/>
          </a:xfrm>
        </p:spPr>
        <p:txBody>
          <a:bodyPr/>
          <a:lstStyle/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применены меры юридической ответственности – 0 человек;</a:t>
            </a:r>
          </a:p>
          <a:p>
            <a:endParaRPr lang="ru-RU" sz="20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установлены факты предоставления недостоверных сведений – 0 человек;</a:t>
            </a:r>
          </a:p>
          <a:p>
            <a:endParaRPr lang="ru-RU" sz="20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проведенных проверок – 0.</a:t>
            </a: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401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831" y="236183"/>
            <a:ext cx="8915400" cy="171269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государственных услуг </a:t>
            </a:r>
            <a:r>
              <a:rPr lang="ru-RU" alt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/>
            </a:r>
            <a:br>
              <a:rPr lang="ru-RU" alt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</a:br>
            <a:r>
              <a:rPr lang="ru-RU" alt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через </a:t>
            </a:r>
            <a:r>
              <a:rPr lang="ru-RU" altLang="ru-RU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филиалы многофункциональных центров (МФЦ)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92960400"/>
              </p:ext>
            </p:extLst>
          </p:nvPr>
        </p:nvGraphicFramePr>
        <p:xfrm>
          <a:off x="2812472" y="2511570"/>
          <a:ext cx="7239000" cy="3754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80043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624110"/>
            <a:ext cx="8915400" cy="15094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Результаты деятельности Управления в рамках работы с обращениями граждан и организаций по фактам коррупции за 2018 год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85528" y="3519050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2020 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84582" y="3519050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2019 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16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5071" y="0"/>
            <a:ext cx="8911687" cy="128089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Обеспечение доступа к информации </a:t>
            </a:r>
            <a:b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 деятельности Управления социальной </a:t>
            </a:r>
            <a:b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политики по городу Карпинску</a:t>
            </a:r>
            <a:endParaRPr lang="ru-RU" sz="2800" dirty="0">
              <a:solidFill>
                <a:srgbClr val="3C501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452" y="1521267"/>
            <a:ext cx="9349408" cy="502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609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7352" y="540328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Прием обращений граждан и организаций  по вопросам коррупции</a:t>
            </a:r>
            <a:endParaRPr lang="ru-RU" dirty="0">
              <a:solidFill>
                <a:srgbClr val="3C5010"/>
              </a:solidFill>
            </a:endParaRPr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3833089" y="2309091"/>
            <a:ext cx="5828145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dirty="0" smtClean="0">
                <a:latin typeface="Liberation Serif" panose="02020603050405020304" pitchFamily="18" charset="0"/>
              </a:rPr>
              <a:t>В письменном виде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3833090" y="3200400"/>
            <a:ext cx="5828146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dirty="0" smtClean="0">
                <a:latin typeface="Liberation Serif" panose="02020603050405020304" pitchFamily="18" charset="0"/>
              </a:rPr>
              <a:t>В электронном виде на официальных сайтах в сети Интернет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823855" y="4091709"/>
            <a:ext cx="5837379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sz="1900" dirty="0" smtClean="0">
                <a:latin typeface="Liberation Serif" panose="02020603050405020304" pitchFamily="18" charset="0"/>
              </a:rPr>
              <a:t>По «телефону доверия» по вопросам противодействия коррупции </a:t>
            </a:r>
            <a:r>
              <a:rPr lang="ru-RU" sz="1900" dirty="0" smtClean="0">
                <a:latin typeface="Liberation Serif" panose="02020603050405020304" pitchFamily="18" charset="0"/>
              </a:rPr>
              <a:t>8(343843) 6-64-44</a:t>
            </a:r>
            <a:endParaRPr lang="ru-RU" sz="1900" dirty="0">
              <a:latin typeface="Liberation Serif" panose="02020603050405020304" pitchFamily="18" charset="0"/>
            </a:endParaRP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3823855" y="4983018"/>
            <a:ext cx="5828145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  </a:t>
            </a:r>
            <a:r>
              <a:rPr lang="ru-RU" sz="2000" dirty="0" smtClean="0">
                <a:latin typeface="Liberation Serif" panose="02020603050405020304" pitchFamily="18" charset="0"/>
              </a:rPr>
              <a:t>На личном приеме граждан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0588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827</TotalTime>
  <Words>513</Words>
  <Application>Microsoft Office PowerPoint</Application>
  <PresentationFormat>Широкоэкранный</PresentationFormat>
  <Paragraphs>63</Paragraphs>
  <Slides>11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1" baseType="lpstr">
      <vt:lpstr>Arial</vt:lpstr>
      <vt:lpstr>Calibri</vt:lpstr>
      <vt:lpstr>Liberation Mono</vt:lpstr>
      <vt:lpstr>Liberation Sans</vt:lpstr>
      <vt:lpstr>Liberation Serif</vt:lpstr>
      <vt:lpstr>Trebuchet MS</vt:lpstr>
      <vt:lpstr>Wingdings</vt:lpstr>
      <vt:lpstr>Wingdings 2</vt:lpstr>
      <vt:lpstr>Wingdings 3</vt:lpstr>
      <vt:lpstr>Аспект</vt:lpstr>
      <vt:lpstr>          Территориальный отраслевой исполнительный орган  государственной власти Свердловской области – Управление  социальной политики Министерства социальной политики  Свердловской области № 15</vt:lpstr>
      <vt:lpstr>Основные направления работы Управления в целях выполнения плана мероприятий по противодействию коррупции за 2020 год</vt:lpstr>
      <vt:lpstr>Контроль за исполнением мер по  предупреждению коррупции </vt:lpstr>
      <vt:lpstr>Реализация запланированных мероприятий 2020 год</vt:lpstr>
      <vt:lpstr>Организация работы комиссии по соблюдению  требований к служебному поведению и урегулированию  конфликта интересов в Управлении социальной  политики № 15 </vt:lpstr>
      <vt:lpstr>Предоставление сведений о доходах,  расходах, имуществе и обязательствах имущественного характера</vt:lpstr>
      <vt:lpstr>Сведения о проверке достоверности сведений, представленных гражданскими служащими в 2019 году </vt:lpstr>
      <vt:lpstr>Предоставление государственных услуг  через филиалы многофункциональных центров (МФЦ)</vt:lpstr>
      <vt:lpstr>Результаты деятельности Управления в рамках работы с обращениями граждан и организаций по фактам коррупции за 2018 год</vt:lpstr>
      <vt:lpstr>Обеспечение доступа к информации  о деятельности Управления социальной  политики по городу Карпинску</vt:lpstr>
      <vt:lpstr>Прием обращений граждан и организаций  по вопросам коррупции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Galya</cp:lastModifiedBy>
  <cp:revision>43</cp:revision>
  <dcterms:created xsi:type="dcterms:W3CDTF">2019-10-09T06:51:55Z</dcterms:created>
  <dcterms:modified xsi:type="dcterms:W3CDTF">2021-01-28T08:04:10Z</dcterms:modified>
</cp:coreProperties>
</file>