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0" r:id="rId1"/>
  </p:sldMasterIdLst>
  <p:notesMasterIdLst>
    <p:notesMasterId r:id="rId16"/>
  </p:notesMasterIdLst>
  <p:sldIdLst>
    <p:sldId id="265" r:id="rId2"/>
    <p:sldId id="256" r:id="rId3"/>
    <p:sldId id="257" r:id="rId4"/>
    <p:sldId id="258" r:id="rId5"/>
    <p:sldId id="259" r:id="rId6"/>
    <p:sldId id="260" r:id="rId7"/>
    <p:sldId id="261" r:id="rId8"/>
    <p:sldId id="262" r:id="rId9"/>
    <p:sldId id="264" r:id="rId10"/>
    <p:sldId id="267" r:id="rId11"/>
    <p:sldId id="268" r:id="rId12"/>
    <p:sldId id="269" r:id="rId13"/>
    <p:sldId id="270" r:id="rId14"/>
    <p:sldId id="266"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B9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1584"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6DFC86-C84D-4C32-9F03-CB0978963EC3}" type="datetimeFigureOut">
              <a:rPr lang="ru-RU" smtClean="0"/>
              <a:t>25.01.2021</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080AF1-FF8F-480B-8DA4-D0A597E8FA65}" type="slidenum">
              <a:rPr lang="ru-RU" smtClean="0"/>
              <a:t>‹#›</a:t>
            </a:fld>
            <a:endParaRPr lang="ru-RU"/>
          </a:p>
        </p:txBody>
      </p:sp>
    </p:spTree>
    <p:extLst>
      <p:ext uri="{BB962C8B-B14F-4D97-AF65-F5344CB8AC3E}">
        <p14:creationId xmlns:p14="http://schemas.microsoft.com/office/powerpoint/2010/main" val="1815779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0080AF1-FF8F-480B-8DA4-D0A597E8FA65}" type="slidenum">
              <a:rPr lang="ru-RU" smtClean="0"/>
              <a:t>6</a:t>
            </a:fld>
            <a:endParaRPr lang="ru-RU"/>
          </a:p>
        </p:txBody>
      </p:sp>
    </p:spTree>
    <p:extLst>
      <p:ext uri="{BB962C8B-B14F-4D97-AF65-F5344CB8AC3E}">
        <p14:creationId xmlns:p14="http://schemas.microsoft.com/office/powerpoint/2010/main" val="3510357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7EAF463A-BC7C-46EE-9F1E-7F377CCA4891}" type="datetimeFigureOut">
              <a:rPr lang="en-US" smtClean="0"/>
              <a:pPr/>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929501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EAF463A-BC7C-46EE-9F1E-7F377CCA4891}" type="datetimeFigureOut">
              <a:rPr lang="en-US" smtClean="0"/>
              <a:pPr/>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729638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3151745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7EAF463A-BC7C-46EE-9F1E-7F377CCA4891}" type="datetimeFigureOut">
              <a:rPr lang="en-US" smtClean="0"/>
              <a:pPr/>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654757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EAF463A-BC7C-46EE-9F1E-7F377CCA4891}" type="datetimeFigureOut">
              <a:rPr lang="en-US" smtClean="0"/>
              <a:pPr/>
              <a:t>1/25/2021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857253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7EAF463A-BC7C-46EE-9F1E-7F377CCA4891}" type="datetimeFigureOut">
              <a:rPr lang="en-US" smtClean="0"/>
              <a:pPr/>
              <a:t>1/25/2021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658195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1/25/2021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820211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7EAF463A-BC7C-46EE-9F1E-7F377CCA4891}" type="datetimeFigureOut">
              <a:rPr lang="en-US" smtClean="0"/>
              <a:pPr/>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339633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7EAF463A-BC7C-46EE-9F1E-7F377CCA4891}" type="datetimeFigureOut">
              <a:rPr lang="en-US" smtClean="0"/>
              <a:pPr/>
              <a:t>1/25/2021</a:t>
            </a:fld>
            <a:endParaRPr lang="en-US"/>
          </a:p>
        </p:txBody>
      </p:sp>
      <p:sp>
        <p:nvSpPr>
          <p:cNvPr id="6" name="Footer Placeholder 5"/>
          <p:cNvSpPr>
            <a:spLocks noGrp="1"/>
          </p:cNvSpPr>
          <p:nvPr>
            <p:ph type="ftr" sz="quarter" idx="11"/>
          </p:nvPr>
        </p:nvSpPr>
        <p:spPr>
          <a:xfrm>
            <a:off x="533400" y="6172200"/>
            <a:ext cx="5811724" cy="365125"/>
          </a:xfrm>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759696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7EAF463A-BC7C-46EE-9F1E-7F377CCA4891}" type="datetimeFigureOut">
              <a:rPr lang="en-US" smtClean="0"/>
              <a:pPr/>
              <a:t>1/25/2021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277989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294955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5607792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37843563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2526022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9313835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EAF463A-BC7C-46EE-9F1E-7F377CCA4891}" type="datetimeFigureOut">
              <a:rPr lang="en-US" smtClean="0"/>
              <a:pPr/>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891585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EAF463A-BC7C-46EE-9F1E-7F377CCA4891}" type="datetimeFigureOut">
              <a:rPr lang="en-US" smtClean="0"/>
              <a:pPr/>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937604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7EAF463A-BC7C-46EE-9F1E-7F377CCA4891}" type="datetimeFigureOut">
              <a:rPr lang="en-US" smtClean="0"/>
              <a:pPr/>
              <a:t>1/25/2021</a:t>
            </a:fld>
            <a:endParaRPr lang="en-US"/>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A483448D-3A78-4528-A469-B745A65DA480}" type="slidenum">
              <a:rPr lang="en-US" smtClean="0"/>
              <a:pPr/>
              <a:t>‹#›</a:t>
            </a:fld>
            <a:endParaRPr lang="en-US"/>
          </a:p>
        </p:txBody>
      </p:sp>
    </p:spTree>
    <p:extLst>
      <p:ext uri="{BB962C8B-B14F-4D97-AF65-F5344CB8AC3E}">
        <p14:creationId xmlns:p14="http://schemas.microsoft.com/office/powerpoint/2010/main" val="2391005377"/>
      </p:ext>
    </p:extLst>
  </p:cSld>
  <p:clrMap bg1="dk1" tx1="lt1" bg2="dk2" tx2="lt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 id="2147483832" r:id="rId12"/>
    <p:sldLayoutId id="2147483833" r:id="rId13"/>
    <p:sldLayoutId id="2147483834" r:id="rId14"/>
    <p:sldLayoutId id="2147483835" r:id="rId15"/>
    <p:sldLayoutId id="2147483836" r:id="rId16"/>
    <p:sldLayoutId id="2147483837"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pansionat-osen.ru/"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pansionat-osen.ru/"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428752"/>
            <a:ext cx="7772400" cy="971549"/>
          </a:xfrm>
        </p:spPr>
        <p:txBody>
          <a:bodyPr>
            <a:normAutofit/>
          </a:bodyPr>
          <a:lstStyle/>
          <a:p>
            <a:pPr algn="ctr"/>
            <a:r>
              <a:rPr lang="ru-RU" sz="1800" dirty="0">
                <a:latin typeface="Times New Roman" panose="02020603050405020304" pitchFamily="18" charset="0"/>
                <a:cs typeface="Times New Roman" panose="02020603050405020304" pitchFamily="18" charset="0"/>
              </a:rPr>
              <a:t>Школа пожилого возраста </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по направлению </a:t>
            </a:r>
          </a:p>
        </p:txBody>
      </p:sp>
      <p:sp>
        <p:nvSpPr>
          <p:cNvPr id="3" name="Подзаголовок 2"/>
          <p:cNvSpPr>
            <a:spLocks noGrp="1"/>
          </p:cNvSpPr>
          <p:nvPr>
            <p:ph type="subTitle" idx="1"/>
          </p:nvPr>
        </p:nvSpPr>
        <p:spPr>
          <a:xfrm>
            <a:off x="1143000" y="2857500"/>
            <a:ext cx="5638800" cy="514350"/>
          </a:xfrm>
        </p:spPr>
        <p:txBody>
          <a:bodyPr>
            <a:normAutofit fontScale="55000" lnSpcReduction="20000"/>
          </a:bodyPr>
          <a:lstStyle/>
          <a:p>
            <a:endParaRPr lang="ru-RU" sz="2100" dirty="0">
              <a:latin typeface="Times New Roman" panose="02020603050405020304" pitchFamily="18" charset="0"/>
              <a:cs typeface="Times New Roman" panose="02020603050405020304" pitchFamily="18" charset="0"/>
            </a:endParaRPr>
          </a:p>
          <a:p>
            <a:r>
              <a:rPr lang="ru-RU" sz="2100" dirty="0">
                <a:latin typeface="Times New Roman" panose="02020603050405020304" pitchFamily="18" charset="0"/>
                <a:cs typeface="Times New Roman" panose="02020603050405020304" pitchFamily="18" charset="0"/>
              </a:rPr>
              <a:t>«</a:t>
            </a:r>
            <a:r>
              <a:rPr lang="ru-RU" sz="2100" b="1" dirty="0">
                <a:latin typeface="Times New Roman" pitchFamily="18" charset="0"/>
                <a:cs typeface="Times New Roman" pitchFamily="18" charset="0"/>
              </a:rPr>
              <a:t>ОСНОВЫ  БЕЗОПАСНОСТИ ЖИЗНЕДЕЯТЕЛЬНОСТИ»</a:t>
            </a:r>
            <a:r>
              <a:rPr lang="ru-RU" sz="2100" dirty="0">
                <a:latin typeface="Times New Roman" panose="02020603050405020304" pitchFamily="18" charset="0"/>
                <a:cs typeface="Times New Roman" panose="02020603050405020304" pitchFamily="18" charset="0"/>
              </a:rPr>
              <a:t> </a:t>
            </a:r>
          </a:p>
        </p:txBody>
      </p:sp>
      <p:sp>
        <p:nvSpPr>
          <p:cNvPr id="4" name="Прямоугольник 3"/>
          <p:cNvSpPr/>
          <p:nvPr/>
        </p:nvSpPr>
        <p:spPr>
          <a:xfrm>
            <a:off x="4713891" y="4156123"/>
            <a:ext cx="4272455" cy="507831"/>
          </a:xfrm>
          <a:prstGeom prst="rect">
            <a:avLst/>
          </a:prstGeom>
        </p:spPr>
        <p:txBody>
          <a:bodyPr wrap="square">
            <a:spAutoFit/>
          </a:bodyPr>
          <a:lstStyle/>
          <a:p>
            <a:r>
              <a:rPr lang="ru-RU" sz="1350" dirty="0">
                <a:latin typeface="Times New Roman" panose="02020603050405020304" pitchFamily="18" charset="0"/>
                <a:cs typeface="Times New Roman" panose="02020603050405020304" pitchFamily="18" charset="0"/>
              </a:rPr>
              <a:t>Руководитель : Чемезова А.А. специалист по социальной работе </a:t>
            </a:r>
            <a:endParaRPr lang="ru-RU" sz="1350" dirty="0"/>
          </a:p>
        </p:txBody>
      </p:sp>
    </p:spTree>
    <p:extLst>
      <p:ext uri="{BB962C8B-B14F-4D97-AF65-F5344CB8AC3E}">
        <p14:creationId xmlns:p14="http://schemas.microsoft.com/office/powerpoint/2010/main" val="27567721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5800" y="762000"/>
            <a:ext cx="6324600" cy="523220"/>
          </a:xfrm>
          <a:prstGeom prst="rect">
            <a:avLst/>
          </a:prstGeom>
        </p:spPr>
        <p:txBody>
          <a:bodyPr wrap="square">
            <a:spAutoFit/>
          </a:bodyPr>
          <a:lstStyle/>
          <a:p>
            <a:pPr algn="ctr"/>
            <a:r>
              <a:rPr lang="ru-RU" sz="2400" dirty="0"/>
              <a:t>Беседа </a:t>
            </a:r>
            <a:r>
              <a:rPr lang="ru-RU" sz="2800" dirty="0" smtClean="0"/>
              <a:t>«</a:t>
            </a:r>
            <a:r>
              <a:rPr lang="ru-RU" sz="2800" dirty="0"/>
              <a:t>в</a:t>
            </a:r>
            <a:r>
              <a:rPr lang="ru-RU" sz="2800" dirty="0" smtClean="0"/>
              <a:t>нимание </a:t>
            </a:r>
            <a:r>
              <a:rPr lang="ru-RU" sz="2800" dirty="0"/>
              <a:t>- дорога».</a:t>
            </a:r>
            <a:endParaRPr lang="ru-RU" sz="2800" dirty="0"/>
          </a:p>
        </p:txBody>
      </p:sp>
      <p:sp>
        <p:nvSpPr>
          <p:cNvPr id="2" name="Прямоугольник 1"/>
          <p:cNvSpPr/>
          <p:nvPr/>
        </p:nvSpPr>
        <p:spPr>
          <a:xfrm>
            <a:off x="914400" y="1752600"/>
            <a:ext cx="7086600" cy="2585323"/>
          </a:xfrm>
          <a:prstGeom prst="rect">
            <a:avLst/>
          </a:prstGeom>
        </p:spPr>
        <p:txBody>
          <a:bodyPr wrap="square">
            <a:spAutoFit/>
          </a:bodyPr>
          <a:lstStyle/>
          <a:p>
            <a:r>
              <a:rPr lang="ru-RU" dirty="0">
                <a:solidFill>
                  <a:srgbClr val="222222"/>
                </a:solidFill>
                <a:latin typeface="Open Sans"/>
              </a:rPr>
              <a:t>С возрастом у людей снижается слух и зрение. Поэтому пожилые люди зачастую просто не слышат звуки приближающего транспорта и не видят его, им трудно определить расстояние. Довольно часто пожилые люди плохо ориентируются в пространстве и у них снижена скорость реакции, они могут не отреагировать вовремя на звуковой сигнал автомобиля. Иногда люди преклонного возраста преувеличивают свои физические возможности и поэтому становятся участниками ДТП или даже жертвами.</a:t>
            </a:r>
            <a:endParaRPr lang="ru-RU" dirty="0"/>
          </a:p>
        </p:txBody>
      </p:sp>
      <p:sp>
        <p:nvSpPr>
          <p:cNvPr id="5" name="Прямоугольник 4"/>
          <p:cNvSpPr/>
          <p:nvPr/>
        </p:nvSpPr>
        <p:spPr>
          <a:xfrm>
            <a:off x="457200" y="1285220"/>
            <a:ext cx="7924800" cy="369333"/>
          </a:xfrm>
          <a:prstGeom prst="rect">
            <a:avLst/>
          </a:prstGeom>
        </p:spPr>
        <p:txBody>
          <a:bodyPr wrap="square">
            <a:spAutoFit/>
          </a:bodyPr>
          <a:lstStyle/>
          <a:p>
            <a:pPr algn="just"/>
            <a:r>
              <a:rPr lang="ru-RU" b="1" dirty="0">
                <a:latin typeface="Circe-Regular"/>
              </a:rPr>
              <a:t>Почему пожилые люди на дорогах ведут себя </a:t>
            </a:r>
            <a:r>
              <a:rPr lang="ru-RU" b="1" dirty="0" smtClean="0">
                <a:latin typeface="Circe-Regular"/>
              </a:rPr>
              <a:t>необдуманно:</a:t>
            </a:r>
            <a:endParaRPr lang="ru-RU" b="1" i="0" dirty="0">
              <a:effectLst/>
              <a:latin typeface="Circe-Regular"/>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14400" y="838200"/>
            <a:ext cx="7086600" cy="1477328"/>
          </a:xfrm>
          <a:prstGeom prst="rect">
            <a:avLst/>
          </a:prstGeom>
        </p:spPr>
        <p:txBody>
          <a:bodyPr wrap="square">
            <a:spAutoFit/>
          </a:bodyPr>
          <a:lstStyle/>
          <a:p>
            <a:r>
              <a:rPr lang="ru-RU" dirty="0">
                <a:solidFill>
                  <a:srgbClr val="222222"/>
                </a:solidFill>
                <a:latin typeface="Open Sans"/>
              </a:rPr>
              <a:t>Пожилые люди на дорогах иногда просто забывают об опасности и жизненно важной необходимости соблюдать элементарные правила дорожного движения. Даже переходя дорогу на зеленый сигнал светофора, нужно соблюдать осторожность и не терять бдительность (смотреть по сторонам).</a:t>
            </a:r>
            <a:endParaRPr lang="ru-RU" dirty="0"/>
          </a:p>
        </p:txBody>
      </p:sp>
      <p:pic>
        <p:nvPicPr>
          <p:cNvPr id="1026" name="Picture 2" descr="https://im0-tub-ru.yandex.net/i?id=cb62118776b74a5f94353aef168ee7dc-l&amp;n=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2819400"/>
            <a:ext cx="4575175" cy="30790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09600" y="609600"/>
            <a:ext cx="7772400" cy="3416320"/>
          </a:xfrm>
          <a:prstGeom prst="rect">
            <a:avLst/>
          </a:prstGeom>
        </p:spPr>
        <p:txBody>
          <a:bodyPr wrap="square">
            <a:spAutoFit/>
          </a:bodyPr>
          <a:lstStyle/>
          <a:p>
            <a:r>
              <a:rPr lang="ru-RU" dirty="0">
                <a:solidFill>
                  <a:srgbClr val="222222"/>
                </a:solidFill>
                <a:latin typeface="Open Sans"/>
              </a:rPr>
              <a:t>Большинству водителей приходилось сталкиваться с такой ситуацией, когда пожилые люди переходят (или даже перебегают) дорогу в неположенном месте, там, где им удобно. При этом они не обращают ни малейшего внимания на сигналы светофоров. Светофоры предназначены для обеспечения безопасности всем участникам дорожного движения. Они устанавливаются на самых опасных участках дорог с интенсивным разносторонним движением автотранспорта. Как ни парадоксально, но именно поблизости от пешеходных «зебр» чаще всего совершаются наезды на людей престарелого возраста. Происходит это потому, что пожилые люди пытаются побыстрее проскочить рядом с переходом, там, где водители совсем не ожидают появления людей.</a:t>
            </a:r>
            <a:endParaRPr lang="ru-RU" dirty="0"/>
          </a:p>
        </p:txBody>
      </p:sp>
      <p:pic>
        <p:nvPicPr>
          <p:cNvPr id="2050" name="Picture 2" descr="https://yaroslavl.sm-news.ru/wp-content/uploads/2020/04/09/pensio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57400" y="4025920"/>
            <a:ext cx="3911147" cy="273780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57200" y="685800"/>
            <a:ext cx="7315200" cy="1477328"/>
          </a:xfrm>
          <a:prstGeom prst="rect">
            <a:avLst/>
          </a:prstGeom>
        </p:spPr>
        <p:txBody>
          <a:bodyPr wrap="square">
            <a:spAutoFit/>
          </a:bodyPr>
          <a:lstStyle/>
          <a:p>
            <a:r>
              <a:rPr lang="ru-RU" dirty="0">
                <a:solidFill>
                  <a:srgbClr val="222222"/>
                </a:solidFill>
                <a:latin typeface="Circe-Regular"/>
              </a:rPr>
              <a:t>Рядом с дорогами, проложенными в населенных пунктах, зачастую нет тротуаров или обустроенных обочин. Пожилым людям приходится ходить по проезжей части. И водителям в темное время суток или в неблагоприятную погоду бывает нелегко разглядеть идущего впереди пешехода.</a:t>
            </a:r>
            <a:endParaRPr lang="ru-RU" dirty="0"/>
          </a:p>
        </p:txBody>
      </p:sp>
      <p:pic>
        <p:nvPicPr>
          <p:cNvPr id="3074" name="Picture 2" descr="http://uralfact.ru/_cacheroot/_cache_8/4165_1_800_____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438400"/>
            <a:ext cx="3584575" cy="238822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www.b-g.by/wp-content/uploads/2020/01/1200-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4800" y="3429000"/>
            <a:ext cx="3813175" cy="2209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 y="533400"/>
            <a:ext cx="8001000" cy="369332"/>
          </a:xfrm>
          <a:prstGeom prst="rect">
            <a:avLst/>
          </a:prstGeom>
        </p:spPr>
        <p:txBody>
          <a:bodyPr wrap="square">
            <a:spAutoFit/>
          </a:bodyPr>
          <a:lstStyle/>
          <a:p>
            <a:pPr algn="just"/>
            <a:r>
              <a:rPr lang="ru-RU" b="1" dirty="0">
                <a:latin typeface="Circe-Regular"/>
              </a:rPr>
              <a:t>Какие правила должны соблюдать пожилые люди на дорогах</a:t>
            </a:r>
            <a:endParaRPr lang="ru-RU" b="1" i="0" dirty="0">
              <a:effectLst/>
              <a:latin typeface="Circe-Regular"/>
            </a:endParaRPr>
          </a:p>
        </p:txBody>
      </p:sp>
      <p:sp>
        <p:nvSpPr>
          <p:cNvPr id="4" name="Прямоугольник 3"/>
          <p:cNvSpPr/>
          <p:nvPr/>
        </p:nvSpPr>
        <p:spPr>
          <a:xfrm>
            <a:off x="609600" y="1295400"/>
            <a:ext cx="7010400" cy="1200329"/>
          </a:xfrm>
          <a:prstGeom prst="rect">
            <a:avLst/>
          </a:prstGeom>
        </p:spPr>
        <p:txBody>
          <a:bodyPr wrap="square">
            <a:spAutoFit/>
          </a:bodyPr>
          <a:lstStyle/>
          <a:p>
            <a:r>
              <a:rPr lang="ru-RU" dirty="0">
                <a:solidFill>
                  <a:srgbClr val="222222"/>
                </a:solidFill>
                <a:latin typeface="Circe-Regular"/>
              </a:rPr>
              <a:t>В целях обеспечения своей безопасности пожилые люди должны вести себя правильно на дорогах. Поговорите об этом со всеми своими родственниками преклонного возраста. Попросите их соблюдать очень простые правила:</a:t>
            </a:r>
            <a:endParaRPr lang="ru-RU" dirty="0"/>
          </a:p>
        </p:txBody>
      </p:sp>
      <p:pic>
        <p:nvPicPr>
          <p:cNvPr id="4098" name="Picture 2" descr="https://static.mvd.ru/upload/site24/document_images/den_pozhilyh2-800x6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674620"/>
            <a:ext cx="3232150" cy="253916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static.mvd.ru/upload/site73/document_images/zBK00DQAW9-800x6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2667000"/>
            <a:ext cx="3959225" cy="263783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4800" y="762000"/>
            <a:ext cx="8077200" cy="4801314"/>
          </a:xfrm>
          <a:prstGeom prst="rect">
            <a:avLst/>
          </a:prstGeom>
        </p:spPr>
        <p:txBody>
          <a:bodyPr wrap="square">
            <a:spAutoFit/>
          </a:bodyPr>
          <a:lstStyle/>
          <a:p>
            <a:pPr algn="just">
              <a:buFont typeface="Arial" panose="020B0604020202020204" pitchFamily="34" charset="0"/>
              <a:buChar char="•"/>
            </a:pPr>
            <a:r>
              <a:rPr lang="ru-RU" dirty="0">
                <a:solidFill>
                  <a:srgbClr val="222222"/>
                </a:solidFill>
                <a:latin typeface="Open Sans"/>
              </a:rPr>
              <a:t>Пожилым людям рекомендуется ходить по дорогам и улицам не торопясь, для этого нужно выходить из дома заранее, чтобы времени было достаточно.</a:t>
            </a:r>
          </a:p>
          <a:p>
            <a:pPr algn="just">
              <a:buFont typeface="Arial" panose="020B0604020202020204" pitchFamily="34" charset="0"/>
              <a:buChar char="•"/>
            </a:pPr>
            <a:r>
              <a:rPr lang="ru-RU" dirty="0">
                <a:solidFill>
                  <a:srgbClr val="222222"/>
                </a:solidFill>
                <a:latin typeface="Open Sans"/>
              </a:rPr>
              <a:t>Перед пешеходным переходом не нужно ускорять шаг, переходить дорогу следует не спеша. При этом внимательно следить за обстановкой и за движением транспорта.</a:t>
            </a:r>
          </a:p>
          <a:p>
            <a:pPr algn="just">
              <a:buFont typeface="Arial" panose="020B0604020202020204" pitchFamily="34" charset="0"/>
              <a:buChar char="•"/>
            </a:pPr>
            <a:r>
              <a:rPr lang="ru-RU" dirty="0">
                <a:solidFill>
                  <a:srgbClr val="222222"/>
                </a:solidFill>
                <a:latin typeface="Open Sans"/>
              </a:rPr>
              <a:t>Напомните пожилому человеку, что очень опасно бежать без оглядки к автобусу или троллейбусу, стоящему на остановке на противоположной стороне улицы. Лучше подождать следующего.</a:t>
            </a:r>
          </a:p>
          <a:p>
            <a:pPr algn="just">
              <a:buFont typeface="Arial" panose="020B0604020202020204" pitchFamily="34" charset="0"/>
              <a:buChar char="•"/>
            </a:pPr>
            <a:r>
              <a:rPr lang="ru-RU" dirty="0">
                <a:solidFill>
                  <a:srgbClr val="222222"/>
                </a:solidFill>
                <a:latin typeface="Open Sans"/>
              </a:rPr>
              <a:t>Некоторые люди преклонного возраста предпочитают переходить дорогу не по переходу, а наискосок. Скажите своему пожилому родственнику, что путь по прямой линии намного короче и безопаснее.</a:t>
            </a:r>
          </a:p>
          <a:p>
            <a:pPr algn="just">
              <a:buFont typeface="Arial" panose="020B0604020202020204" pitchFamily="34" charset="0"/>
              <a:buChar char="•"/>
            </a:pPr>
            <a:r>
              <a:rPr lang="ru-RU" dirty="0">
                <a:solidFill>
                  <a:srgbClr val="222222"/>
                </a:solidFill>
                <a:latin typeface="Open Sans"/>
              </a:rPr>
              <a:t>Всем известно, что переходить дорогу, оснащенную светофором, следует строго на зеленый сигнал и при этом обязательно нужно смотреть по сторонам. Мы с детства знаем как таблицу умножения, что </a:t>
            </a:r>
            <a:r>
              <a:rPr lang="ru-RU" b="1" dirty="0">
                <a:solidFill>
                  <a:srgbClr val="222222"/>
                </a:solidFill>
                <a:latin typeface="Open Sans"/>
              </a:rPr>
              <a:t>на красный и желтый сигнал дорогу не переходят, даже если нет машин.</a:t>
            </a:r>
            <a:endParaRPr lang="ru-RU" b="0" i="0" dirty="0">
              <a:solidFill>
                <a:srgbClr val="222222"/>
              </a:solidFill>
              <a:effectLst/>
              <a:latin typeface="Open San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81000" y="838200"/>
            <a:ext cx="7848600" cy="3970318"/>
          </a:xfrm>
          <a:prstGeom prst="rect">
            <a:avLst/>
          </a:prstGeom>
        </p:spPr>
        <p:txBody>
          <a:bodyPr wrap="square">
            <a:spAutoFit/>
          </a:bodyPr>
          <a:lstStyle/>
          <a:p>
            <a:pPr algn="just">
              <a:buFont typeface="Arial" panose="020B0604020202020204" pitchFamily="34" charset="0"/>
              <a:buChar char="•"/>
            </a:pPr>
            <a:r>
              <a:rPr lang="ru-RU" dirty="0">
                <a:solidFill>
                  <a:srgbClr val="222222"/>
                </a:solidFill>
                <a:latin typeface="Open Sans"/>
              </a:rPr>
              <a:t>Попросите своего пожилого родственника, чтобы он при переходе или стоя на остановке, не выходил на проезжую часть дороги. Напомните ему, что в подобных случаях риск совершенно неуместен.</a:t>
            </a:r>
          </a:p>
          <a:p>
            <a:pPr algn="just">
              <a:buFont typeface="Arial" panose="020B0604020202020204" pitchFamily="34" charset="0"/>
              <a:buChar char="•"/>
            </a:pPr>
            <a:r>
              <a:rPr lang="ru-RU" dirty="0">
                <a:solidFill>
                  <a:srgbClr val="222222"/>
                </a:solidFill>
                <a:latin typeface="Open Sans"/>
              </a:rPr>
              <a:t>Убедите вашего пожилого родственника никогда не забывать, что переходить дорогу следует </a:t>
            </a:r>
            <a:r>
              <a:rPr lang="ru-RU" b="1" dirty="0">
                <a:solidFill>
                  <a:srgbClr val="222222"/>
                </a:solidFill>
                <a:latin typeface="Open Sans"/>
              </a:rPr>
              <a:t>только по пешеходным переходам. </a:t>
            </a:r>
            <a:r>
              <a:rPr lang="ru-RU" dirty="0">
                <a:solidFill>
                  <a:srgbClr val="222222"/>
                </a:solidFill>
                <a:latin typeface="Open Sans"/>
              </a:rPr>
              <a:t>Если пешеходной «зебры» нет, сначала нужно убедиться, что поблизости нет автомобилей или они остановились, чтобы вас пропустить.</a:t>
            </a:r>
          </a:p>
          <a:p>
            <a:pPr algn="just">
              <a:buFont typeface="Arial" panose="020B0604020202020204" pitchFamily="34" charset="0"/>
              <a:buChar char="•"/>
            </a:pPr>
            <a:r>
              <a:rPr lang="ru-RU" dirty="0">
                <a:solidFill>
                  <a:srgbClr val="222222"/>
                </a:solidFill>
                <a:latin typeface="Open Sans"/>
              </a:rPr>
              <a:t>На прогулке с пожилым родственником пройдите по тем дорогам, которые ему часто приходится переходить. Если на ваших глазах какие-то пешеходы нарушают правила безопасности, проанализируйте их поступки и попросите вашего пожилого родственника никогда не допускать подобных ошибок.</a:t>
            </a:r>
          </a:p>
          <a:p>
            <a:pPr algn="just">
              <a:buFont typeface="Arial" panose="020B0604020202020204" pitchFamily="34" charset="0"/>
              <a:buChar char="•"/>
            </a:pPr>
            <a:r>
              <a:rPr lang="ru-RU" dirty="0">
                <a:solidFill>
                  <a:srgbClr val="222222"/>
                </a:solidFill>
                <a:latin typeface="Open Sans"/>
              </a:rPr>
              <a:t>Прикрепите специальный светоотражатель на одежду пожилого человека. Это сделает его заметнее в темноте.</a:t>
            </a:r>
            <a:endParaRPr lang="ru-RU" b="0" i="0" dirty="0">
              <a:solidFill>
                <a:srgbClr val="222222"/>
              </a:solidFill>
              <a:effectLst/>
              <a:latin typeface="Open San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533401"/>
            <a:ext cx="7924800" cy="3416320"/>
          </a:xfrm>
          <a:prstGeom prst="rect">
            <a:avLst/>
          </a:prstGeom>
        </p:spPr>
        <p:txBody>
          <a:bodyPr wrap="square">
            <a:spAutoFit/>
          </a:bodyPr>
          <a:lstStyle/>
          <a:p>
            <a:r>
              <a:rPr lang="ru-RU" dirty="0">
                <a:solidFill>
                  <a:srgbClr val="222222"/>
                </a:solidFill>
                <a:latin typeface="Circe-Regular"/>
              </a:rPr>
              <a:t>Легко усвоить правила поведения на дорогах пожилым людям помогают </a:t>
            </a:r>
            <a:r>
              <a:rPr lang="ru-RU" b="1" dirty="0">
                <a:solidFill>
                  <a:srgbClr val="222222"/>
                </a:solidFill>
                <a:latin typeface="Circe-Regular"/>
              </a:rPr>
              <a:t>уроки дорожной безопасности</a:t>
            </a:r>
            <a:r>
              <a:rPr lang="ru-RU" dirty="0">
                <a:solidFill>
                  <a:srgbClr val="222222"/>
                </a:solidFill>
                <a:latin typeface="Circe-Regular"/>
              </a:rPr>
              <a:t>. Они проводятся в рамках социальных проектов и всегда вызывают неподдельный интерес у пожилых людей. В качестве преподавателя выступает представитель ГАИ. Вначале он демонстрирует видеофильм о реальных дорожно-транспортных происшествиях. Затем на конкретных примерах рассказывает, каким образом можно было предотвратить ДТП и избежать возникновения подобных опасных ситуаций. Затем знакомит пожилых людей с порядком действий при авариях. И объясняет, что нужно предпринять для возмещения физического или имущественного ущерба, понесенного в результате ДТП. В конце занятия раздает специальные памятки с полезными советами и рекомендациями.</a:t>
            </a:r>
            <a:endParaRPr lang="ru-RU" dirty="0"/>
          </a:p>
        </p:txBody>
      </p:sp>
      <p:sp>
        <p:nvSpPr>
          <p:cNvPr id="5" name="Прямоугольник 4"/>
          <p:cNvSpPr/>
          <p:nvPr/>
        </p:nvSpPr>
        <p:spPr>
          <a:xfrm>
            <a:off x="457200" y="3949721"/>
            <a:ext cx="7620000" cy="1754326"/>
          </a:xfrm>
          <a:prstGeom prst="rect">
            <a:avLst/>
          </a:prstGeom>
        </p:spPr>
        <p:txBody>
          <a:bodyPr wrap="square">
            <a:spAutoFit/>
          </a:bodyPr>
          <a:lstStyle/>
          <a:p>
            <a:r>
              <a:rPr lang="ru-RU" dirty="0">
                <a:solidFill>
                  <a:srgbClr val="222222"/>
                </a:solidFill>
                <a:latin typeface="Circe-Regular"/>
              </a:rPr>
              <a:t>Правила безопасного поведения на дорогах знакомы всем нам с детства, но с возрастом они забываются, и поэтому их нужно чаще повторять, «освежать» в памяти. Знание правил безопасности поможет пожилым людям побороть чувство страха и незащищенности на улицах с интенсивным движением большого количества автомобилей.</a:t>
            </a:r>
            <a:endParaRPr lang="ru-RU" dirty="0"/>
          </a:p>
        </p:txBody>
      </p:sp>
    </p:spTree>
    <p:extLst>
      <p:ext uri="{BB962C8B-B14F-4D97-AF65-F5344CB8AC3E}">
        <p14:creationId xmlns:p14="http://schemas.microsoft.com/office/powerpoint/2010/main" val="22192940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81000" y="381000"/>
            <a:ext cx="7543800" cy="1477328"/>
          </a:xfrm>
          <a:prstGeom prst="rect">
            <a:avLst/>
          </a:prstGeom>
        </p:spPr>
        <p:txBody>
          <a:bodyPr wrap="square">
            <a:spAutoFit/>
          </a:bodyPr>
          <a:lstStyle/>
          <a:p>
            <a:pPr algn="just"/>
            <a:r>
              <a:rPr lang="ru-RU" b="1" dirty="0">
                <a:latin typeface="Circe-Regular"/>
              </a:rPr>
              <a:t>Внимание, водители! Пожилые люди на дорогах!</a:t>
            </a:r>
          </a:p>
          <a:p>
            <a:pPr algn="just"/>
            <a:r>
              <a:rPr lang="ru-RU" dirty="0">
                <a:solidFill>
                  <a:srgbClr val="222222"/>
                </a:solidFill>
                <a:latin typeface="Circe-Regular"/>
              </a:rPr>
              <a:t>Участниками дорожного движения являются не только пешеходы, но и водители транспортных средств. Им тоже следует всегда помнить и неукоснительно соблюдать ПДД, чтобы не было аварий на дорогах.</a:t>
            </a:r>
            <a:endParaRPr lang="ru-RU" b="0" i="0" dirty="0">
              <a:solidFill>
                <a:srgbClr val="222222"/>
              </a:solidFill>
              <a:effectLst/>
              <a:latin typeface="Circe-Regular"/>
            </a:endParaRPr>
          </a:p>
        </p:txBody>
      </p:sp>
      <p:pic>
        <p:nvPicPr>
          <p:cNvPr id="5122" name="Picture 2" descr="http://xn----8sbbc6addec3arqfj2hrf.xn--p1ai/uploads/posts/201911/20191107_14515796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057400"/>
            <a:ext cx="632460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53225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04800" y="381000"/>
            <a:ext cx="8077200" cy="2862322"/>
          </a:xfrm>
          <a:prstGeom prst="rect">
            <a:avLst/>
          </a:prstGeom>
        </p:spPr>
        <p:txBody>
          <a:bodyPr wrap="square">
            <a:spAutoFit/>
          </a:bodyPr>
          <a:lstStyle/>
          <a:p>
            <a:pPr algn="just">
              <a:buFont typeface="Arial" panose="020B0604020202020204" pitchFamily="34" charset="0"/>
              <a:buChar char="•"/>
            </a:pPr>
            <a:r>
              <a:rPr lang="ru-RU" dirty="0">
                <a:solidFill>
                  <a:srgbClr val="222222"/>
                </a:solidFill>
                <a:latin typeface="Open Sans"/>
              </a:rPr>
              <a:t>Пожилые люди зачастую бывают рассеянными и невнимательными на дорогах. Поэтому когда они увидят или услышат сигнал приближающегося автомобиля, могут растеряться и повернуть назад.</a:t>
            </a:r>
          </a:p>
          <a:p>
            <a:pPr algn="just">
              <a:buFont typeface="Arial" panose="020B0604020202020204" pitchFamily="34" charset="0"/>
              <a:buChar char="•"/>
            </a:pPr>
            <a:r>
              <a:rPr lang="ru-RU" dirty="0">
                <a:solidFill>
                  <a:srgbClr val="222222"/>
                </a:solidFill>
                <a:latin typeface="Open Sans"/>
              </a:rPr>
              <a:t>Такое «странное» поведение пожилых людей на дорогах объясняется возрастными изменениями в их организме (ухудшаются зрение и слух, нарушается координация движений, снижается скорость реакции и т. д.). Поэтому водителям необходимо с пониманием относиться к людям пожилого возраста и всегда пропускать их.</a:t>
            </a:r>
          </a:p>
          <a:p>
            <a:pPr algn="just">
              <a:buFont typeface="Arial" panose="020B0604020202020204" pitchFamily="34" charset="0"/>
              <a:buChar char="•"/>
            </a:pPr>
            <a:r>
              <a:rPr lang="ru-RU" dirty="0">
                <a:solidFill>
                  <a:srgbClr val="222222"/>
                </a:solidFill>
                <a:latin typeface="Open Sans"/>
              </a:rPr>
              <a:t>На звуковой сигнал автомобиля человек реагирует в пять-семь раз быстрее, чем на световой.</a:t>
            </a:r>
            <a:endParaRPr lang="ru-RU" b="0" i="0" dirty="0">
              <a:solidFill>
                <a:srgbClr val="222222"/>
              </a:solidFill>
              <a:effectLst/>
              <a:latin typeface="Open Sans"/>
            </a:endParaRPr>
          </a:p>
        </p:txBody>
      </p:sp>
      <p:sp>
        <p:nvSpPr>
          <p:cNvPr id="6" name="Прямоугольник 5"/>
          <p:cNvSpPr/>
          <p:nvPr/>
        </p:nvSpPr>
        <p:spPr>
          <a:xfrm>
            <a:off x="304800" y="3124199"/>
            <a:ext cx="8153400" cy="1754326"/>
          </a:xfrm>
          <a:prstGeom prst="rect">
            <a:avLst/>
          </a:prstGeom>
        </p:spPr>
        <p:txBody>
          <a:bodyPr wrap="square">
            <a:spAutoFit/>
          </a:bodyPr>
          <a:lstStyle/>
          <a:p>
            <a:pPr algn="just">
              <a:buFont typeface="Arial" panose="020B0604020202020204" pitchFamily="34" charset="0"/>
              <a:buChar char="•"/>
            </a:pPr>
            <a:r>
              <a:rPr lang="ru-RU" dirty="0">
                <a:solidFill>
                  <a:srgbClr val="222222"/>
                </a:solidFill>
                <a:latin typeface="Open Sans"/>
              </a:rPr>
              <a:t>Звуковой сигнал зачастую предотвращает возникновение опасных ситуаций и ДТП. Но иногда его бывает недостаточно, и поэтому необходимо снижать скорость. Например, если видите на дороге пожилого человека, нетрезвого пешехода или детей, без промедления жмите на тормоза.</a:t>
            </a:r>
          </a:p>
          <a:p>
            <a:pPr algn="just">
              <a:buFont typeface="Arial" panose="020B0604020202020204" pitchFamily="34" charset="0"/>
              <a:buChar char="•"/>
            </a:pPr>
            <a:r>
              <a:rPr lang="ru-RU" dirty="0">
                <a:solidFill>
                  <a:srgbClr val="222222"/>
                </a:solidFill>
                <a:latin typeface="Open Sans"/>
              </a:rPr>
              <a:t>Повышают риск возникновения ДТП неблагоприятные погодные условия.</a:t>
            </a:r>
            <a:endParaRPr lang="ru-RU" b="0" i="0" dirty="0">
              <a:solidFill>
                <a:srgbClr val="222222"/>
              </a:solidFill>
              <a:effectLst/>
              <a:latin typeface="Open Sans"/>
            </a:endParaRPr>
          </a:p>
        </p:txBody>
      </p:sp>
    </p:spTree>
    <p:extLst>
      <p:ext uri="{BB962C8B-B14F-4D97-AF65-F5344CB8AC3E}">
        <p14:creationId xmlns:p14="http://schemas.microsoft.com/office/powerpoint/2010/main" val="38644746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8600" y="228600"/>
            <a:ext cx="8534400" cy="5078313"/>
          </a:xfrm>
          <a:prstGeom prst="rect">
            <a:avLst/>
          </a:prstGeom>
        </p:spPr>
        <p:txBody>
          <a:bodyPr wrap="square">
            <a:spAutoFit/>
          </a:bodyPr>
          <a:lstStyle/>
          <a:p>
            <a:pPr algn="ctr">
              <a:buFont typeface="Arial" panose="020B0604020202020204" pitchFamily="34" charset="0"/>
              <a:buChar char="•"/>
            </a:pPr>
            <a:r>
              <a:rPr lang="ru-RU" dirty="0">
                <a:solidFill>
                  <a:schemeClr val="accent5"/>
                </a:solidFill>
                <a:latin typeface="Open Sans"/>
                <a:hlinkClick r:id="rId2"/>
              </a:rPr>
              <a:t>У природы нет плохой погоды, и все-таки, если на улице густой туман, сильный дождь или метель, от поездки в автомобиле лучше отказаться. В тех случаях, когда ехать необходимо, поезжайте, но будьте предельно внимательны и осторожны на дороге.</a:t>
            </a:r>
          </a:p>
          <a:p>
            <a:pPr algn="ctr">
              <a:buFont typeface="Arial" panose="020B0604020202020204" pitchFamily="34" charset="0"/>
              <a:buChar char="•"/>
            </a:pPr>
            <a:r>
              <a:rPr lang="ru-RU" dirty="0">
                <a:solidFill>
                  <a:schemeClr val="accent5"/>
                </a:solidFill>
                <a:latin typeface="Open Sans"/>
                <a:hlinkClick r:id="rId2"/>
              </a:rPr>
              <a:t>Когда человек видит приближающийся к нему на высокой скорости автомобиль, он может растеряться.</a:t>
            </a:r>
          </a:p>
          <a:p>
            <a:pPr algn="ctr">
              <a:buFont typeface="Arial" panose="020B0604020202020204" pitchFamily="34" charset="0"/>
              <a:buChar char="•"/>
            </a:pPr>
            <a:r>
              <a:rPr lang="ru-RU" dirty="0">
                <a:solidFill>
                  <a:schemeClr val="accent5"/>
                </a:solidFill>
                <a:latin typeface="Open Sans"/>
                <a:hlinkClick r:id="rId2"/>
              </a:rPr>
              <a:t>Вместо того чтобы вовремя снизить скорость и тем самым избежать наезда на пешехода, некоторые горе-водители доводят ситуацию до критической стадии, и тогда уже приходится принимать экстренные меры.</a:t>
            </a:r>
          </a:p>
          <a:p>
            <a:pPr algn="ctr">
              <a:buFont typeface="Arial" panose="020B0604020202020204" pitchFamily="34" charset="0"/>
              <a:buChar char="•"/>
            </a:pPr>
            <a:r>
              <a:rPr lang="ru-RU" dirty="0">
                <a:solidFill>
                  <a:schemeClr val="accent5"/>
                </a:solidFill>
                <a:latin typeface="Open Sans"/>
                <a:hlinkClick r:id="rId2"/>
              </a:rPr>
              <a:t>Подъезжая к пешеходному переходу, необходимо снижать скорость и пропускать всех пешеходов, в том числе и тех, кто не успел перейти на зеленый сигнал светофора. Белые полосы «зебры» пожилые люди и детишки считают самым безопасным местом на дороге. Но по статистике, как это ни парадоксально, наезды на них происходят чаще, чем на других. Участниками ДТП становятся именно дети и люди преклонного возраста. В отличие от других категорий пешеходов они зачастую просто не успевают увернуться от автомобиля водителя-лихача. Сотрудники ГИБДД утверждают, что бывают также случаи, когда в ДТП виноваты сами пешеходы.</a:t>
            </a:r>
            <a:endParaRPr lang="ru-RU" b="0" i="0" u="none" strike="noStrike" dirty="0">
              <a:solidFill>
                <a:schemeClr val="accent5"/>
              </a:solidFill>
              <a:effectLst/>
              <a:latin typeface="Open Sans"/>
              <a:hlinkClick r:id="rId2"/>
            </a:endParaRPr>
          </a:p>
        </p:txBody>
      </p:sp>
    </p:spTree>
    <p:extLst>
      <p:ext uri="{BB962C8B-B14F-4D97-AF65-F5344CB8AC3E}">
        <p14:creationId xmlns:p14="http://schemas.microsoft.com/office/powerpoint/2010/main" val="29919512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85800" y="685800"/>
            <a:ext cx="7086600" cy="2862322"/>
          </a:xfrm>
          <a:prstGeom prst="rect">
            <a:avLst/>
          </a:prstGeom>
        </p:spPr>
        <p:txBody>
          <a:bodyPr wrap="square">
            <a:spAutoFit/>
          </a:bodyPr>
          <a:lstStyle/>
          <a:p>
            <a:pPr algn="ctr"/>
            <a:r>
              <a:rPr lang="ru-RU" u="sng" dirty="0">
                <a:solidFill>
                  <a:schemeClr val="accent5"/>
                </a:solidFill>
                <a:latin typeface="Circe-Regular"/>
                <a:hlinkClick r:id="rId2"/>
              </a:rPr>
              <a:t>С возрастом человек приобретает богатый жизненный опыт, становится мудрее и рассудительнее. Но, к сожалению, некоторые функции его организма ухудшаются (снижается слух, зрение, скорость реакции и т. д.). Пожилому человеку на дорогах становится сложно ориентироваться, он не всегда успевает отреагировать на возникшую угрозу и поэтому часто подвергается опасности попасть в ДТП. Водителям следует относиться к людям пожилого возраста с пониманием, всегда пропускать их, и тогда наши дороги станут безопасными как для водителей, так и для пешеходов.</a:t>
            </a:r>
            <a:endParaRPr lang="ru-RU" b="0" i="0" u="sng" strike="noStrike" dirty="0">
              <a:solidFill>
                <a:schemeClr val="accent5"/>
              </a:solidFill>
              <a:effectLst/>
              <a:latin typeface="Circe-Regular"/>
              <a:hlinkClick r:id="rId2"/>
            </a:endParaRPr>
          </a:p>
        </p:txBody>
      </p:sp>
    </p:spTree>
    <p:extLst>
      <p:ext uri="{BB962C8B-B14F-4D97-AF65-F5344CB8AC3E}">
        <p14:creationId xmlns:p14="http://schemas.microsoft.com/office/powerpoint/2010/main" val="8929097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r>
              <a:rPr lang="ru-RU" sz="6000" dirty="0"/>
              <a:t>Спасибо за внимание </a:t>
            </a:r>
          </a:p>
        </p:txBody>
      </p:sp>
    </p:spTree>
    <p:extLst>
      <p:ext uri="{BB962C8B-B14F-4D97-AF65-F5344CB8AC3E}">
        <p14:creationId xmlns:p14="http://schemas.microsoft.com/office/powerpoint/2010/main" val="3611050866"/>
      </p:ext>
    </p:extLst>
  </p:cSld>
  <p:clrMapOvr>
    <a:masterClrMapping/>
  </p:clrMapOvr>
  <p:timing>
    <p:tnLst>
      <p:par>
        <p:cTn id="1" dur="indefinite" restart="never" nodeType="tmRoot"/>
      </p:par>
    </p:tnLst>
  </p:timing>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367</TotalTime>
  <Words>1238</Words>
  <Application>Microsoft Office PowerPoint</Application>
  <PresentationFormat>Экран (4:3)</PresentationFormat>
  <Paragraphs>37</Paragraphs>
  <Slides>14</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14</vt:i4>
      </vt:variant>
    </vt:vector>
  </HeadingPairs>
  <TitlesOfParts>
    <vt:vector size="22" baseType="lpstr">
      <vt:lpstr>Arial</vt:lpstr>
      <vt:lpstr>Calibri</vt:lpstr>
      <vt:lpstr>Century Gothic</vt:lpstr>
      <vt:lpstr>Circe-Regular</vt:lpstr>
      <vt:lpstr>Open Sans</vt:lpstr>
      <vt:lpstr>Times New Roman</vt:lpstr>
      <vt:lpstr>Wingdings 3</vt:lpstr>
      <vt:lpstr>Сектор</vt:lpstr>
      <vt:lpstr>Школа пожилого возраста  по направлению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Ваисова Наталья Валентиновна</dc:creator>
  <cp:lastModifiedBy>Win 10</cp:lastModifiedBy>
  <cp:revision>25</cp:revision>
  <dcterms:created xsi:type="dcterms:W3CDTF">2020-09-22T05:25:21Z</dcterms:created>
  <dcterms:modified xsi:type="dcterms:W3CDTF">2021-01-25T19:30:22Z</dcterms:modified>
</cp:coreProperties>
</file>