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8" r:id="rId12"/>
    <p:sldId id="269" r:id="rId13"/>
    <p:sldId id="270" r:id="rId14"/>
    <p:sldId id="271" r:id="rId15"/>
    <p:sldId id="267" r:id="rId16"/>
  </p:sldIdLst>
  <p:sldSz cx="9144000" cy="6858000" type="screen4x3"/>
  <p:notesSz cx="6761163" cy="9942513"/>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8" name="Footer Placeholder 7"/>
          <p:cNvSpPr>
            <a:spLocks noGrp="1"/>
          </p:cNvSpPr>
          <p:nvPr>
            <p:ph type="ftr" sz="quarter" idx="11"/>
          </p:nvPr>
        </p:nvSpPr>
        <p:spPr/>
        <p:txBody>
          <a:bodyPr/>
          <a:lstStyle/>
          <a:p>
            <a:endParaRPr lang="ru-RU" dirty="0"/>
          </a:p>
        </p:txBody>
      </p:sp>
      <p:sp>
        <p:nvSpPr>
          <p:cNvPr id="9" name="Slide Number Placeholder 8"/>
          <p:cNvSpPr>
            <a:spLocks noGrp="1"/>
          </p:cNvSpPr>
          <p:nvPr>
            <p:ph type="sldNum" sz="quarter" idx="12"/>
          </p:nvPr>
        </p:nvSpPr>
        <p:spPr/>
        <p:txBody>
          <a:bodyPr/>
          <a:lstStyle/>
          <a:p>
            <a:fld id="{5C14F039-2483-4E90-B7D8-6E419DAD537F}" type="slidenum">
              <a:rPr lang="ru-RU" smtClean="0"/>
              <a:pPr/>
              <a:t>‹#›</a:t>
            </a:fld>
            <a:endParaRPr lang="ru-RU" dirty="0"/>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4" name="Footer Placeholder 3"/>
          <p:cNvSpPr>
            <a:spLocks noGrp="1"/>
          </p:cNvSpPr>
          <p:nvPr>
            <p:ph type="ftr" sz="quarter" idx="11"/>
          </p:nvPr>
        </p:nvSpPr>
        <p:spPr/>
        <p:txBody>
          <a:bodyPr/>
          <a:lstStyle/>
          <a:p>
            <a:endParaRPr lang="ru-RU" dirty="0"/>
          </a:p>
        </p:txBody>
      </p:sp>
      <p:sp>
        <p:nvSpPr>
          <p:cNvPr id="5" name="Slide Number Placeholder 4"/>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3" name="Footer Placeholder 2"/>
          <p:cNvSpPr>
            <a:spLocks noGrp="1"/>
          </p:cNvSpPr>
          <p:nvPr>
            <p:ph type="ftr" sz="quarter" idx="11"/>
          </p:nvPr>
        </p:nvSpPr>
        <p:spPr/>
        <p:txBody>
          <a:bodyPr/>
          <a:lstStyle/>
          <a:p>
            <a:endParaRPr lang="ru-RU" dirty="0"/>
          </a:p>
        </p:txBody>
      </p:sp>
      <p:sp>
        <p:nvSpPr>
          <p:cNvPr id="4" name="Slide Number Placeholder 3"/>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dirty="0"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6" name="Footer Placeholder 5"/>
          <p:cNvSpPr>
            <a:spLocks noGrp="1"/>
          </p:cNvSpPr>
          <p:nvPr>
            <p:ph type="ftr" sz="quarter" idx="11"/>
          </p:nvPr>
        </p:nvSpPr>
        <p:spPr/>
        <p:txBody>
          <a:bodyPr/>
          <a:lstStyle/>
          <a:p>
            <a:endParaRPr lang="ru-RU" dirty="0"/>
          </a:p>
        </p:txBody>
      </p:sp>
      <p:sp>
        <p:nvSpPr>
          <p:cNvPr id="7" name="Slide Number Placeholder 6"/>
          <p:cNvSpPr>
            <a:spLocks noGrp="1"/>
          </p:cNvSpPr>
          <p:nvPr>
            <p:ph type="sldNum" sz="quarter" idx="12"/>
          </p:nvPr>
        </p:nvSpPr>
        <p:spPr/>
        <p:txBody>
          <a:bodyPr/>
          <a:lstStyle/>
          <a:p>
            <a:fld id="{5C14F039-2483-4E90-B7D8-6E419DAD537F}" type="slidenum">
              <a:rPr lang="ru-RU" smtClean="0"/>
              <a:pPr/>
              <a:t>‹#›</a:t>
            </a:fld>
            <a:endParaRPr lang="ru-RU" dirty="0"/>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86FB0EA-21DB-4C72-9050-ABA8C0689D52}" type="datetimeFigureOut">
              <a:rPr lang="ru-RU" smtClean="0"/>
              <a:pPr/>
              <a:t>18.01.2021</a:t>
            </a:fld>
            <a:endParaRPr lang="ru-RU" dirty="0"/>
          </a:p>
        </p:txBody>
      </p:sp>
      <p:sp>
        <p:nvSpPr>
          <p:cNvPr id="5" name="Footer Placeholder 4"/>
          <p:cNvSpPr>
            <a:spLocks noGrp="1"/>
          </p:cNvSpPr>
          <p:nvPr>
            <p:ph type="ftr" sz="quarter" idx="11"/>
          </p:nvPr>
        </p:nvSpPr>
        <p:spPr/>
        <p:txBody>
          <a:bodyPr/>
          <a:lstStyle/>
          <a:p>
            <a:endParaRPr lang="ru-RU" dirty="0"/>
          </a:p>
        </p:txBody>
      </p:sp>
      <p:sp>
        <p:nvSpPr>
          <p:cNvPr id="6" name="Slide Number Placeholder 5"/>
          <p:cNvSpPr>
            <a:spLocks noGrp="1"/>
          </p:cNvSpPr>
          <p:nvPr>
            <p:ph type="sldNum" sz="quarter" idx="12"/>
          </p:nvPr>
        </p:nvSpPr>
        <p:spPr/>
        <p:txBody>
          <a:bodyPr/>
          <a:lstStyle/>
          <a:p>
            <a:fld id="{5C14F039-2483-4E90-B7D8-6E419DAD537F}" type="slidenum">
              <a:rPr lang="ru-RU" smtClean="0"/>
              <a:pPr/>
              <a:t>‹#›</a:t>
            </a:fld>
            <a:endParaRPr lang="ru-RU"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286FB0EA-21DB-4C72-9050-ABA8C0689D52}" type="datetimeFigureOut">
              <a:rPr lang="ru-RU" smtClean="0"/>
              <a:pPr/>
              <a:t>18.01.2021</a:t>
            </a:fld>
            <a:endParaRPr lang="ru-RU" dirty="0"/>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dirty="0"/>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5C14F039-2483-4E90-B7D8-6E419DAD537F}" type="slidenum">
              <a:rPr lang="ru-RU" smtClean="0"/>
              <a:pPr/>
              <a:t>‹#›</a:t>
            </a:fld>
            <a:endParaRPr lang="ru-RU"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hyperlink" Target="https://zen.yandex.ru/media/id/5e58d09672ff6b6d17c35996/vescnye-prava-sdelki-i-ogranicheniia-podlejascie-gosregistracii-5e89efa2bb31c2679c6ef1f1" TargetMode="External"/><Relationship Id="rId2" Type="http://schemas.openxmlformats.org/officeDocument/2006/relationships/hyperlink" Target="https://zen.yandex.ru/media/id/5e58d09672ff6b6d17c35996/territorialnye-zony-i-gradostroitelnye-reglamenty-5e6a45fe63398c2114968ba0" TargetMode="External"/><Relationship Id="rId1" Type="http://schemas.openxmlformats.org/officeDocument/2006/relationships/slideLayout" Target="../slideLayouts/slideLayout8.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s://www.minstroyrf.ru/upload/iblock/bd3/SP-53.pdf" TargetMode="Externa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base.garant.ru/70170244/1ebc4f77c11ac55f1a0f3462ae68e8ee/#block_101701" TargetMode="Externa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drive.google.com/file/d/1poNDq6pFm-pFzepk6JkFM35D81kWkav-/view" TargetMode="Externa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www.consultant.ru/document/cons_doc_LAW_221173/3615287e918e808a3f6c234928594ab023cc52f8/" TargetMode="Externa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1473795" y="5517232"/>
            <a:ext cx="5637010" cy="720080"/>
          </a:xfrm>
        </p:spPr>
        <p:txBody>
          <a:bodyPr>
            <a:normAutofit/>
          </a:bodyPr>
          <a:lstStyle/>
          <a:p>
            <a:pPr algn="r"/>
            <a:r>
              <a:rPr lang="ru-RU" sz="1800" dirty="0" smtClean="0"/>
              <a:t>Руководитель: Кочебина Наталия Алексеевна</a:t>
            </a:r>
            <a:endParaRPr lang="ru-RU" sz="1800" dirty="0"/>
          </a:p>
        </p:txBody>
      </p:sp>
      <p:sp>
        <p:nvSpPr>
          <p:cNvPr id="2" name="Заголовок 1"/>
          <p:cNvSpPr>
            <a:spLocks noGrp="1"/>
          </p:cNvSpPr>
          <p:nvPr>
            <p:ph type="ctrTitle"/>
          </p:nvPr>
        </p:nvSpPr>
        <p:spPr>
          <a:xfrm>
            <a:off x="817581" y="4149080"/>
            <a:ext cx="7175351" cy="1800200"/>
          </a:xfrm>
        </p:spPr>
        <p:txBody>
          <a:bodyPr/>
          <a:lstStyle/>
          <a:p>
            <a:pPr algn="ctr">
              <a:lnSpc>
                <a:spcPct val="115000"/>
              </a:lnSpc>
              <a:spcAft>
                <a:spcPts val="1000"/>
              </a:spcAft>
            </a:pPr>
            <a:r>
              <a:rPr lang="ru-RU" sz="2000" dirty="0" smtClean="0">
                <a:solidFill>
                  <a:srgbClr val="00B050"/>
                </a:solidFill>
                <a:latin typeface="Times New Roman" pitchFamily="18" charset="0"/>
                <a:cs typeface="Times New Roman" pitchFamily="18" charset="0"/>
              </a:rPr>
              <a:t>Школа пожилого возраста </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«Садоводы и огородники</a:t>
            </a:r>
            <a:br>
              <a:rPr lang="ru-RU" sz="2000"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Тема: «Об изменениях в законодательстве в садоводе и огородничестве»</a:t>
            </a:r>
            <a:endParaRPr lang="ru-RU" sz="2000" dirty="0">
              <a:solidFill>
                <a:srgbClr val="00B050"/>
              </a:solidFill>
              <a:latin typeface="Times New Roman" pitchFamily="18" charset="0"/>
              <a:cs typeface="Times New Roman" pitchFamily="18" charset="0"/>
            </a:endParaRPr>
          </a:p>
        </p:txBody>
      </p:sp>
      <p:pic>
        <p:nvPicPr>
          <p:cNvPr id="5" name="Рисунок 4" descr="Садоводство и огородничество 2020: новации для дач и СНТ"/>
          <p:cNvPicPr/>
          <p:nvPr/>
        </p:nvPicPr>
        <p:blipFill>
          <a:blip r:embed="rId2" cstate="print"/>
          <a:srcRect/>
          <a:stretch>
            <a:fillRect/>
          </a:stretch>
        </p:blipFill>
        <p:spPr bwMode="auto">
          <a:xfrm>
            <a:off x="1619672" y="764704"/>
            <a:ext cx="6192688" cy="3024336"/>
          </a:xfrm>
          <a:prstGeom prst="rect">
            <a:avLst/>
          </a:prstGeom>
          <a:noFill/>
          <a:ln w="9525">
            <a:noFill/>
            <a:miter lim="800000"/>
            <a:headEnd/>
            <a:tailEnd/>
          </a:ln>
        </p:spPr>
      </p:pic>
    </p:spTree>
    <p:extLst>
      <p:ext uri="{BB962C8B-B14F-4D97-AF65-F5344CB8AC3E}">
        <p14:creationId xmlns="" xmlns:p14="http://schemas.microsoft.com/office/powerpoint/2010/main" val="302795567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rot="10800000" flipV="1">
            <a:off x="539552" y="1844824"/>
            <a:ext cx="8064896" cy="3744416"/>
          </a:xfrm>
        </p:spPr>
        <p:txBody>
          <a:bodyPr/>
          <a:lstStyle/>
          <a:p>
            <a:pPr algn="ctr"/>
            <a:r>
              <a:rPr lang="ru-RU" sz="2000" dirty="0" smtClean="0"/>
              <a:t>Порядок ведения гражданами садоводства и огородничества, а также "дачного" строительства изменился в связи с вступлением в силу: </a:t>
            </a:r>
            <a:br>
              <a:rPr lang="ru-RU" sz="2000" dirty="0" smtClean="0"/>
            </a:br>
            <a:r>
              <a:rPr lang="ru-RU" sz="2000" i="1" dirty="0" smtClean="0"/>
              <a:t>с 01.01.2019 Федерального закона №217 «О ведении гражданами садоводства и огородничества для собственных нужд...», </a:t>
            </a:r>
            <a:r>
              <a:rPr lang="ru-RU" sz="2000" dirty="0" smtClean="0"/>
              <a:t/>
            </a:r>
            <a:br>
              <a:rPr lang="ru-RU" sz="2000" dirty="0" smtClean="0"/>
            </a:br>
            <a:r>
              <a:rPr lang="ru-RU" sz="2000" i="1" dirty="0" smtClean="0"/>
              <a:t>с 20.04.2020 Свода правил СП 53.13330.2019 "Планировка и застройка территории ведения гражданами садоводства..." (</a:t>
            </a:r>
            <a:r>
              <a:rPr lang="ru-RU" sz="2000" i="1" dirty="0" err="1" smtClean="0"/>
              <a:t>СНиП</a:t>
            </a:r>
            <a:r>
              <a:rPr lang="ru-RU" sz="2000" i="1" dirty="0" smtClean="0"/>
              <a:t> 30.02.97).</a:t>
            </a:r>
            <a:r>
              <a:rPr lang="ru-RU" sz="2000" dirty="0" smtClean="0"/>
              <a:t/>
            </a:r>
            <a:br>
              <a:rPr lang="ru-RU" sz="2000" dirty="0" smtClean="0"/>
            </a:br>
            <a:r>
              <a:rPr lang="ru-RU" sz="2000" dirty="0" smtClean="0"/>
              <a:t>В России около 60 </a:t>
            </a:r>
            <a:r>
              <a:rPr lang="ru-RU" sz="2000" dirty="0" err="1" smtClean="0"/>
              <a:t>млн</a:t>
            </a:r>
            <a:r>
              <a:rPr lang="ru-RU" sz="2000" dirty="0" smtClean="0"/>
              <a:t> дачников, а значит законодательные механизмы данных вопросов крайне важны</a:t>
            </a:r>
            <a:r>
              <a:rPr lang="ru-RU" sz="2400" dirty="0" smtClean="0"/>
              <a:t>. </a:t>
            </a:r>
            <a:br>
              <a:rPr lang="ru-RU" sz="2400" dirty="0" smtClean="0"/>
            </a:br>
            <a:endParaRPr lang="ru-RU" sz="2400" dirty="0">
              <a:effectLst/>
              <a:latin typeface="Calibri"/>
              <a:ea typeface="Calibri"/>
              <a:cs typeface="Times New Roman"/>
            </a:endParaRPr>
          </a:p>
        </p:txBody>
      </p:sp>
      <p:sp>
        <p:nvSpPr>
          <p:cNvPr id="4" name="Содержимое 3"/>
          <p:cNvSpPr>
            <a:spLocks noGrp="1"/>
          </p:cNvSpPr>
          <p:nvPr>
            <p:ph sz="quarter" idx="13"/>
          </p:nvPr>
        </p:nvSpPr>
        <p:spPr/>
        <p:txBody>
          <a:bodyPr/>
          <a:lstStyle/>
          <a:p>
            <a:pPr algn="ctr"/>
            <a:r>
              <a:rPr lang="ru-RU" sz="2800" b="1" dirty="0" smtClean="0"/>
              <a:t>Садоводство и огородничество 2020: новации для дач и СНТ</a:t>
            </a:r>
            <a:endParaRPr lang="ru-RU" sz="2800" dirty="0" smtClean="0"/>
          </a:p>
          <a:p>
            <a:pPr>
              <a:buNone/>
            </a:pPr>
            <a:endParaRPr lang="ru-RU" dirty="0"/>
          </a:p>
        </p:txBody>
      </p:sp>
    </p:spTree>
    <p:extLst>
      <p:ext uri="{BB962C8B-B14F-4D97-AF65-F5344CB8AC3E}">
        <p14:creationId xmlns="" xmlns:p14="http://schemas.microsoft.com/office/powerpoint/2010/main" val="112097672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476672"/>
            <a:ext cx="7344816" cy="1800200"/>
          </a:xfrm>
        </p:spPr>
        <p:txBody>
          <a:bodyPr/>
          <a:lstStyle/>
          <a:p>
            <a:pPr algn="ctr">
              <a:lnSpc>
                <a:spcPct val="115000"/>
              </a:lnSpc>
              <a:spcAft>
                <a:spcPts val="1000"/>
              </a:spcAft>
            </a:pPr>
            <a:r>
              <a:rPr lang="ru-RU" sz="2000" dirty="0" smtClean="0"/>
              <a:t>Рассмотрим основные новации для СНТ: </a:t>
            </a:r>
            <a:br>
              <a:rPr lang="ru-RU" sz="2000" dirty="0" smtClean="0"/>
            </a:br>
            <a:r>
              <a:rPr lang="ru-RU" sz="2000" dirty="0" smtClean="0"/>
              <a:t/>
            </a:r>
            <a:br>
              <a:rPr lang="ru-RU" sz="2000" dirty="0" smtClean="0"/>
            </a:br>
            <a:r>
              <a:rPr lang="ru-RU" sz="3600" dirty="0" smtClean="0"/>
              <a:t/>
            </a:r>
            <a:br>
              <a:rPr lang="ru-RU" sz="3600" dirty="0" smtClean="0"/>
            </a:br>
            <a:endParaRPr lang="ru-RU" sz="3600" dirty="0"/>
          </a:p>
        </p:txBody>
      </p:sp>
      <p:sp>
        <p:nvSpPr>
          <p:cNvPr id="4" name="Текст 3"/>
          <p:cNvSpPr>
            <a:spLocks noGrp="1"/>
          </p:cNvSpPr>
          <p:nvPr>
            <p:ph type="body" sz="half" idx="2"/>
          </p:nvPr>
        </p:nvSpPr>
        <p:spPr>
          <a:xfrm>
            <a:off x="179513" y="1556792"/>
            <a:ext cx="3312368" cy="4608512"/>
          </a:xfrm>
        </p:spPr>
        <p:txBody>
          <a:bodyPr>
            <a:normAutofit/>
          </a:bodyPr>
          <a:lstStyle/>
          <a:p>
            <a:pPr>
              <a:lnSpc>
                <a:spcPct val="115000"/>
              </a:lnSpc>
              <a:spcAft>
                <a:spcPts val="1000"/>
              </a:spcAft>
            </a:pPr>
            <a:endParaRPr lang="ru-RU" sz="6400" b="1" dirty="0">
              <a:latin typeface="Calibri"/>
              <a:ea typeface="Calibri"/>
              <a:cs typeface="Times New Roman"/>
            </a:endParaRPr>
          </a:p>
          <a:p>
            <a:pPr>
              <a:lnSpc>
                <a:spcPct val="115000"/>
              </a:lnSpc>
              <a:spcAft>
                <a:spcPts val="1000"/>
              </a:spcAft>
            </a:pPr>
            <a:r>
              <a:rPr lang="ru-RU" dirty="0">
                <a:latin typeface="Calibri"/>
                <a:ea typeface="Calibri"/>
                <a:cs typeface="Times New Roman"/>
              </a:rPr>
              <a:t> </a:t>
            </a:r>
          </a:p>
          <a:p>
            <a:pPr>
              <a:lnSpc>
                <a:spcPct val="115000"/>
              </a:lnSpc>
              <a:spcAft>
                <a:spcPts val="1000"/>
              </a:spcAft>
            </a:pPr>
            <a:r>
              <a:rPr lang="ru-RU" dirty="0">
                <a:latin typeface="Calibri"/>
                <a:ea typeface="Calibri"/>
                <a:cs typeface="Times New Roman"/>
              </a:rPr>
              <a:t> </a:t>
            </a:r>
          </a:p>
          <a:p>
            <a:endParaRPr lang="ru-RU" dirty="0"/>
          </a:p>
        </p:txBody>
      </p:sp>
      <p:sp>
        <p:nvSpPr>
          <p:cNvPr id="6" name="Содержимое 5"/>
          <p:cNvSpPr>
            <a:spLocks noGrp="1"/>
          </p:cNvSpPr>
          <p:nvPr>
            <p:ph idx="1"/>
          </p:nvPr>
        </p:nvSpPr>
        <p:spPr>
          <a:xfrm>
            <a:off x="467544" y="731520"/>
            <a:ext cx="8143057" cy="5577800"/>
          </a:xfrm>
        </p:spPr>
        <p:txBody>
          <a:bodyPr>
            <a:normAutofit fontScale="77500" lnSpcReduction="20000"/>
          </a:bodyPr>
          <a:lstStyle/>
          <a:p>
            <a:pPr indent="0">
              <a:lnSpc>
                <a:spcPct val="120000"/>
              </a:lnSpc>
            </a:pPr>
            <a:r>
              <a:rPr lang="ru-RU" dirty="0" smtClean="0"/>
              <a:t>1</a:t>
            </a:r>
            <a:r>
              <a:rPr lang="ru-RU" sz="2000" dirty="0" smtClean="0">
                <a:latin typeface="Times New Roman" pitchFamily="18" charset="0"/>
                <a:cs typeface="Times New Roman" pitchFamily="18" charset="0"/>
              </a:rPr>
              <a:t>) С момента вступления 217-ФЗ, граждане могут создавать только:</a:t>
            </a:r>
          </a:p>
          <a:p>
            <a:pPr lvl="0" indent="0">
              <a:lnSpc>
                <a:spcPct val="120000"/>
              </a:lnSpc>
              <a:buNone/>
            </a:pPr>
            <a:r>
              <a:rPr lang="ru-RU" sz="2000" b="1" dirty="0" smtClean="0">
                <a:latin typeface="Times New Roman" pitchFamily="18" charset="0"/>
                <a:cs typeface="Times New Roman" pitchFamily="18" charset="0"/>
              </a:rPr>
              <a:t>садоводческие некоммерческие товарищества (СНТ),</a:t>
            </a:r>
            <a:endParaRPr lang="ru-RU" sz="2000" dirty="0" smtClean="0">
              <a:latin typeface="Times New Roman" pitchFamily="18" charset="0"/>
              <a:cs typeface="Times New Roman" pitchFamily="18" charset="0"/>
            </a:endParaRPr>
          </a:p>
          <a:p>
            <a:pPr lvl="0" indent="0">
              <a:lnSpc>
                <a:spcPct val="120000"/>
              </a:lnSpc>
              <a:buNone/>
            </a:pPr>
            <a:r>
              <a:rPr lang="ru-RU" sz="2000" b="1" dirty="0" smtClean="0">
                <a:latin typeface="Times New Roman" pitchFamily="18" charset="0"/>
                <a:cs typeface="Times New Roman" pitchFamily="18" charset="0"/>
              </a:rPr>
              <a:t>огороднические некоммерческие товарищества (ОНТ). </a:t>
            </a:r>
            <a:endParaRPr lang="ru-RU" sz="2000" dirty="0" smtClean="0">
              <a:latin typeface="Times New Roman" pitchFamily="18" charset="0"/>
              <a:cs typeface="Times New Roman" pitchFamily="18" charset="0"/>
            </a:endParaRPr>
          </a:p>
          <a:p>
            <a:pPr indent="0">
              <a:lnSpc>
                <a:spcPct val="120000"/>
              </a:lnSpc>
            </a:pPr>
            <a:r>
              <a:rPr lang="ru-RU" sz="2000" i="1" dirty="0" smtClean="0">
                <a:latin typeface="Times New Roman" pitchFamily="18" charset="0"/>
                <a:cs typeface="Times New Roman" pitchFamily="18" charset="0"/>
              </a:rPr>
              <a:t>Указанные товарищества являются товариществом собственников недвижимости (ТСН). Уже </a:t>
            </a:r>
            <a:r>
              <a:rPr lang="ru-RU" sz="2000" i="1" u="sng" dirty="0" smtClean="0">
                <a:latin typeface="Times New Roman" pitchFamily="18" charset="0"/>
                <a:cs typeface="Times New Roman" pitchFamily="18" charset="0"/>
              </a:rPr>
              <a:t>существующие дачные объединения автоматически причисляются к садоводческим</a:t>
            </a:r>
            <a:r>
              <a:rPr lang="ru-RU" sz="2000" i="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indent="0">
              <a:lnSpc>
                <a:spcPct val="120000"/>
              </a:lnSpc>
            </a:pPr>
            <a:r>
              <a:rPr lang="ru-RU" sz="2000" dirty="0" smtClean="0">
                <a:latin typeface="Times New Roman" pitchFamily="18" charset="0"/>
                <a:cs typeface="Times New Roman" pitchFamily="18" charset="0"/>
              </a:rPr>
              <a:t>2) Установление прав и обязанностей граждан, занимающихся садоводством и огородничеством на территории СНТ / ОНТ без вступления в них. Такие "</a:t>
            </a:r>
            <a:r>
              <a:rPr lang="ru-RU" sz="2000" dirty="0" err="1" smtClean="0">
                <a:latin typeface="Times New Roman" pitchFamily="18" charset="0"/>
                <a:cs typeface="Times New Roman" pitchFamily="18" charset="0"/>
              </a:rPr>
              <a:t>индивидуалы</a:t>
            </a:r>
            <a:r>
              <a:rPr lang="ru-RU" sz="2000" dirty="0" smtClean="0">
                <a:latin typeface="Times New Roman" pitchFamily="18" charset="0"/>
                <a:cs typeface="Times New Roman" pitchFamily="18" charset="0"/>
              </a:rPr>
              <a:t>" теперь обязаны вносить плату: </a:t>
            </a:r>
          </a:p>
          <a:p>
            <a:pPr lvl="0" indent="0">
              <a:lnSpc>
                <a:spcPct val="120000"/>
              </a:lnSpc>
              <a:buNone/>
            </a:pPr>
            <a:r>
              <a:rPr lang="ru-RU" sz="2000" dirty="0" smtClean="0">
                <a:latin typeface="Times New Roman" pitchFamily="18" charset="0"/>
                <a:cs typeface="Times New Roman" pitchFamily="18" charset="0"/>
              </a:rPr>
              <a:t>за приобретение, создание и содержание имущества общего пользования товарищества, </a:t>
            </a:r>
          </a:p>
          <a:p>
            <a:pPr lvl="0" indent="0">
              <a:lnSpc>
                <a:spcPct val="120000"/>
              </a:lnSpc>
              <a:buNone/>
            </a:pPr>
            <a:r>
              <a:rPr lang="ru-RU" sz="2000" dirty="0" smtClean="0">
                <a:latin typeface="Times New Roman" pitchFamily="18" charset="0"/>
                <a:cs typeface="Times New Roman" pitchFamily="18" charset="0"/>
              </a:rPr>
              <a:t>текущий и капитальный ремонт общих объектов (в том же порядке, который устанавливается для членов товарищества). </a:t>
            </a:r>
          </a:p>
          <a:p>
            <a:pPr indent="0">
              <a:lnSpc>
                <a:spcPct val="120000"/>
              </a:lnSpc>
              <a:buNone/>
            </a:pPr>
            <a:r>
              <a:rPr lang="ru-RU" sz="2000" i="1" dirty="0" smtClean="0">
                <a:latin typeface="Times New Roman" pitchFamily="18" charset="0"/>
                <a:cs typeface="Times New Roman" pitchFamily="18" charset="0"/>
              </a:rPr>
              <a:t>Такие лица вправе также принимать участие в общем собрании, а по отдельным вопросам даже принимать участие в голосовании.</a:t>
            </a:r>
            <a:endParaRPr lang="ru-RU" sz="2000" dirty="0" smtClean="0">
              <a:latin typeface="Times New Roman" pitchFamily="18" charset="0"/>
              <a:cs typeface="Times New Roman" pitchFamily="18" charset="0"/>
            </a:endParaRPr>
          </a:p>
          <a:p>
            <a:pPr indent="0">
              <a:lnSpc>
                <a:spcPct val="120000"/>
              </a:lnSpc>
            </a:pPr>
            <a:r>
              <a:rPr lang="ru-RU" sz="2000" dirty="0" smtClean="0">
                <a:latin typeface="Times New Roman" pitchFamily="18" charset="0"/>
                <a:cs typeface="Times New Roman" pitchFamily="18" charset="0"/>
              </a:rPr>
              <a:t>3) Также ФЗ регламентирует нюансы управления товариществом и контролем за его деятельностью, устанавливает компетенции общего собрания членов объединения, председателя и правления, нормирует ведение делопроизводства, возможные виды взносов.</a:t>
            </a:r>
            <a:endParaRPr lang="ru-RU"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3404858272"/>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9" y="404664"/>
            <a:ext cx="3888431" cy="3096344"/>
          </a:xfrm>
        </p:spPr>
        <p:txBody>
          <a:bodyPr/>
          <a:lstStyle/>
          <a:p>
            <a:pPr algn="ctr">
              <a:lnSpc>
                <a:spcPct val="115000"/>
              </a:lnSpc>
              <a:spcAft>
                <a:spcPts val="1000"/>
              </a:spcAft>
            </a:pPr>
            <a:r>
              <a:rPr lang="ru-RU" sz="3200" dirty="0" smtClean="0"/>
              <a:t>Что разрешено строить на "дачных" участках?</a:t>
            </a:r>
            <a:r>
              <a:rPr lang="ru-RU" sz="3600" dirty="0" smtClean="0"/>
              <a:t/>
            </a:r>
            <a:br>
              <a:rPr lang="ru-RU" sz="3600" dirty="0" smtClean="0"/>
            </a:br>
            <a:endParaRPr lang="ru-RU" sz="3600" dirty="0"/>
          </a:p>
        </p:txBody>
      </p:sp>
      <p:sp>
        <p:nvSpPr>
          <p:cNvPr id="4" name="Текст 3"/>
          <p:cNvSpPr>
            <a:spLocks noGrp="1"/>
          </p:cNvSpPr>
          <p:nvPr>
            <p:ph type="body" sz="half" idx="2"/>
          </p:nvPr>
        </p:nvSpPr>
        <p:spPr>
          <a:xfrm>
            <a:off x="611560" y="3068960"/>
            <a:ext cx="4104456" cy="3384376"/>
          </a:xfrm>
        </p:spPr>
        <p:txBody>
          <a:bodyPr>
            <a:normAutofit/>
          </a:bodyPr>
          <a:lstStyle/>
          <a:p>
            <a:pPr algn="ctr">
              <a:lnSpc>
                <a:spcPct val="115000"/>
              </a:lnSpc>
              <a:spcAft>
                <a:spcPts val="0"/>
              </a:spcAft>
            </a:pPr>
            <a:endParaRPr lang="ru-RU" sz="2200" dirty="0">
              <a:latin typeface="Calibri"/>
              <a:ea typeface="Calibri"/>
              <a:cs typeface="Times New Roman"/>
            </a:endParaRPr>
          </a:p>
        </p:txBody>
      </p:sp>
      <p:sp>
        <p:nvSpPr>
          <p:cNvPr id="3" name="Объект 2"/>
          <p:cNvSpPr>
            <a:spLocks noGrp="1"/>
          </p:cNvSpPr>
          <p:nvPr>
            <p:ph idx="1"/>
          </p:nvPr>
        </p:nvSpPr>
        <p:spPr>
          <a:xfrm>
            <a:off x="4499992" y="404664"/>
            <a:ext cx="4248472" cy="5832648"/>
          </a:xfrm>
        </p:spPr>
        <p:txBody>
          <a:bodyPr>
            <a:noAutofit/>
          </a:bodyPr>
          <a:lstStyle/>
          <a:p>
            <a:pPr indent="0"/>
            <a:r>
              <a:rPr lang="ru-RU" sz="1200" dirty="0" smtClean="0">
                <a:latin typeface="Times New Roman" pitchFamily="18" charset="0"/>
                <a:cs typeface="Times New Roman" pitchFamily="18" charset="0"/>
              </a:rPr>
              <a:t>На </a:t>
            </a:r>
            <a:r>
              <a:rPr lang="ru-RU" sz="1200" b="1" u="sng" dirty="0" smtClean="0">
                <a:latin typeface="Times New Roman" pitchFamily="18" charset="0"/>
                <a:cs typeface="Times New Roman" pitchFamily="18" charset="0"/>
              </a:rPr>
              <a:t>садовом</a:t>
            </a:r>
            <a:r>
              <a:rPr lang="ru-RU" sz="1200" dirty="0" smtClean="0">
                <a:latin typeface="Times New Roman" pitchFamily="18" charset="0"/>
                <a:cs typeface="Times New Roman" pitchFamily="18" charset="0"/>
              </a:rPr>
              <a:t> участке можно возвести:</a:t>
            </a:r>
          </a:p>
          <a:p>
            <a:pPr lvl="0" indent="0">
              <a:buNone/>
            </a:pPr>
            <a:r>
              <a:rPr lang="ru-RU" sz="1200" dirty="0" smtClean="0">
                <a:latin typeface="Times New Roman" pitchFamily="18" charset="0"/>
                <a:cs typeface="Times New Roman" pitchFamily="18" charset="0"/>
              </a:rPr>
              <a:t>- жилой или садовый дом, </a:t>
            </a:r>
          </a:p>
          <a:p>
            <a:pPr lvl="0" indent="0">
              <a:buNone/>
            </a:pPr>
            <a:r>
              <a:rPr lang="ru-RU" sz="1200" dirty="0" smtClean="0">
                <a:latin typeface="Times New Roman" pitchFamily="18" charset="0"/>
                <a:cs typeface="Times New Roman" pitchFamily="18" charset="0"/>
              </a:rPr>
              <a:t>- хозяйственные постройки, </a:t>
            </a:r>
          </a:p>
          <a:p>
            <a:pPr lvl="0" indent="0">
              <a:buNone/>
            </a:pPr>
            <a:r>
              <a:rPr lang="ru-RU" sz="1200" dirty="0" smtClean="0">
                <a:latin typeface="Times New Roman" pitchFamily="18" charset="0"/>
                <a:cs typeface="Times New Roman" pitchFamily="18" charset="0"/>
              </a:rPr>
              <a:t>- индивидуальный гараж,</a:t>
            </a:r>
          </a:p>
          <a:p>
            <a:pPr lvl="0" indent="0">
              <a:buNone/>
            </a:pPr>
            <a:r>
              <a:rPr lang="ru-RU" sz="1200" dirty="0" smtClean="0">
                <a:latin typeface="Times New Roman" pitchFamily="18" charset="0"/>
                <a:cs typeface="Times New Roman" pitchFamily="18" charset="0"/>
              </a:rPr>
              <a:t>- возведение объектов индивидуального жилищного строительства (ИЖС) на садовом участке возможно, если он расположен в границах территории с соответствующим </a:t>
            </a:r>
            <a:r>
              <a:rPr lang="ru-RU" sz="1200" dirty="0" smtClean="0">
                <a:latin typeface="Times New Roman" pitchFamily="18" charset="0"/>
                <a:cs typeface="Times New Roman" pitchFamily="18" charset="0"/>
                <a:hlinkClick r:id="rId2"/>
              </a:rPr>
              <a:t>градостроительным регламентом</a:t>
            </a:r>
            <a:r>
              <a:rPr lang="ru-RU" sz="1200" dirty="0" smtClean="0">
                <a:latin typeface="Times New Roman" pitchFamily="18" charset="0"/>
                <a:cs typeface="Times New Roman" pitchFamily="18" charset="0"/>
              </a:rPr>
              <a:t>. </a:t>
            </a:r>
          </a:p>
          <a:p>
            <a:pPr indent="0"/>
            <a:r>
              <a:rPr lang="ru-RU" sz="1200" dirty="0" smtClean="0">
                <a:latin typeface="Times New Roman" pitchFamily="18" charset="0"/>
                <a:cs typeface="Times New Roman" pitchFamily="18" charset="0"/>
              </a:rPr>
              <a:t> На </a:t>
            </a:r>
            <a:r>
              <a:rPr lang="ru-RU" sz="1200" b="1" u="sng" dirty="0" smtClean="0">
                <a:latin typeface="Times New Roman" pitchFamily="18" charset="0"/>
                <a:cs typeface="Times New Roman" pitchFamily="18" charset="0"/>
              </a:rPr>
              <a:t>огородном</a:t>
            </a:r>
            <a:r>
              <a:rPr lang="ru-RU" sz="1200" dirty="0" smtClean="0">
                <a:latin typeface="Times New Roman" pitchFamily="18" charset="0"/>
                <a:cs typeface="Times New Roman" pitchFamily="18" charset="0"/>
              </a:rPr>
              <a:t> участке строительство объектов недвижимости запрещено. Однако, права, </a:t>
            </a:r>
            <a:r>
              <a:rPr lang="ru-RU" sz="1200" dirty="0" smtClean="0">
                <a:latin typeface="Times New Roman" pitchFamily="18" charset="0"/>
                <a:cs typeface="Times New Roman" pitchFamily="18" charset="0"/>
                <a:hlinkClick r:id="rId3"/>
              </a:rPr>
              <a:t>зарегистрированные</a:t>
            </a:r>
            <a:r>
              <a:rPr lang="ru-RU" sz="1200" dirty="0" smtClean="0">
                <a:latin typeface="Times New Roman" pitchFamily="18" charset="0"/>
                <a:cs typeface="Times New Roman" pitchFamily="18" charset="0"/>
              </a:rPr>
              <a:t> до 01.01.2019 на ранее возведенные </a:t>
            </a:r>
            <a:r>
              <a:rPr lang="ru-RU" sz="1200" dirty="0" err="1" smtClean="0">
                <a:latin typeface="Times New Roman" pitchFamily="18" charset="0"/>
                <a:cs typeface="Times New Roman" pitchFamily="18" charset="0"/>
              </a:rPr>
              <a:t>хозпостройки</a:t>
            </a:r>
            <a:r>
              <a:rPr lang="ru-RU" sz="1200" dirty="0" smtClean="0">
                <a:latin typeface="Times New Roman" pitchFamily="18" charset="0"/>
                <a:cs typeface="Times New Roman" pitchFamily="18" charset="0"/>
              </a:rPr>
              <a:t> и сооружения сохраняются. </a:t>
            </a:r>
          </a:p>
          <a:p>
            <a:pPr indent="0"/>
            <a:r>
              <a:rPr lang="ru-RU" sz="1200" dirty="0" smtClean="0">
                <a:latin typeface="Times New Roman" pitchFamily="18" charset="0"/>
                <a:cs typeface="Times New Roman" pitchFamily="18" charset="0"/>
              </a:rPr>
              <a:t>Дома, расположенные на садовых участках, сведения о которых внесены в ЕГРН до 2019 года с указанием назначения «жилое» или «жилое строение», признаются жилыми домами. </a:t>
            </a:r>
          </a:p>
          <a:p>
            <a:pPr indent="0"/>
            <a:r>
              <a:rPr lang="ru-RU" sz="1200" dirty="0" smtClean="0">
                <a:latin typeface="Times New Roman" pitchFamily="18" charset="0"/>
                <a:cs typeface="Times New Roman" pitchFamily="18" charset="0"/>
              </a:rPr>
              <a:t>Здания с назначением «нежилые», сезонные или вспомогательные, предназначенные для отдыха и временного пребывания людей (но не гаражи и </a:t>
            </a:r>
            <a:r>
              <a:rPr lang="ru-RU" sz="1200" dirty="0" err="1" smtClean="0">
                <a:latin typeface="Times New Roman" pitchFamily="18" charset="0"/>
                <a:cs typeface="Times New Roman" pitchFamily="18" charset="0"/>
              </a:rPr>
              <a:t>хозпостройки</a:t>
            </a:r>
            <a:r>
              <a:rPr lang="ru-RU" sz="1200" dirty="0" smtClean="0">
                <a:latin typeface="Times New Roman" pitchFamily="18" charset="0"/>
                <a:cs typeface="Times New Roman" pitchFamily="18" charset="0"/>
              </a:rPr>
              <a:t>), признаются садовыми домами.</a:t>
            </a:r>
          </a:p>
          <a:p>
            <a:pPr indent="0"/>
            <a:r>
              <a:rPr lang="ru-RU" sz="1200" b="1" dirty="0" smtClean="0">
                <a:latin typeface="Times New Roman" pitchFamily="18" charset="0"/>
                <a:cs typeface="Times New Roman" pitchFamily="18" charset="0"/>
              </a:rPr>
              <a:t>Кроме того, законодательство предусматривает возможность перевода садового дома в жилой или жилого - в садовый. </a:t>
            </a:r>
            <a:endParaRPr lang="ru-RU" sz="1200" dirty="0">
              <a:latin typeface="Times New Roman" pitchFamily="18" charset="0"/>
              <a:cs typeface="Times New Roman" pitchFamily="18" charset="0"/>
            </a:endParaRPr>
          </a:p>
        </p:txBody>
      </p:sp>
      <p:pic>
        <p:nvPicPr>
          <p:cNvPr id="6" name="Рисунок 5" descr="Садоводство и огородничество 2020: новации для дач и СНТ"/>
          <p:cNvPicPr/>
          <p:nvPr/>
        </p:nvPicPr>
        <p:blipFill>
          <a:blip r:embed="rId4" cstate="print"/>
          <a:srcRect/>
          <a:stretch>
            <a:fillRect/>
          </a:stretch>
        </p:blipFill>
        <p:spPr bwMode="auto">
          <a:xfrm>
            <a:off x="395536" y="3140968"/>
            <a:ext cx="3888432" cy="2952328"/>
          </a:xfrm>
          <a:prstGeom prst="rect">
            <a:avLst/>
          </a:prstGeom>
          <a:noFill/>
          <a:ln w="9525">
            <a:noFill/>
            <a:miter lim="800000"/>
            <a:headEnd/>
            <a:tailEnd/>
          </a:ln>
        </p:spPr>
      </p:pic>
    </p:spTree>
    <p:extLst>
      <p:ext uri="{BB962C8B-B14F-4D97-AF65-F5344CB8AC3E}">
        <p14:creationId xmlns="" xmlns:p14="http://schemas.microsoft.com/office/powerpoint/2010/main" val="343317769"/>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9" y="404664"/>
            <a:ext cx="3528391" cy="3096344"/>
          </a:xfrm>
        </p:spPr>
        <p:txBody>
          <a:bodyPr/>
          <a:lstStyle/>
          <a:p>
            <a:pPr algn="ctr">
              <a:lnSpc>
                <a:spcPct val="115000"/>
              </a:lnSpc>
              <a:spcAft>
                <a:spcPts val="1000"/>
              </a:spcAft>
            </a:pPr>
            <a:r>
              <a:rPr lang="ru-RU" dirty="0" smtClean="0"/>
              <a:t>Что разрешено строить на "дачных" участках? </a:t>
            </a:r>
            <a:br>
              <a:rPr lang="ru-RU" dirty="0" smtClean="0"/>
            </a:br>
            <a:r>
              <a:rPr lang="ru-RU" dirty="0">
                <a:latin typeface="Calibri"/>
                <a:ea typeface="Calibri"/>
                <a:cs typeface="Times New Roman"/>
              </a:rPr>
              <a:t/>
            </a:r>
            <a:br>
              <a:rPr lang="ru-RU" dirty="0">
                <a:latin typeface="Calibri"/>
                <a:ea typeface="Calibri"/>
                <a:cs typeface="Times New Roman"/>
              </a:rPr>
            </a:br>
            <a:endParaRPr lang="ru-RU" dirty="0"/>
          </a:p>
        </p:txBody>
      </p:sp>
      <p:sp>
        <p:nvSpPr>
          <p:cNvPr id="4" name="Текст 3"/>
          <p:cNvSpPr>
            <a:spLocks noGrp="1"/>
          </p:cNvSpPr>
          <p:nvPr>
            <p:ph type="body" sz="half" idx="2"/>
          </p:nvPr>
        </p:nvSpPr>
        <p:spPr>
          <a:xfrm>
            <a:off x="323528" y="2492896"/>
            <a:ext cx="3240360" cy="4032448"/>
          </a:xfrm>
        </p:spPr>
        <p:txBody>
          <a:bodyPr>
            <a:normAutofit/>
          </a:bodyPr>
          <a:lstStyle/>
          <a:p>
            <a:r>
              <a:rPr lang="ru-RU" b="1" dirty="0" smtClean="0"/>
              <a:t> </a:t>
            </a:r>
            <a:endParaRPr lang="ru-RU" dirty="0" smtClean="0"/>
          </a:p>
          <a:p>
            <a:endParaRPr lang="ru-RU" dirty="0"/>
          </a:p>
        </p:txBody>
      </p:sp>
      <p:sp>
        <p:nvSpPr>
          <p:cNvPr id="9" name="Содержимое 8"/>
          <p:cNvSpPr>
            <a:spLocks noGrp="1"/>
          </p:cNvSpPr>
          <p:nvPr>
            <p:ph idx="1"/>
          </p:nvPr>
        </p:nvSpPr>
        <p:spPr>
          <a:xfrm>
            <a:off x="3707904" y="548680"/>
            <a:ext cx="4902697" cy="5616624"/>
          </a:xfrm>
        </p:spPr>
        <p:txBody>
          <a:bodyPr>
            <a:noAutofit/>
          </a:bodyPr>
          <a:lstStyle/>
          <a:p>
            <a:r>
              <a:rPr lang="ru-RU" sz="1600" dirty="0" smtClean="0">
                <a:latin typeface="Times New Roman" pitchFamily="18" charset="0"/>
                <a:cs typeface="Times New Roman" pitchFamily="18" charset="0"/>
              </a:rPr>
              <a:t> Минимальная </a:t>
            </a:r>
            <a:r>
              <a:rPr lang="ru-RU" sz="1600" b="1" dirty="0" smtClean="0">
                <a:latin typeface="Times New Roman" pitchFamily="18" charset="0"/>
                <a:cs typeface="Times New Roman" pitchFamily="18" charset="0"/>
              </a:rPr>
              <a:t>площадь личного садового участка</a:t>
            </a:r>
            <a:r>
              <a:rPr lang="ru-RU" sz="1600" dirty="0" smtClean="0">
                <a:latin typeface="Times New Roman" pitchFamily="18" charset="0"/>
                <a:cs typeface="Times New Roman" pitchFamily="18" charset="0"/>
              </a:rPr>
              <a:t> должна составлять </a:t>
            </a:r>
            <a:r>
              <a:rPr lang="ru-RU" sz="1600" b="1" dirty="0" smtClean="0">
                <a:latin typeface="Times New Roman" pitchFamily="18" charset="0"/>
                <a:cs typeface="Times New Roman" pitchFamily="18" charset="0"/>
              </a:rPr>
              <a:t>не менее 0,04 га</a:t>
            </a:r>
            <a:r>
              <a:rPr lang="ru-RU" sz="1600" dirty="0" smtClean="0">
                <a:latin typeface="Times New Roman" pitchFamily="18" charset="0"/>
                <a:cs typeface="Times New Roman" pitchFamily="18" charset="0"/>
              </a:rPr>
              <a:t> - то есть 400 кв.м</a:t>
            </a:r>
          </a:p>
          <a:p>
            <a:r>
              <a:rPr lang="ru-RU" sz="1600" dirty="0" smtClean="0">
                <a:latin typeface="Times New Roman" pitchFamily="18" charset="0"/>
                <a:cs typeface="Times New Roman" pitchFamily="18" charset="0"/>
              </a:rPr>
              <a:t> Площадь земель общего назначения (обязательных и дополнительных) должна составлять от 20% до 25% территории товарищества.</a:t>
            </a:r>
          </a:p>
          <a:p>
            <a:r>
              <a:rPr lang="ru-RU" sz="1600" dirty="0" smtClean="0">
                <a:latin typeface="Times New Roman" pitchFamily="18" charset="0"/>
                <a:cs typeface="Times New Roman" pitchFamily="18" charset="0"/>
              </a:rPr>
              <a:t> под строения рекомендуется отводить до 30% площади личного садового участка, а с учетом пространств с твердым покрытием – до 50%.</a:t>
            </a:r>
          </a:p>
          <a:p>
            <a:r>
              <a:rPr lang="ru-RU" sz="1600" dirty="0" smtClean="0">
                <a:latin typeface="Times New Roman" pitchFamily="18" charset="0"/>
                <a:cs typeface="Times New Roman" pitchFamily="18" charset="0"/>
              </a:rPr>
              <a:t> уточняются параметры подъездных дорог; эвакуационных путей и выходов как из личных домов, так и из зданий общего пользования.</a:t>
            </a:r>
          </a:p>
          <a:p>
            <a:r>
              <a:rPr lang="ru-RU" sz="1600" dirty="0" smtClean="0">
                <a:latin typeface="Times New Roman" pitchFamily="18" charset="0"/>
                <a:cs typeface="Times New Roman" pitchFamily="18" charset="0"/>
              </a:rPr>
              <a:t> появились рекомендации по обеспечению условий для </a:t>
            </a:r>
            <a:r>
              <a:rPr lang="ru-RU" sz="1600" dirty="0" err="1" smtClean="0">
                <a:latin typeface="Times New Roman" pitchFamily="18" charset="0"/>
                <a:cs typeface="Times New Roman" pitchFamily="18" charset="0"/>
              </a:rPr>
              <a:t>маломобильных</a:t>
            </a:r>
            <a:r>
              <a:rPr lang="ru-RU" sz="1600" dirty="0" smtClean="0">
                <a:latin typeface="Times New Roman" pitchFamily="18" charset="0"/>
                <a:cs typeface="Times New Roman" pitchFamily="18" charset="0"/>
              </a:rPr>
              <a:t> граждан. </a:t>
            </a:r>
          </a:p>
          <a:p>
            <a:r>
              <a:rPr lang="ru-RU" sz="1600" dirty="0" smtClean="0">
                <a:latin typeface="Times New Roman" pitchFamily="18" charset="0"/>
                <a:cs typeface="Times New Roman" pitchFamily="18" charset="0"/>
              </a:rPr>
              <a:t> уточнены параметры ограждений, отступов от границ при посадке деревьев, размещения септиков и компостов, приборов учета энергии. </a:t>
            </a:r>
          </a:p>
          <a:p>
            <a:r>
              <a:rPr lang="ru-RU" sz="1600" dirty="0" smtClean="0">
                <a:latin typeface="Times New Roman" pitchFamily="18" charset="0"/>
                <a:cs typeface="Times New Roman" pitchFamily="18" charset="0"/>
              </a:rPr>
              <a:t>Несмотря на то, что </a:t>
            </a:r>
            <a:r>
              <a:rPr lang="ru-RU" sz="1600" dirty="0" smtClean="0">
                <a:latin typeface="Times New Roman" pitchFamily="18" charset="0"/>
                <a:cs typeface="Times New Roman" pitchFamily="18" charset="0"/>
                <a:hlinkClick r:id="rId2"/>
              </a:rPr>
              <a:t>Свод Правил</a:t>
            </a:r>
            <a:r>
              <a:rPr lang="ru-RU" sz="1600" dirty="0" smtClean="0">
                <a:latin typeface="Times New Roman" pitchFamily="18" charset="0"/>
                <a:cs typeface="Times New Roman" pitchFamily="18" charset="0"/>
              </a:rPr>
              <a:t> носит рекомендательный характер, важно помнить, что правила разработаны, прежде всего, для обеспечения безопасности граждан во время пребывания в СНТ.</a:t>
            </a:r>
          </a:p>
          <a:p>
            <a:endParaRPr lang="ru-RU" sz="1600" dirty="0"/>
          </a:p>
        </p:txBody>
      </p:sp>
      <p:pic>
        <p:nvPicPr>
          <p:cNvPr id="10" name="Рисунок 9" descr="Садоводство и огородничество 2020: новации для дач и СНТ"/>
          <p:cNvPicPr/>
          <p:nvPr/>
        </p:nvPicPr>
        <p:blipFill>
          <a:blip r:embed="rId3" cstate="print"/>
          <a:srcRect/>
          <a:stretch>
            <a:fillRect/>
          </a:stretch>
        </p:blipFill>
        <p:spPr bwMode="auto">
          <a:xfrm>
            <a:off x="539552" y="2852936"/>
            <a:ext cx="3240360" cy="2677062"/>
          </a:xfrm>
          <a:prstGeom prst="rect">
            <a:avLst/>
          </a:prstGeom>
          <a:noFill/>
          <a:ln w="9525">
            <a:noFill/>
            <a:miter lim="800000"/>
            <a:headEnd/>
            <a:tailEnd/>
          </a:ln>
        </p:spPr>
      </p:pic>
    </p:spTree>
    <p:extLst>
      <p:ext uri="{BB962C8B-B14F-4D97-AF65-F5344CB8AC3E}">
        <p14:creationId xmlns="" xmlns:p14="http://schemas.microsoft.com/office/powerpoint/2010/main" val="440988707"/>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15616" y="-171399"/>
            <a:ext cx="6480720" cy="3240359"/>
          </a:xfrm>
        </p:spPr>
        <p:txBody>
          <a:bodyPr/>
          <a:lstStyle/>
          <a:p>
            <a:pPr>
              <a:lnSpc>
                <a:spcPct val="115000"/>
              </a:lnSpc>
              <a:spcAft>
                <a:spcPts val="1000"/>
              </a:spcAft>
            </a:pPr>
            <a:r>
              <a:rPr lang="ru-RU" dirty="0" smtClean="0"/>
              <a:t>Возможно ли признать СНТ населенным пунктом? </a:t>
            </a:r>
            <a:br>
              <a:rPr lang="ru-RU" dirty="0" smtClean="0"/>
            </a:br>
            <a:r>
              <a:rPr lang="ru-RU" dirty="0" smtClean="0"/>
              <a:t/>
            </a:r>
            <a:br>
              <a:rPr lang="ru-RU" dirty="0" smtClean="0"/>
            </a:br>
            <a:r>
              <a:rPr lang="ru-RU" dirty="0"/>
              <a:t/>
            </a:r>
            <a:br>
              <a:rPr lang="ru-RU" dirty="0"/>
            </a:br>
            <a:endParaRPr lang="ru-RU" dirty="0">
              <a:latin typeface="Calibri"/>
              <a:ea typeface="Calibri"/>
              <a:cs typeface="Times New Roman"/>
            </a:endParaRPr>
          </a:p>
        </p:txBody>
      </p:sp>
      <p:sp>
        <p:nvSpPr>
          <p:cNvPr id="4" name="Текст 3"/>
          <p:cNvSpPr>
            <a:spLocks noGrp="1"/>
          </p:cNvSpPr>
          <p:nvPr>
            <p:ph type="body" sz="half" idx="2"/>
          </p:nvPr>
        </p:nvSpPr>
        <p:spPr>
          <a:xfrm>
            <a:off x="395536" y="2060848"/>
            <a:ext cx="8352928" cy="3600400"/>
          </a:xfrm>
        </p:spPr>
        <p:txBody>
          <a:bodyPr>
            <a:normAutofit/>
          </a:bodyPr>
          <a:lstStyle/>
          <a:p>
            <a:r>
              <a:rPr lang="ru-RU" sz="2400" dirty="0" smtClean="0">
                <a:latin typeface="Times New Roman" pitchFamily="18" charset="0"/>
                <a:cs typeface="Times New Roman" pitchFamily="18" charset="0"/>
              </a:rPr>
              <a:t>Кадастровое установление границ не является самостоятельным основанием для придания СНТ / ОНТ статуса населенного пункта.</a:t>
            </a:r>
          </a:p>
          <a:p>
            <a:r>
              <a:rPr lang="ru-RU" sz="2400" dirty="0" smtClean="0">
                <a:latin typeface="Times New Roman" pitchFamily="18" charset="0"/>
                <a:cs typeface="Times New Roman" pitchFamily="18" charset="0"/>
              </a:rPr>
              <a:t>Однако, </a:t>
            </a:r>
            <a:r>
              <a:rPr lang="ru-RU" sz="2400" b="1" dirty="0" smtClean="0">
                <a:latin typeface="Times New Roman" pitchFamily="18" charset="0"/>
                <a:cs typeface="Times New Roman" pitchFamily="18" charset="0"/>
              </a:rPr>
              <a:t>включение товарищества в границы уже существующего поблизости населенного пункта</a:t>
            </a:r>
            <a:r>
              <a:rPr lang="ru-RU" sz="2400" dirty="0" smtClean="0">
                <a:latin typeface="Times New Roman" pitchFamily="18" charset="0"/>
                <a:cs typeface="Times New Roman" pitchFamily="18" charset="0"/>
              </a:rPr>
              <a:t> на практике совсем не редкость. Для этого необходимо утверждение нового (изменение действующего) генерального плана городского поселения и схемы территориального планирования муниципалитета, в котором расположено СНТ. </a:t>
            </a:r>
          </a:p>
          <a:p>
            <a:endParaRPr lang="ru-RU" dirty="0"/>
          </a:p>
        </p:txBody>
      </p:sp>
      <p:sp>
        <p:nvSpPr>
          <p:cNvPr id="3" name="Объект 2"/>
          <p:cNvSpPr>
            <a:spLocks noGrp="1"/>
          </p:cNvSpPr>
          <p:nvPr>
            <p:ph idx="1"/>
          </p:nvPr>
        </p:nvSpPr>
        <p:spPr>
          <a:xfrm>
            <a:off x="5580112" y="1340768"/>
            <a:ext cx="3030488" cy="4752528"/>
          </a:xfrm>
        </p:spPr>
        <p:txBody>
          <a:bodyPr>
            <a:noAutofit/>
          </a:bodyPr>
          <a:lstStyle/>
          <a:p>
            <a:pPr algn="ctr"/>
            <a:r>
              <a:rPr lang="ru-RU" sz="1400" dirty="0" smtClean="0"/>
              <a:t/>
            </a:r>
            <a:br>
              <a:rPr lang="ru-RU" sz="1400" dirty="0" smtClean="0"/>
            </a:br>
            <a:r>
              <a:rPr lang="ru-RU" sz="1400" dirty="0" smtClean="0"/>
              <a:t/>
            </a:r>
            <a:br>
              <a:rPr lang="ru-RU" sz="1400" dirty="0" smtClean="0"/>
            </a:br>
            <a:r>
              <a:rPr lang="ru-RU" sz="2000" dirty="0" smtClean="0"/>
              <a:t/>
            </a:r>
            <a:br>
              <a:rPr lang="ru-RU" sz="2000" dirty="0" smtClean="0"/>
            </a:br>
            <a:r>
              <a:rPr lang="ru-RU" sz="1400" dirty="0" smtClean="0"/>
              <a:t/>
            </a:r>
            <a:br>
              <a:rPr lang="ru-RU" sz="1400" dirty="0" smtClean="0"/>
            </a:br>
            <a:endParaRPr lang="ru-RU" sz="1600" dirty="0" smtClean="0"/>
          </a:p>
          <a:p>
            <a:pPr lvl="0"/>
            <a:endParaRPr lang="ru-RU" sz="1400" dirty="0"/>
          </a:p>
        </p:txBody>
      </p:sp>
    </p:spTree>
    <p:extLst>
      <p:ext uri="{BB962C8B-B14F-4D97-AF65-F5344CB8AC3E}">
        <p14:creationId xmlns="" xmlns:p14="http://schemas.microsoft.com/office/powerpoint/2010/main" val="875711928"/>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9" y="620688"/>
            <a:ext cx="3816424" cy="3384376"/>
          </a:xfrm>
        </p:spPr>
        <p:txBody>
          <a:bodyPr/>
          <a:lstStyle/>
          <a:p>
            <a:pPr algn="ctr">
              <a:lnSpc>
                <a:spcPct val="115000"/>
              </a:lnSpc>
              <a:spcBef>
                <a:spcPts val="1050"/>
              </a:spcBef>
              <a:spcAft>
                <a:spcPts val="2250"/>
              </a:spcAft>
            </a:pPr>
            <a:r>
              <a:rPr lang="ru-RU" sz="3200" dirty="0" smtClean="0">
                <a:latin typeface="Times New Roman" pitchFamily="18" charset="0"/>
                <a:cs typeface="Times New Roman" pitchFamily="18" charset="0"/>
              </a:rPr>
              <a:t>Нужна ли лицензия при добыче подземных вод?</a:t>
            </a:r>
            <a:r>
              <a:rPr lang="ru-RU" sz="2000" dirty="0" smtClean="0"/>
              <a:t/>
            </a:r>
            <a:br>
              <a:rPr lang="ru-RU" sz="2000" dirty="0" smtClean="0"/>
            </a:br>
            <a:r>
              <a:rPr lang="ru-RU" sz="2000" dirty="0" smtClean="0"/>
              <a:t/>
            </a:r>
            <a:br>
              <a:rPr lang="ru-RU" sz="2000" dirty="0" smtClean="0"/>
            </a:br>
            <a:r>
              <a:rPr lang="ru-RU" sz="2000" dirty="0"/>
              <a:t/>
            </a:r>
            <a:br>
              <a:rPr lang="ru-RU" sz="2000" dirty="0"/>
            </a:br>
            <a:endParaRPr lang="ru-RU" sz="2000" dirty="0"/>
          </a:p>
        </p:txBody>
      </p:sp>
      <p:sp>
        <p:nvSpPr>
          <p:cNvPr id="4" name="Текст 3"/>
          <p:cNvSpPr>
            <a:spLocks noGrp="1"/>
          </p:cNvSpPr>
          <p:nvPr>
            <p:ph type="body" sz="half" idx="2"/>
          </p:nvPr>
        </p:nvSpPr>
        <p:spPr>
          <a:xfrm>
            <a:off x="323528" y="2924944"/>
            <a:ext cx="3888432" cy="2952328"/>
          </a:xfrm>
        </p:spPr>
        <p:txBody>
          <a:bodyPr>
            <a:noAutofit/>
          </a:bodyPr>
          <a:lstStyle/>
          <a:p>
            <a:endParaRPr lang="ru-RU" sz="2000" dirty="0" smtClean="0"/>
          </a:p>
          <a:p>
            <a:endParaRPr lang="ru-RU" dirty="0"/>
          </a:p>
        </p:txBody>
      </p:sp>
      <p:sp>
        <p:nvSpPr>
          <p:cNvPr id="5" name="Содержимое 4"/>
          <p:cNvSpPr>
            <a:spLocks noGrp="1"/>
          </p:cNvSpPr>
          <p:nvPr>
            <p:ph idx="1"/>
          </p:nvPr>
        </p:nvSpPr>
        <p:spPr>
          <a:xfrm>
            <a:off x="4139952" y="692696"/>
            <a:ext cx="4470648" cy="5289768"/>
          </a:xfrm>
        </p:spPr>
        <p:txBody>
          <a:bodyPr>
            <a:normAutofit fontScale="92500" lnSpcReduction="20000"/>
          </a:bodyPr>
          <a:lstStyle/>
          <a:p>
            <a:r>
              <a:rPr lang="ru-RU" dirty="0" smtClean="0"/>
              <a:t>Раньше лицензия для добычи СНТ подземных вод при организации хозяйственно-бытового водоснабжения не требовалась, однако с 2020 года ее получение стало </a:t>
            </a:r>
            <a:r>
              <a:rPr lang="ru-RU" b="1" dirty="0" smtClean="0"/>
              <a:t>обязательным.</a:t>
            </a:r>
            <a:endParaRPr lang="ru-RU" dirty="0" smtClean="0"/>
          </a:p>
          <a:p>
            <a:r>
              <a:rPr lang="ru-RU" dirty="0" smtClean="0"/>
              <a:t>Обычным гражданам (физ.лицам) такая лицензия не нужна, если колодец:</a:t>
            </a:r>
          </a:p>
          <a:p>
            <a:pPr lvl="0"/>
            <a:r>
              <a:rPr lang="ru-RU" dirty="0" smtClean="0"/>
              <a:t>имеет глубину менее 5 метров, </a:t>
            </a:r>
          </a:p>
          <a:p>
            <a:pPr lvl="0"/>
            <a:r>
              <a:rPr lang="ru-RU" dirty="0" smtClean="0"/>
              <a:t>используется только для собственных нужд, </a:t>
            </a:r>
          </a:p>
          <a:p>
            <a:pPr lvl="0"/>
            <a:r>
              <a:rPr lang="ru-RU" dirty="0" smtClean="0"/>
              <a:t>объем извлекаемой воды - менее 100 кубометров в сутки,</a:t>
            </a:r>
          </a:p>
          <a:p>
            <a:pPr lvl="0"/>
            <a:r>
              <a:rPr lang="ru-RU" dirty="0" smtClean="0"/>
              <a:t>вода в него поступает не из горизонта-источника централизованного водоснабжения. </a:t>
            </a:r>
            <a:endParaRPr lang="ru-RU" dirty="0"/>
          </a:p>
        </p:txBody>
      </p:sp>
      <p:pic>
        <p:nvPicPr>
          <p:cNvPr id="7" name="Рисунок 6" descr="Садоводство и огородничество 2020: новации для дач и СНТ"/>
          <p:cNvPicPr/>
          <p:nvPr/>
        </p:nvPicPr>
        <p:blipFill>
          <a:blip r:embed="rId2" cstate="print"/>
          <a:srcRect/>
          <a:stretch>
            <a:fillRect/>
          </a:stretch>
        </p:blipFill>
        <p:spPr bwMode="auto">
          <a:xfrm>
            <a:off x="539552" y="3356992"/>
            <a:ext cx="3528392" cy="2520280"/>
          </a:xfrm>
          <a:prstGeom prst="rect">
            <a:avLst/>
          </a:prstGeom>
          <a:noFill/>
          <a:ln w="9525">
            <a:noFill/>
            <a:miter lim="800000"/>
            <a:headEnd/>
            <a:tailEnd/>
          </a:ln>
        </p:spPr>
      </p:pic>
    </p:spTree>
    <p:extLst>
      <p:ext uri="{BB962C8B-B14F-4D97-AF65-F5344CB8AC3E}">
        <p14:creationId xmlns="" xmlns:p14="http://schemas.microsoft.com/office/powerpoint/2010/main" val="3906124746"/>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0"/>
            <a:ext cx="4536504" cy="3888432"/>
          </a:xfrm>
        </p:spPr>
        <p:txBody>
          <a:bodyPr/>
          <a:lstStyle/>
          <a:p>
            <a:pPr algn="ctr"/>
            <a:r>
              <a:rPr lang="ru-RU" sz="4000" dirty="0" smtClean="0"/>
              <a:t>Право: не разбивать на участке огород</a:t>
            </a:r>
            <a:br>
              <a:rPr lang="ru-RU" sz="4000" dirty="0" smtClean="0"/>
            </a:br>
            <a:r>
              <a:rPr lang="ru-RU" sz="4000" dirty="0" smtClean="0"/>
              <a:t/>
            </a:r>
            <a:br>
              <a:rPr lang="ru-RU" sz="4000" dirty="0" smtClean="0"/>
            </a:br>
            <a:r>
              <a:rPr lang="ru-RU" sz="4000" dirty="0"/>
              <a:t/>
            </a:r>
            <a:br>
              <a:rPr lang="ru-RU" sz="4000" dirty="0"/>
            </a:br>
            <a:endParaRPr lang="ru-RU" sz="4000" dirty="0"/>
          </a:p>
        </p:txBody>
      </p:sp>
      <p:sp>
        <p:nvSpPr>
          <p:cNvPr id="4" name="Текст 3"/>
          <p:cNvSpPr>
            <a:spLocks noGrp="1"/>
          </p:cNvSpPr>
          <p:nvPr>
            <p:ph type="body" sz="half" idx="2"/>
          </p:nvPr>
        </p:nvSpPr>
        <p:spPr>
          <a:xfrm>
            <a:off x="467544" y="3284984"/>
            <a:ext cx="3600400" cy="2808312"/>
          </a:xfrm>
        </p:spPr>
        <p:txBody>
          <a:bodyPr>
            <a:normAutofit/>
          </a:bodyPr>
          <a:lstStyle/>
          <a:p>
            <a:endParaRPr lang="ru-RU" dirty="0"/>
          </a:p>
        </p:txBody>
      </p:sp>
      <p:sp>
        <p:nvSpPr>
          <p:cNvPr id="7" name="Содержимое 6"/>
          <p:cNvSpPr>
            <a:spLocks noGrp="1"/>
          </p:cNvSpPr>
          <p:nvPr>
            <p:ph idx="1"/>
          </p:nvPr>
        </p:nvSpPr>
        <p:spPr>
          <a:xfrm>
            <a:off x="4572000" y="404664"/>
            <a:ext cx="4038600" cy="5904656"/>
          </a:xfrm>
        </p:spPr>
        <p:txBody>
          <a:bodyPr>
            <a:normAutofit fontScale="77500" lnSpcReduction="20000"/>
          </a:bodyPr>
          <a:lstStyle/>
          <a:p>
            <a:r>
              <a:rPr lang="ru-RU" dirty="0" smtClean="0"/>
              <a:t>Вся земля в России поделена на категории (еще используется термин «целевое назначение»), у которых вид разрешенного использования.  СНТ и ОНТ организуют на «землях поселений» и «землях </a:t>
            </a:r>
            <a:r>
              <a:rPr lang="ru-RU" dirty="0" err="1" smtClean="0"/>
              <a:t>сельхозназначения</a:t>
            </a:r>
            <a:r>
              <a:rPr lang="ru-RU" dirty="0" smtClean="0"/>
              <a:t>» с ВРИ «ведение огородничества», «ведение садоводства» или ИЖС. На землях, предназначенных для огородничества, запрещено возводить  капитальные постройки, но даже на них никто не может обязать вас разбивать грядки против вашего желания. На любом участке можно просто жарить мясо, загорать и валяться в гамаке. Проблемы могут быть, если выявится так называемое «неиспользование участка». Еще: даже если вы не пользуетесь своей дачей, надо держать участок в порядке: скашивать траву и бурьян, следить, чтобы не было мусора. Все владельцы дачных участков обязаны соблюдать </a:t>
            </a:r>
            <a:r>
              <a:rPr lang="ru-RU" dirty="0" smtClean="0">
                <a:hlinkClick r:id="rId2"/>
              </a:rPr>
              <a:t>противопожарные требования</a:t>
            </a:r>
            <a:r>
              <a:rPr lang="ru-RU" dirty="0" smtClean="0"/>
              <a:t>.</a:t>
            </a:r>
          </a:p>
          <a:p>
            <a:endParaRPr lang="ru-RU" dirty="0"/>
          </a:p>
        </p:txBody>
      </p:sp>
      <p:pic>
        <p:nvPicPr>
          <p:cNvPr id="6" name="Рисунок 5" descr="https://71015.selcdn.ru/articles/2624241/thumb_585.jpg"/>
          <p:cNvPicPr/>
          <p:nvPr/>
        </p:nvPicPr>
        <p:blipFill>
          <a:blip r:embed="rId3" cstate="print"/>
          <a:srcRect/>
          <a:stretch>
            <a:fillRect/>
          </a:stretch>
        </p:blipFill>
        <p:spPr bwMode="auto">
          <a:xfrm>
            <a:off x="539552" y="2708920"/>
            <a:ext cx="4176464" cy="3240360"/>
          </a:xfrm>
          <a:prstGeom prst="rect">
            <a:avLst/>
          </a:prstGeom>
          <a:noFill/>
          <a:ln w="9525">
            <a:noFill/>
            <a:miter lim="800000"/>
            <a:headEnd/>
            <a:tailEnd/>
          </a:ln>
        </p:spPr>
      </p:pic>
    </p:spTree>
    <p:extLst>
      <p:ext uri="{BB962C8B-B14F-4D97-AF65-F5344CB8AC3E}">
        <p14:creationId xmlns="" xmlns:p14="http://schemas.microsoft.com/office/powerpoint/2010/main" val="267570495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11561" y="188640"/>
            <a:ext cx="7704855" cy="3312368"/>
          </a:xfrm>
        </p:spPr>
        <p:txBody>
          <a:bodyPr/>
          <a:lstStyle/>
          <a:p>
            <a:pPr algn="ctr"/>
            <a:r>
              <a:rPr lang="ru-RU" sz="3200" dirty="0" smtClean="0"/>
              <a:t>Право: строить капитальный жилой дом на садовом </a:t>
            </a:r>
            <a:r>
              <a:rPr lang="ru-RU" dirty="0" smtClean="0"/>
              <a:t>участке</a:t>
            </a:r>
            <a:r>
              <a:rPr lang="ru-RU" sz="4800" dirty="0" smtClean="0"/>
              <a:t/>
            </a:r>
            <a:br>
              <a:rPr lang="ru-RU" sz="4800" dirty="0" smtClean="0"/>
            </a:br>
            <a:r>
              <a:rPr lang="ru-RU" sz="4800" dirty="0" smtClean="0"/>
              <a:t/>
            </a:r>
            <a:br>
              <a:rPr lang="ru-RU" sz="4800" dirty="0" smtClean="0"/>
            </a:br>
            <a:r>
              <a:rPr lang="ru-RU" sz="4800" dirty="0"/>
              <a:t/>
            </a:r>
            <a:br>
              <a:rPr lang="ru-RU" sz="4800" dirty="0"/>
            </a:br>
            <a:endParaRPr lang="ru-RU" sz="4800" dirty="0"/>
          </a:p>
        </p:txBody>
      </p:sp>
      <p:sp>
        <p:nvSpPr>
          <p:cNvPr id="4" name="Текст 3"/>
          <p:cNvSpPr>
            <a:spLocks noGrp="1"/>
          </p:cNvSpPr>
          <p:nvPr>
            <p:ph type="body" sz="half" idx="2"/>
          </p:nvPr>
        </p:nvSpPr>
        <p:spPr>
          <a:xfrm>
            <a:off x="323529" y="1844824"/>
            <a:ext cx="3600400" cy="4032448"/>
          </a:xfrm>
        </p:spPr>
        <p:txBody>
          <a:bodyPr/>
          <a:lstStyle/>
          <a:p>
            <a:endParaRPr lang="ru-RU" dirty="0"/>
          </a:p>
        </p:txBody>
      </p:sp>
      <p:sp>
        <p:nvSpPr>
          <p:cNvPr id="5" name="Содержимое 4"/>
          <p:cNvSpPr>
            <a:spLocks noGrp="1"/>
          </p:cNvSpPr>
          <p:nvPr>
            <p:ph idx="1"/>
          </p:nvPr>
        </p:nvSpPr>
        <p:spPr>
          <a:xfrm>
            <a:off x="4355976" y="1340768"/>
            <a:ext cx="4464496" cy="5328592"/>
          </a:xfrm>
        </p:spPr>
        <p:txBody>
          <a:bodyPr>
            <a:normAutofit fontScale="77500" lnSpcReduction="20000"/>
          </a:bodyPr>
          <a:lstStyle/>
          <a:p>
            <a:r>
              <a:rPr lang="ru-RU" dirty="0" smtClean="0"/>
              <a:t>Если участок расположен на землях </a:t>
            </a:r>
            <a:r>
              <a:rPr lang="ru-RU" dirty="0" err="1" smtClean="0"/>
              <a:t>сельхозназначения</a:t>
            </a:r>
            <a:r>
              <a:rPr lang="ru-RU" dirty="0" smtClean="0"/>
              <a:t> с ВРИ «для ведения садоводства», то там можно построить дом ничуть не хуже, чем в населенном пункте с ВРИ ИЖС, и даже использовать для этих целей материнский капитал.  Главное, чтобы дом соответствовал всем признакам индивидуального: имел не более трех этажей, не превышал 20 метров в высоту и был одноквартирным. Дом должен соответствовать и местным правилам застройки – их можно узнавать или в местной поселковой администрации, или в администрации района. Они не противоречат  своду правил </a:t>
            </a:r>
            <a:r>
              <a:rPr lang="ru-RU" dirty="0" smtClean="0">
                <a:hlinkClick r:id="rId2"/>
              </a:rPr>
              <a:t>СП 53.13330.2019</a:t>
            </a:r>
            <a:r>
              <a:rPr lang="ru-RU" dirty="0" smtClean="0"/>
              <a:t>, в котором указаны все отступы и расстояния от дома до других зданий и сооружений, до границы с соседями, до красной линии и дороги. Получать разрешение на строительство теперь не требуется, достаточно отправить уведомление.</a:t>
            </a:r>
            <a:endParaRPr lang="ru-RU" dirty="0"/>
          </a:p>
        </p:txBody>
      </p:sp>
      <p:pic>
        <p:nvPicPr>
          <p:cNvPr id="6" name="Рисунок 5" descr="https://71015.selcdn.ru/articles/2624242/thumb_585.jpg"/>
          <p:cNvPicPr/>
          <p:nvPr/>
        </p:nvPicPr>
        <p:blipFill>
          <a:blip r:embed="rId3" cstate="print"/>
          <a:srcRect/>
          <a:stretch>
            <a:fillRect/>
          </a:stretch>
        </p:blipFill>
        <p:spPr bwMode="auto">
          <a:xfrm>
            <a:off x="323528" y="1844824"/>
            <a:ext cx="3888432" cy="4032448"/>
          </a:xfrm>
          <a:prstGeom prst="rect">
            <a:avLst/>
          </a:prstGeom>
          <a:noFill/>
          <a:ln w="9525">
            <a:noFill/>
            <a:miter lim="800000"/>
            <a:headEnd/>
            <a:tailEnd/>
          </a:ln>
        </p:spPr>
      </p:pic>
    </p:spTree>
    <p:extLst>
      <p:ext uri="{BB962C8B-B14F-4D97-AF65-F5344CB8AC3E}">
        <p14:creationId xmlns="" xmlns:p14="http://schemas.microsoft.com/office/powerpoint/2010/main" val="195979972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404664"/>
            <a:ext cx="4176465" cy="4320480"/>
          </a:xfrm>
        </p:spPr>
        <p:txBody>
          <a:bodyPr/>
          <a:lstStyle/>
          <a:p>
            <a:pPr algn="ctr"/>
            <a:r>
              <a:rPr lang="ru-RU" dirty="0" smtClean="0"/>
              <a:t/>
            </a:r>
            <a:br>
              <a:rPr lang="ru-RU" dirty="0" smtClean="0"/>
            </a:br>
            <a:endParaRPr lang="ru-RU" dirty="0"/>
          </a:p>
        </p:txBody>
      </p:sp>
      <p:sp>
        <p:nvSpPr>
          <p:cNvPr id="4" name="Текст 3"/>
          <p:cNvSpPr>
            <a:spLocks noGrp="1"/>
          </p:cNvSpPr>
          <p:nvPr>
            <p:ph type="body" sz="half" idx="2"/>
          </p:nvPr>
        </p:nvSpPr>
        <p:spPr>
          <a:xfrm>
            <a:off x="395536" y="764704"/>
            <a:ext cx="5184576" cy="2088232"/>
          </a:xfrm>
        </p:spPr>
        <p:txBody>
          <a:bodyPr>
            <a:normAutofit/>
          </a:bodyPr>
          <a:lstStyle/>
          <a:p>
            <a:r>
              <a:rPr lang="ru-RU" sz="4000" b="1" dirty="0" smtClean="0"/>
              <a:t>Право: признать садовый дом жилым</a:t>
            </a:r>
            <a:endParaRPr lang="ru-RU" sz="4000" dirty="0" smtClean="0"/>
          </a:p>
          <a:p>
            <a:endParaRPr lang="ru-RU" sz="3200" dirty="0"/>
          </a:p>
        </p:txBody>
      </p:sp>
      <p:sp>
        <p:nvSpPr>
          <p:cNvPr id="5" name="Содержимое 4"/>
          <p:cNvSpPr>
            <a:spLocks noGrp="1"/>
          </p:cNvSpPr>
          <p:nvPr>
            <p:ph idx="1"/>
          </p:nvPr>
        </p:nvSpPr>
        <p:spPr>
          <a:xfrm>
            <a:off x="5004048" y="404664"/>
            <a:ext cx="3606552" cy="6192688"/>
          </a:xfrm>
        </p:spPr>
        <p:txBody>
          <a:bodyPr>
            <a:normAutofit fontScale="70000" lnSpcReduction="20000"/>
          </a:bodyPr>
          <a:lstStyle/>
          <a:p>
            <a:r>
              <a:rPr lang="ru-RU" dirty="0" smtClean="0"/>
              <a:t>Если дом нежилой только по документам, он может быть признан жилым, главное, чтобы он соответствовал всем критериям из предыдущего пункта. Подтвердить это должно заключение экспертов – важно, чтобы организация, в которую вы обратитесь за экспертной оценкой технического состояния дома, была членом СРО по инженерным изысканиям. Получив положительное заключение, нужно написать заявление в местную администрацию, указав кадастровый номер дома и участка и приложив документы о правах на дом.</a:t>
            </a:r>
            <a:br>
              <a:rPr lang="ru-RU" dirty="0" smtClean="0"/>
            </a:br>
            <a:r>
              <a:rPr lang="ru-RU" dirty="0" smtClean="0"/>
              <a:t>Через 45 дней администрация обязана сообщить вам о принятом решении. Отказать дому в статусе жилого могут, если он стоит на землях для огородничества. Если такой дом был построен до того, как все дачные участки поделили на садовые и огородные, никто не может заставить вас его снести, но он будет считаться садовым.  Стало быть, и прописаться в нем будет нельзя.</a:t>
            </a:r>
          </a:p>
          <a:p>
            <a:endParaRPr lang="ru-RU" dirty="0"/>
          </a:p>
        </p:txBody>
      </p:sp>
      <p:pic>
        <p:nvPicPr>
          <p:cNvPr id="6" name="Рисунок 5" descr="https://71015.selcdn.ru/articles/2624243/thumb_585.jpg"/>
          <p:cNvPicPr/>
          <p:nvPr/>
        </p:nvPicPr>
        <p:blipFill>
          <a:blip r:embed="rId2" cstate="print"/>
          <a:srcRect/>
          <a:stretch>
            <a:fillRect/>
          </a:stretch>
        </p:blipFill>
        <p:spPr bwMode="auto">
          <a:xfrm>
            <a:off x="611560" y="2996952"/>
            <a:ext cx="3960440" cy="3024336"/>
          </a:xfrm>
          <a:prstGeom prst="rect">
            <a:avLst/>
          </a:prstGeom>
          <a:noFill/>
          <a:ln w="9525">
            <a:noFill/>
            <a:miter lim="800000"/>
            <a:headEnd/>
            <a:tailEnd/>
          </a:ln>
        </p:spPr>
      </p:pic>
    </p:spTree>
    <p:extLst>
      <p:ext uri="{BB962C8B-B14F-4D97-AF65-F5344CB8AC3E}">
        <p14:creationId xmlns="" xmlns:p14="http://schemas.microsoft.com/office/powerpoint/2010/main" val="2385320010"/>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5" y="764704"/>
            <a:ext cx="4007636" cy="2160240"/>
          </a:xfrm>
        </p:spPr>
        <p:txBody>
          <a:bodyPr/>
          <a:lstStyle/>
          <a:p>
            <a:pPr algn="ctr"/>
            <a:r>
              <a:rPr lang="ru-RU" dirty="0" smtClean="0"/>
              <a:t>Право: следить, как правление товарищества расходует деньги</a:t>
            </a:r>
            <a:br>
              <a:rPr lang="ru-RU" dirty="0" smtClean="0"/>
            </a:br>
            <a:endParaRPr lang="ru-RU" dirty="0"/>
          </a:p>
        </p:txBody>
      </p:sp>
      <p:sp>
        <p:nvSpPr>
          <p:cNvPr id="4" name="Текст 3"/>
          <p:cNvSpPr>
            <a:spLocks noGrp="1"/>
          </p:cNvSpPr>
          <p:nvPr>
            <p:ph type="body" sz="half" idx="2"/>
          </p:nvPr>
        </p:nvSpPr>
        <p:spPr>
          <a:xfrm>
            <a:off x="611561" y="2636912"/>
            <a:ext cx="3600400" cy="3000408"/>
          </a:xfrm>
        </p:spPr>
        <p:txBody>
          <a:bodyPr/>
          <a:lstStyle/>
          <a:p>
            <a:endParaRPr lang="ru-RU" dirty="0"/>
          </a:p>
        </p:txBody>
      </p:sp>
      <p:sp>
        <p:nvSpPr>
          <p:cNvPr id="6" name="Содержимое 5"/>
          <p:cNvSpPr>
            <a:spLocks noGrp="1"/>
          </p:cNvSpPr>
          <p:nvPr>
            <p:ph idx="1"/>
          </p:nvPr>
        </p:nvSpPr>
        <p:spPr>
          <a:xfrm>
            <a:off x="4593515" y="404664"/>
            <a:ext cx="4298965" cy="5760640"/>
          </a:xfrm>
        </p:spPr>
        <p:txBody>
          <a:bodyPr>
            <a:normAutofit fontScale="55000" lnSpcReduction="20000"/>
          </a:bodyPr>
          <a:lstStyle/>
          <a:p>
            <a:r>
              <a:rPr lang="ru-RU" sz="2500" dirty="0" smtClean="0"/>
              <a:t>Каждый член товарищества и даже не член, а просто владелец участка на его территории, может потребовать у председателя финансовую отчетность и проверить, правда ли новая скамейка у пожарного пруда стоила 50 000 рублей. Знать, на что тратятся общие деньги – полное право не только ревизионной комиссии, но и любого садовода.</a:t>
            </a:r>
            <a:br>
              <a:rPr lang="ru-RU" sz="2500" dirty="0" smtClean="0"/>
            </a:br>
            <a:r>
              <a:rPr lang="ru-RU" sz="2500" dirty="0" smtClean="0"/>
              <a:t>Требовать, например, можно:</a:t>
            </a:r>
          </a:p>
          <a:p>
            <a:pPr lvl="0"/>
            <a:r>
              <a:rPr lang="ru-RU" sz="2500" dirty="0" smtClean="0"/>
              <a:t>заверенную копию бухгалтерского баланса;</a:t>
            </a:r>
          </a:p>
          <a:p>
            <a:pPr lvl="0"/>
            <a:r>
              <a:rPr lang="ru-RU" sz="2500" dirty="0" smtClean="0"/>
              <a:t>заверенную копию отчета о целевом использовании средств;</a:t>
            </a:r>
          </a:p>
          <a:p>
            <a:pPr lvl="0"/>
            <a:r>
              <a:rPr lang="ru-RU" sz="2500" dirty="0" smtClean="0"/>
              <a:t>заверенные копии приходно-расходных смет и отчетов об их исполнении;</a:t>
            </a:r>
          </a:p>
          <a:p>
            <a:pPr lvl="0"/>
            <a:r>
              <a:rPr lang="ru-RU" sz="2500" dirty="0" smtClean="0"/>
              <a:t>заключения ревизионной комиссии;</a:t>
            </a:r>
          </a:p>
          <a:p>
            <a:r>
              <a:rPr lang="ru-RU" sz="2500" dirty="0" smtClean="0"/>
              <a:t>документы, которые подтверждают права СНТ на имущество.</a:t>
            </a:r>
            <a:r>
              <a:rPr lang="ru-RU" sz="2500" b="1" dirty="0" smtClean="0"/>
              <a:t> </a:t>
            </a:r>
          </a:p>
          <a:p>
            <a:r>
              <a:rPr lang="ru-RU" sz="2500" dirty="0" smtClean="0"/>
              <a:t>сейчас все члены СНТ или ОНТ платят два вида взносов, членские и целевые. Членские – на текущие расходы, вроде вывоза мусора и налогов, целевые – на какие-то работы или покупку имущества (с одобрения общего собрания). Но закон </a:t>
            </a:r>
            <a:r>
              <a:rPr lang="ru-RU" sz="2500" dirty="0" smtClean="0">
                <a:hlinkClick r:id="rId2"/>
              </a:rPr>
              <a:t>четко оговаривает</a:t>
            </a:r>
            <a:r>
              <a:rPr lang="ru-RU" sz="2500" dirty="0" smtClean="0"/>
              <a:t>, на что разрешается тратить взносы, из этого и следует их размер. Правление обязано иметь финансово-экономическое обоснование взносов в письменном виде и выдавать его копию каждому собственнику участка на территории товарищества, который напишет соответствующее заявление.</a:t>
            </a:r>
          </a:p>
          <a:p>
            <a:pPr lvl="0"/>
            <a:endParaRPr lang="ru-RU" dirty="0"/>
          </a:p>
        </p:txBody>
      </p:sp>
      <p:pic>
        <p:nvPicPr>
          <p:cNvPr id="7" name="Рисунок 6" descr="https://71015.selcdn.ru/articles/2624252/thumb_585.jpg"/>
          <p:cNvPicPr/>
          <p:nvPr/>
        </p:nvPicPr>
        <p:blipFill>
          <a:blip r:embed="rId3" cstate="print"/>
          <a:srcRect/>
          <a:stretch>
            <a:fillRect/>
          </a:stretch>
        </p:blipFill>
        <p:spPr bwMode="auto">
          <a:xfrm>
            <a:off x="539552" y="2636912"/>
            <a:ext cx="3888432" cy="3096344"/>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095" y="476672"/>
            <a:ext cx="3636085" cy="2376263"/>
          </a:xfrm>
        </p:spPr>
        <p:txBody>
          <a:bodyPr/>
          <a:lstStyle/>
          <a:p>
            <a:r>
              <a:rPr lang="ru-RU" sz="3200" dirty="0" smtClean="0">
                <a:latin typeface="Times New Roman" pitchFamily="18" charset="0"/>
                <a:cs typeface="Times New Roman" pitchFamily="18" charset="0"/>
              </a:rPr>
              <a:t>Право: не делать межевание участка</a:t>
            </a:r>
            <a:r>
              <a:rPr lang="ru-RU" sz="4000" dirty="0" smtClean="0"/>
              <a:t/>
            </a:r>
            <a:br>
              <a:rPr lang="ru-RU" sz="4000" dirty="0" smtClean="0"/>
            </a:br>
            <a:endParaRPr lang="ru-RU" sz="4000" dirty="0"/>
          </a:p>
        </p:txBody>
      </p:sp>
      <p:sp>
        <p:nvSpPr>
          <p:cNvPr id="4" name="Текст 3"/>
          <p:cNvSpPr>
            <a:spLocks noGrp="1"/>
          </p:cNvSpPr>
          <p:nvPr>
            <p:ph type="body" sz="half" idx="2"/>
          </p:nvPr>
        </p:nvSpPr>
        <p:spPr>
          <a:xfrm>
            <a:off x="611560" y="2492896"/>
            <a:ext cx="3852865" cy="3672408"/>
          </a:xfrm>
        </p:spPr>
        <p:txBody>
          <a:bodyPr>
            <a:noAutofit/>
          </a:bodyPr>
          <a:lstStyle/>
          <a:p>
            <a:pPr algn="ctr"/>
            <a:endParaRPr lang="ru-RU" sz="2800" dirty="0"/>
          </a:p>
        </p:txBody>
      </p:sp>
      <p:pic>
        <p:nvPicPr>
          <p:cNvPr id="6" name="Рисунок 5" descr="https://71015.selcdn.ru/articles/2624253/thumb_585.jpg"/>
          <p:cNvPicPr/>
          <p:nvPr/>
        </p:nvPicPr>
        <p:blipFill>
          <a:blip r:embed="rId2" cstate="print"/>
          <a:srcRect/>
          <a:stretch>
            <a:fillRect/>
          </a:stretch>
        </p:blipFill>
        <p:spPr bwMode="auto">
          <a:xfrm>
            <a:off x="611560" y="3068960"/>
            <a:ext cx="3888432" cy="2736304"/>
          </a:xfrm>
          <a:prstGeom prst="rect">
            <a:avLst/>
          </a:prstGeom>
          <a:noFill/>
          <a:ln w="9525">
            <a:noFill/>
            <a:miter lim="800000"/>
            <a:headEnd/>
            <a:tailEnd/>
          </a:ln>
        </p:spPr>
      </p:pic>
      <p:sp>
        <p:nvSpPr>
          <p:cNvPr id="7" name="Содержимое 6"/>
          <p:cNvSpPr>
            <a:spLocks noGrp="1"/>
          </p:cNvSpPr>
          <p:nvPr>
            <p:ph idx="1"/>
          </p:nvPr>
        </p:nvSpPr>
        <p:spPr>
          <a:xfrm>
            <a:off x="4593515" y="476672"/>
            <a:ext cx="4017085" cy="5688632"/>
          </a:xfrm>
        </p:spPr>
        <p:txBody>
          <a:bodyPr>
            <a:normAutofit fontScale="70000" lnSpcReduction="20000"/>
          </a:bodyPr>
          <a:lstStyle/>
          <a:p>
            <a:r>
              <a:rPr lang="ru-RU" dirty="0" smtClean="0"/>
              <a:t>Смысл межевания в том, чтобы зафиксировать в ЕГРН точное расположение участка. И его границы можно будет увидеть на публичной карте </a:t>
            </a:r>
            <a:r>
              <a:rPr lang="ru-RU" dirty="0" err="1" smtClean="0"/>
              <a:t>Росреестра</a:t>
            </a:r>
            <a:r>
              <a:rPr lang="ru-RU" dirty="0" smtClean="0"/>
              <a:t>. Раньше правила разрешали ставить участки на учет без межевания, его точные координаты не требовались. Права этих участков никак не ущемлены: их можно продавать, дарить, оставлять в наследство, и проводить перед этим межевание ни один закон не требует; такая сделка будет спокойно оформлена в </a:t>
            </a:r>
            <a:r>
              <a:rPr lang="ru-RU" dirty="0" err="1" smtClean="0"/>
              <a:t>Росреестре</a:t>
            </a:r>
            <a:r>
              <a:rPr lang="ru-RU" dirty="0" smtClean="0"/>
              <a:t>, а новому владельцу дадут выписку, подтверждающую его право собственности.</a:t>
            </a:r>
            <a:br>
              <a:rPr lang="ru-RU" dirty="0" smtClean="0"/>
            </a:br>
            <a:r>
              <a:rPr lang="ru-RU" dirty="0" smtClean="0"/>
              <a:t/>
            </a:r>
            <a:br>
              <a:rPr lang="ru-RU" dirty="0" smtClean="0"/>
            </a:br>
            <a:r>
              <a:rPr lang="ru-RU" dirty="0" smtClean="0"/>
              <a:t>Но часто оказывается, что межевание – в интересах самого владельца. Может оказаться, что соседи – не самые порядочные люди на свете – первыми найдут кадастрового инженера и оттяпают часть вашей земли. Практика показывает, что тот, кто первым внес в ЕГРН сведения о точных координатах участка, обычно побеждает в имущественных спорах.</a:t>
            </a:r>
          </a:p>
          <a:p>
            <a:endParaRPr lang="ru-RU" dirty="0"/>
          </a:p>
        </p:txBody>
      </p:sp>
    </p:spTree>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 y="692697"/>
            <a:ext cx="3923927" cy="2232247"/>
          </a:xfrm>
        </p:spPr>
        <p:txBody>
          <a:bodyPr/>
          <a:lstStyle/>
          <a:p>
            <a:pPr algn="ctr"/>
            <a:r>
              <a:rPr lang="ru-RU" sz="3200" dirty="0" smtClean="0"/>
              <a:t>Право: не регистрировать некапитальные постройки</a:t>
            </a:r>
            <a:r>
              <a:rPr lang="ru-RU" sz="4000" dirty="0" smtClean="0"/>
              <a:t/>
            </a:r>
            <a:br>
              <a:rPr lang="ru-RU" sz="4000" dirty="0" smtClean="0"/>
            </a:br>
            <a:endParaRPr lang="ru-RU" sz="4000" dirty="0"/>
          </a:p>
        </p:txBody>
      </p:sp>
      <p:sp>
        <p:nvSpPr>
          <p:cNvPr id="4" name="Текст 3"/>
          <p:cNvSpPr>
            <a:spLocks noGrp="1"/>
          </p:cNvSpPr>
          <p:nvPr>
            <p:ph type="body" sz="half" idx="2"/>
          </p:nvPr>
        </p:nvSpPr>
        <p:spPr>
          <a:xfrm>
            <a:off x="611561" y="2708920"/>
            <a:ext cx="3312368" cy="3240360"/>
          </a:xfrm>
        </p:spPr>
        <p:txBody>
          <a:bodyPr>
            <a:noAutofit/>
          </a:bodyPr>
          <a:lstStyle/>
          <a:p>
            <a:pPr algn="ctr"/>
            <a:endParaRPr lang="ru-RU" sz="2000" dirty="0"/>
          </a:p>
        </p:txBody>
      </p:sp>
      <p:sp>
        <p:nvSpPr>
          <p:cNvPr id="6" name="Содержимое 5"/>
          <p:cNvSpPr>
            <a:spLocks noGrp="1"/>
          </p:cNvSpPr>
          <p:nvPr>
            <p:ph idx="1"/>
          </p:nvPr>
        </p:nvSpPr>
        <p:spPr>
          <a:xfrm>
            <a:off x="4593515" y="731520"/>
            <a:ext cx="4017085" cy="5289768"/>
          </a:xfrm>
        </p:spPr>
        <p:txBody>
          <a:bodyPr>
            <a:normAutofit fontScale="92500"/>
          </a:bodyPr>
          <a:lstStyle/>
          <a:p>
            <a:r>
              <a:rPr lang="ru-RU" dirty="0" smtClean="0"/>
              <a:t>Постройки без фундамента, которые можно переместить, не причиняя им существенного ущерба, регистрировать в </a:t>
            </a:r>
            <a:r>
              <a:rPr lang="ru-RU" dirty="0" err="1" smtClean="0"/>
              <a:t>Росреестре</a:t>
            </a:r>
            <a:r>
              <a:rPr lang="ru-RU" dirty="0" smtClean="0"/>
              <a:t> не нужно, следовательно, не нужно платить за них налоги. Но никто не может обязать вас регистрировать и капитальные постройки тоже - ни по Налоговому кодексу РФ, ни по Федеральному закону от 21.07.1997 № 122-ФЗ «О государственной регистрации прав на недвижимое имущество и сделок с ним». </a:t>
            </a:r>
            <a:endParaRPr lang="ru-RU" dirty="0"/>
          </a:p>
        </p:txBody>
      </p:sp>
      <p:pic>
        <p:nvPicPr>
          <p:cNvPr id="7" name="Рисунок 6" descr="https://71015.selcdn.ru/articles/2624254/thumb_585.jpg"/>
          <p:cNvPicPr/>
          <p:nvPr/>
        </p:nvPicPr>
        <p:blipFill>
          <a:blip r:embed="rId2" cstate="print"/>
          <a:srcRect/>
          <a:stretch>
            <a:fillRect/>
          </a:stretch>
        </p:blipFill>
        <p:spPr bwMode="auto">
          <a:xfrm>
            <a:off x="683568" y="2708920"/>
            <a:ext cx="3312368" cy="3024336"/>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7" y="332656"/>
            <a:ext cx="3600400" cy="2232247"/>
          </a:xfrm>
        </p:spPr>
        <p:txBody>
          <a:bodyPr/>
          <a:lstStyle/>
          <a:p>
            <a:pPr algn="ctr"/>
            <a:r>
              <a:rPr lang="ru-RU" dirty="0" smtClean="0"/>
              <a:t>Право: не платить налог за продажу урожая</a:t>
            </a:r>
            <a:br>
              <a:rPr lang="ru-RU" dirty="0" smtClean="0"/>
            </a:br>
            <a:endParaRPr lang="ru-RU" dirty="0"/>
          </a:p>
        </p:txBody>
      </p:sp>
      <p:sp>
        <p:nvSpPr>
          <p:cNvPr id="4" name="Текст 3"/>
          <p:cNvSpPr>
            <a:spLocks noGrp="1"/>
          </p:cNvSpPr>
          <p:nvPr>
            <p:ph type="body" sz="half" idx="2"/>
          </p:nvPr>
        </p:nvSpPr>
        <p:spPr>
          <a:xfrm>
            <a:off x="395537" y="2708920"/>
            <a:ext cx="3672408" cy="3312368"/>
          </a:xfrm>
        </p:spPr>
        <p:txBody>
          <a:bodyPr>
            <a:normAutofit/>
          </a:bodyPr>
          <a:lstStyle/>
          <a:p>
            <a:endParaRPr lang="ru-RU" dirty="0"/>
          </a:p>
        </p:txBody>
      </p:sp>
      <p:sp>
        <p:nvSpPr>
          <p:cNvPr id="6" name="Содержимое 5"/>
          <p:cNvSpPr>
            <a:spLocks noGrp="1"/>
          </p:cNvSpPr>
          <p:nvPr>
            <p:ph idx="1"/>
          </p:nvPr>
        </p:nvSpPr>
        <p:spPr>
          <a:xfrm>
            <a:off x="4593515" y="731520"/>
            <a:ext cx="4017085" cy="5217760"/>
          </a:xfrm>
        </p:spPr>
        <p:txBody>
          <a:bodyPr>
            <a:normAutofit lnSpcReduction="10000"/>
          </a:bodyPr>
          <a:lstStyle/>
          <a:p>
            <a:r>
              <a:rPr lang="ru-RU" dirty="0" smtClean="0"/>
              <a:t>Никто может заставить дачника открывать ИП и платить налог с продажи урожая, если он выращивает этот урожай сам или с родственниками и в его собственности не больше 50 соток земли. На всякий случай лучше взять в СНТ, ОНТ или местной администрации справку о том, что садоводу принадлежит участок такой-то площади. Эта бумажка защити ваше право не платить налог.</a:t>
            </a:r>
          </a:p>
          <a:p>
            <a:endParaRPr lang="ru-RU" dirty="0"/>
          </a:p>
        </p:txBody>
      </p:sp>
      <p:pic>
        <p:nvPicPr>
          <p:cNvPr id="7" name="Рисунок 6" descr="https://71015.selcdn.ru/articles/2624255/thumb_585.jpg"/>
          <p:cNvPicPr/>
          <p:nvPr/>
        </p:nvPicPr>
        <p:blipFill>
          <a:blip r:embed="rId2" cstate="print"/>
          <a:srcRect/>
          <a:stretch>
            <a:fillRect/>
          </a:stretch>
        </p:blipFill>
        <p:spPr bwMode="auto">
          <a:xfrm>
            <a:off x="395536" y="2492896"/>
            <a:ext cx="4104455" cy="3168352"/>
          </a:xfrm>
          <a:prstGeom prst="rect">
            <a:avLst/>
          </a:prstGeom>
          <a:noFill/>
          <a:ln w="9525">
            <a:noFill/>
            <a:miter lim="800000"/>
            <a:headEnd/>
            <a:tailEnd/>
          </a:ln>
        </p:spPr>
      </p:pic>
    </p:spTree>
  </p:cSld>
  <p:clrMapOvr>
    <a:masterClrMapping/>
  </p:clrMapOvr>
  <p:transition>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3" y="260648"/>
            <a:ext cx="7704855" cy="2520280"/>
          </a:xfrm>
        </p:spPr>
        <p:txBody>
          <a:bodyPr/>
          <a:lstStyle/>
          <a:p>
            <a:pPr algn="ctr"/>
            <a:r>
              <a:rPr lang="ru-RU" sz="7200" dirty="0" smtClean="0"/>
              <a:t>Спасибо за внимание</a:t>
            </a:r>
            <a:br>
              <a:rPr lang="ru-RU" sz="7200" dirty="0" smtClean="0"/>
            </a:br>
            <a:endParaRPr lang="ru-RU" sz="7200" dirty="0"/>
          </a:p>
        </p:txBody>
      </p:sp>
      <p:pic>
        <p:nvPicPr>
          <p:cNvPr id="5" name="Рисунок 4" descr="217 ФЗ О садоводческих на 2019 год с изменениями и комментариями"/>
          <p:cNvPicPr/>
          <p:nvPr/>
        </p:nvPicPr>
        <p:blipFill>
          <a:blip r:embed="rId2" cstate="print"/>
          <a:srcRect/>
          <a:stretch>
            <a:fillRect/>
          </a:stretch>
        </p:blipFill>
        <p:spPr bwMode="auto">
          <a:xfrm>
            <a:off x="2627784" y="2996952"/>
            <a:ext cx="4250586" cy="2905125"/>
          </a:xfrm>
          <a:prstGeom prst="rect">
            <a:avLst/>
          </a:prstGeom>
          <a:noFill/>
          <a:ln w="9525">
            <a:noFill/>
            <a:miter lim="800000"/>
            <a:headEnd/>
            <a:tailEnd/>
          </a:ln>
        </p:spPr>
      </p:pic>
    </p:spTree>
    <p:extLst>
      <p:ext uri="{BB962C8B-B14F-4D97-AF65-F5344CB8AC3E}">
        <p14:creationId xmlns="" xmlns:p14="http://schemas.microsoft.com/office/powerpoint/2010/main" val="4117139204"/>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465</TotalTime>
  <Words>898</Words>
  <Application>Microsoft Office PowerPoint</Application>
  <PresentationFormat>Экран (4:3)</PresentationFormat>
  <Paragraphs>69</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Воздушный поток</vt:lpstr>
      <vt:lpstr>Школа пожилого возраста  «Садоводы и огородники Тема: «Об изменениях в законодательстве в садоводе и огородничестве»</vt:lpstr>
      <vt:lpstr>Порядок ведения гражданами садоводства и огородничества, а также "дачного" строительства изменился в связи с вступлением в силу:  с 01.01.2019 Федерального закона №217 «О ведении гражданами садоводства и огородничества для собственных нужд...»,  с 20.04.2020 Свода правил СП 53.13330.2019 "Планировка и застройка территории ведения гражданами садоводства..." (СНиП 30.02.97). В России около 60 млн дачников, а значит законодательные механизмы данных вопросов крайне важны.  </vt:lpstr>
      <vt:lpstr>Рассмотрим основные новации для СНТ:    </vt:lpstr>
      <vt:lpstr>Что разрешено строить на "дачных" участках? </vt:lpstr>
      <vt:lpstr>Что разрешено строить на "дачных" участках?   </vt:lpstr>
      <vt:lpstr>Возможно ли признать СНТ населенным пунктом?    </vt:lpstr>
      <vt:lpstr>Нужна ли лицензия при добыче подземных вод?   </vt:lpstr>
      <vt:lpstr>Право: не разбивать на участке огород   </vt:lpstr>
      <vt:lpstr>Право: строить капитальный жилой дом на садовом участке   </vt:lpstr>
      <vt:lpstr> </vt:lpstr>
      <vt:lpstr>Право: следить, как правление товарищества расходует деньги </vt:lpstr>
      <vt:lpstr>Право: не делать межевание участка </vt:lpstr>
      <vt:lpstr>Право: не регистрировать некапитальные постройки </vt:lpstr>
      <vt:lpstr>Право: не платить налог за продажу урожая </vt:lpstr>
      <vt:lpstr>Спасибо за внимание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Школа пожилого возраста «Садоводы и огородники Тема: «Уроки практических навыков по применению инновационных методик в садово - огороднической деятельности»</dc:title>
  <dc:creator>HOME</dc:creator>
  <cp:lastModifiedBy>Maksunova_EV</cp:lastModifiedBy>
  <cp:revision>70</cp:revision>
  <dcterms:created xsi:type="dcterms:W3CDTF">2020-06-16T16:26:32Z</dcterms:created>
  <dcterms:modified xsi:type="dcterms:W3CDTF">2021-01-18T05:56:59Z</dcterms:modified>
</cp:coreProperties>
</file>