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29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5B106E36-FD25-4E2D-B0AA-010F637433A0}" type="datetimeFigureOut">
              <a:rPr lang="ru-RU" smtClean="0"/>
              <a:pPr/>
              <a:t>24.01.2021</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24.01.2021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24.01.2021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24.01.2021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5B106E36-FD25-4E2D-B0AA-010F637433A0}" type="datetimeFigureOut">
              <a:rPr lang="ru-RU" smtClean="0"/>
              <a:pPr/>
              <a:t>24.01.2021</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24.01.2021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5B106E36-FD25-4E2D-B0AA-010F637433A0}" type="datetimeFigureOut">
              <a:rPr lang="ru-RU" smtClean="0"/>
              <a:pPr/>
              <a:t>24.01.2021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5B106E36-FD25-4E2D-B0AA-010F637433A0}" type="datetimeFigureOut">
              <a:rPr lang="ru-RU" smtClean="0"/>
              <a:pPr/>
              <a:t>24.01.2021</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1.s7.arpaddr.com/2/65/7C/649604503518578042/fullsize.jp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1.s7.arpaddr.com/2/67/24/649604506696549759/fullsize.jpg"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r>
              <a:rPr lang="ru-RU" sz="1400" i="1" dirty="0" smtClean="0"/>
              <a:t>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a:t>
            </a:r>
            <a:r>
              <a:rPr lang="ru-RU" sz="2000" i="1" dirty="0" smtClean="0"/>
              <a:t/>
            </a:r>
            <a:br>
              <a:rPr lang="ru-RU" sz="2000" i="1" dirty="0" smtClean="0"/>
            </a:br>
            <a:r>
              <a:rPr lang="ru-RU" sz="2000" i="1" dirty="0" smtClean="0"/>
              <a:t/>
            </a:r>
            <a:br>
              <a:rPr lang="ru-RU" sz="2000" i="1" dirty="0" smtClean="0"/>
            </a:br>
            <a:r>
              <a:rPr lang="ru-RU" sz="2000" i="1" dirty="0" smtClean="0"/>
              <a:t> </a:t>
            </a:r>
            <a:br>
              <a:rPr lang="ru-RU" sz="2000" i="1" dirty="0" smtClean="0"/>
            </a:br>
            <a:r>
              <a:rPr lang="ru-RU" sz="2000" b="1" i="1" dirty="0" smtClean="0"/>
              <a:t>Школа пожилого возраста по направлению «Садоводы и огородники»</a:t>
            </a:r>
            <a:br>
              <a:rPr lang="ru-RU" sz="2000" b="1" i="1" dirty="0" smtClean="0"/>
            </a:br>
            <a:r>
              <a:rPr lang="ru-RU" sz="2000" b="1" i="1" dirty="0" smtClean="0"/>
              <a:t>тема: </a:t>
            </a:r>
            <a:r>
              <a:rPr lang="ru-RU" sz="2000" b="1" i="1" dirty="0" smtClean="0"/>
              <a:t>«Составление </a:t>
            </a:r>
            <a:r>
              <a:rPr lang="ru-RU" sz="2000" b="1" i="1" dirty="0" smtClean="0"/>
              <a:t>г</a:t>
            </a:r>
            <a:r>
              <a:rPr lang="ru-RU" sz="2000" b="1" i="1" dirty="0" smtClean="0"/>
              <a:t>рафика сезонных работ»</a:t>
            </a:r>
            <a:endParaRPr lang="ru-RU" sz="2000" dirty="0"/>
          </a:p>
        </p:txBody>
      </p:sp>
      <p:sp>
        <p:nvSpPr>
          <p:cNvPr id="3" name="Подзаголовок 2"/>
          <p:cNvSpPr>
            <a:spLocks noGrp="1"/>
          </p:cNvSpPr>
          <p:nvPr>
            <p:ph type="subTitle" idx="1"/>
          </p:nvPr>
        </p:nvSpPr>
        <p:spPr/>
        <p:txBody>
          <a:bodyPr/>
          <a:lstStyle/>
          <a:p>
            <a:r>
              <a:rPr lang="ru-RU" dirty="0" smtClean="0"/>
              <a:t>Руководитель: </a:t>
            </a:r>
            <a:r>
              <a:rPr lang="ru-RU" dirty="0" smtClean="0"/>
              <a:t>специалист </a:t>
            </a:r>
            <a:r>
              <a:rPr lang="ru-RU" dirty="0" smtClean="0"/>
              <a:t>по социальной работе </a:t>
            </a:r>
            <a:r>
              <a:rPr lang="ru-RU" dirty="0" err="1" smtClean="0"/>
              <a:t>Грехова</a:t>
            </a:r>
            <a:r>
              <a:rPr lang="ru-RU" dirty="0" smtClean="0"/>
              <a:t> Татьяна Владимировна</a:t>
            </a:r>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332656"/>
            <a:ext cx="7239000" cy="6123080"/>
          </a:xfrm>
        </p:spPr>
        <p:txBody>
          <a:bodyPr>
            <a:normAutofit fontScale="92500" lnSpcReduction="10000"/>
          </a:bodyPr>
          <a:lstStyle/>
          <a:p>
            <a:r>
              <a:rPr lang="ru-RU" b="1" dirty="0" smtClean="0"/>
              <a:t>Для того чтобы стать успешным садоводом, нужно иметь представление о различных сезонных работах на дачном участке. Залог успеха любого дела – четкий и понятный план предстоящей работы. Если вы только делаете первые шаги в качестве садовода и огородника, необязательно сразу же выполнять все рекомендации и выращивать большинство садовых и овощных культур на своем участке. Определитесь, с чего вам хотелось бы начать, и придерживайтесь сезонного графика работ. Ну, а по мере приобретения дачного опыта, вы сможете расширить ассортимент выращиваемых овощей, фруктов или цветов и радовать своих близких богатым и полезным урожаем.</a:t>
            </a:r>
            <a:endParaRPr lang="ru-RU" dirty="0" smtClean="0"/>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1916832"/>
            <a:ext cx="7239000" cy="4538904"/>
          </a:xfrm>
        </p:spPr>
        <p:txBody>
          <a:bodyPr>
            <a:normAutofit fontScale="92500" lnSpcReduction="20000"/>
          </a:bodyPr>
          <a:lstStyle/>
          <a:p>
            <a:pPr fontAlgn="base"/>
            <a:r>
              <a:rPr lang="ru-RU" b="1" dirty="0" smtClean="0"/>
              <a:t>Январь</a:t>
            </a:r>
            <a:endParaRPr lang="ru-RU" dirty="0" smtClean="0"/>
          </a:p>
          <a:p>
            <a:pPr lvl="0" fontAlgn="base"/>
            <a:r>
              <a:rPr lang="ru-RU" dirty="0" smtClean="0"/>
              <a:t>Спланируйте будущие посадки, определитесь с необходимыми вам культурами, которые будут лучше расти на вашем участке;</a:t>
            </a:r>
          </a:p>
          <a:p>
            <a:pPr lvl="0" fontAlgn="base"/>
            <a:r>
              <a:rPr lang="ru-RU" dirty="0" smtClean="0"/>
              <a:t>Купите в специализированных магазинах семена, удобрения, пленку для теплиц и парников (советую не покупать семена и инвентарь у случайных лиц – нет никакой гарантии, что вам не продадут подделку).</a:t>
            </a:r>
          </a:p>
          <a:p>
            <a:pPr fontAlgn="base"/>
            <a:r>
              <a:rPr lang="ru-RU" dirty="0" smtClean="0"/>
              <a:t>Позаботьтесь о плодовых деревьях и кустарниках в вашем саду –используйте выпавший снег для их укрытия и утепления. Сорвите все засохшие свернувшиеся листья – в них зимует множество гусениц и вредителей.</a:t>
            </a:r>
          </a:p>
          <a:p>
            <a:endParaRPr lang="ru-RU" dirty="0"/>
          </a:p>
        </p:txBody>
      </p:sp>
      <p:pic>
        <p:nvPicPr>
          <p:cNvPr id="4" name="Рисунок 3" descr="огород зимой">
            <a:hlinkClick r:id="rId2" tgtFrame="&quot;_blank&quot;"/>
          </p:cNvPr>
          <p:cNvPicPr/>
          <p:nvPr/>
        </p:nvPicPr>
        <p:blipFill>
          <a:blip r:embed="rId3" cstate="print"/>
          <a:srcRect/>
          <a:stretch>
            <a:fillRect/>
          </a:stretch>
        </p:blipFill>
        <p:spPr bwMode="auto">
          <a:xfrm>
            <a:off x="5292080" y="0"/>
            <a:ext cx="2858770" cy="219011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332656"/>
            <a:ext cx="7239000" cy="6123080"/>
          </a:xfrm>
        </p:spPr>
        <p:txBody>
          <a:bodyPr>
            <a:normAutofit fontScale="77500" lnSpcReduction="20000"/>
          </a:bodyPr>
          <a:lstStyle/>
          <a:p>
            <a:pPr fontAlgn="base"/>
            <a:r>
              <a:rPr lang="ru-RU" b="1" dirty="0" smtClean="0"/>
              <a:t>Февраль</a:t>
            </a:r>
            <a:endParaRPr lang="ru-RU" dirty="0" smtClean="0"/>
          </a:p>
          <a:p>
            <a:pPr lvl="0" fontAlgn="base"/>
            <a:r>
              <a:rPr lang="ru-RU" dirty="0" smtClean="0"/>
              <a:t>Продолжайте работы по защите плодовых и ягодных культур от морозов и грызунов. Если к вам на участок повадились зайцы, полевки и мыши, обвяжите стволы плодовых деревьев лапником или полынью. Можно также использовать рубероид, частую металлическую сетку или полиэтиленовую пленку (в 3-4 слоя);</a:t>
            </a:r>
          </a:p>
          <a:p>
            <a:pPr lvl="0" fontAlgn="base"/>
            <a:r>
              <a:rPr lang="ru-RU" dirty="0" smtClean="0"/>
              <a:t>Уже </a:t>
            </a:r>
            <a:r>
              <a:rPr lang="ru-RU" dirty="0" smtClean="0"/>
              <a:t>пора позаботиться о заготовке навоза, его следует хранить в уплотненных штабелях, добавив суперфосфат (на 1 </a:t>
            </a:r>
            <a:r>
              <a:rPr lang="ru-RU" dirty="0" err="1" smtClean="0"/>
              <a:t>ц</a:t>
            </a:r>
            <a:r>
              <a:rPr lang="ru-RU" dirty="0" smtClean="0"/>
              <a:t> навоза 2-2,5 кг удобрения);</a:t>
            </a:r>
          </a:p>
          <a:p>
            <a:pPr lvl="0" fontAlgn="base"/>
            <a:r>
              <a:rPr lang="ru-RU" dirty="0" smtClean="0"/>
              <a:t>Конец февраля – хорошее время для заготовки черенков плодовых деревьев для прививки. Нарезать черенки надо только с хорошо развитых и здоровых деревьев. Хранить черенки лучше всего в подвале в ящике с влажным песком или в опилках;</a:t>
            </a:r>
          </a:p>
          <a:p>
            <a:pPr lvl="0" fontAlgn="base"/>
            <a:r>
              <a:rPr lang="ru-RU" dirty="0" smtClean="0"/>
              <a:t>Настало время подготовить посевные ящики, починить или подновить огородный инвентарь, подремонтировать парниковые рамы.</a:t>
            </a:r>
          </a:p>
          <a:p>
            <a:pPr fontAlgn="base"/>
            <a:r>
              <a:rPr lang="ru-RU" dirty="0" smtClean="0"/>
              <a:t>В первой половине февраля приступайте к выращиванию рассады перца.</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332656"/>
            <a:ext cx="7239000" cy="6525344"/>
          </a:xfrm>
        </p:spPr>
        <p:txBody>
          <a:bodyPr>
            <a:normAutofit fontScale="47500" lnSpcReduction="20000"/>
          </a:bodyPr>
          <a:lstStyle/>
          <a:p>
            <a:pPr fontAlgn="base">
              <a:buNone/>
            </a:pPr>
            <a:r>
              <a:rPr lang="ru-RU" sz="4200" b="1" dirty="0" smtClean="0"/>
              <a:t>Март</a:t>
            </a:r>
            <a:endParaRPr lang="ru-RU" sz="4200" dirty="0" smtClean="0"/>
          </a:p>
          <a:p>
            <a:pPr lvl="0" fontAlgn="base"/>
            <a:r>
              <a:rPr lang="ru-RU" sz="3000" dirty="0" smtClean="0"/>
              <a:t>После схода снега снимите обвязку и обработайте стволы деревьев солнцезащитной побелкой. Можно использовать готовые препараты, а можно сделать побелку своими руками из мела с добавлением глины;</a:t>
            </a:r>
          </a:p>
          <a:p>
            <a:pPr lvl="0" fontAlgn="base"/>
            <a:r>
              <a:rPr lang="ru-RU" sz="3000" dirty="0" smtClean="0"/>
              <a:t>Поврежденные зимой деревья обработайте садовым варом</a:t>
            </a:r>
            <a:r>
              <a:rPr lang="ru-RU" sz="3000" dirty="0" smtClean="0"/>
              <a:t>;</a:t>
            </a:r>
            <a:endParaRPr lang="ru-RU" sz="3000" dirty="0" smtClean="0"/>
          </a:p>
          <a:p>
            <a:pPr lvl="0" fontAlgn="base"/>
            <a:r>
              <a:rPr lang="ru-RU" sz="3000" dirty="0" smtClean="0"/>
              <a:t>Оставшиеся с осени опавшие листья заложите в компостные кучи, прикрыв слоем земли;</a:t>
            </a:r>
          </a:p>
          <a:p>
            <a:pPr lvl="0" fontAlgn="base"/>
            <a:r>
              <a:rPr lang="ru-RU" sz="3000" dirty="0" smtClean="0"/>
              <a:t>Развяжите кустарники, поднимите пригнутые на зиму побеги малины, проредите запущенные кусты смородины, крыжовника;</a:t>
            </a:r>
          </a:p>
          <a:p>
            <a:pPr lvl="0" fontAlgn="base"/>
            <a:r>
              <a:rPr lang="ru-RU" sz="3000" dirty="0" smtClean="0"/>
              <a:t>Продумайте, как правильно разместить овощи на своем участке. При этом необходимо учитывать сочетаемость посевов друг с другом и предшествующие культуры. Предлагаю вам классическую схему овощных посевов: участок, отведенный под овощи, разделите на 4 части. На одной посадите огурцы, капусту, кабачки, которые нуждаются в обильном органическом удобрении. На второй разместите лук, помидоры, редис, чеснок и зеленые овощи. Все эти культуры, как правило, не требуют много удобрений. Третья часть овощного участка предназначена под свеклу, морковь, корневую петрушку, редьку,  пастернак, брюкву, так как эти овощи выращивают на минеральном удобрении. На последнем участке посадите ранний картофель. Почву под него обогащают минеральными и органическими удобрениями. На второй год культуры, занимающие вторую часть огорода, перейдут на первую, что позволит значительно сократить расход удобрений. Картофель займет место корнеплодов, а тыквенные овощи и капуста переместятся на участок картофеля.</a:t>
            </a:r>
          </a:p>
          <a:p>
            <a:pPr fontAlgn="base"/>
            <a:r>
              <a:rPr lang="ru-RU" sz="3000" dirty="0" smtClean="0"/>
              <a:t>Если планируете выращивать овощи в парнике – самое время приступить к сооружению парника. Как его сделать – задача нехитрая, был бы набор необходимых строительных материалов, пленка и желание.</a:t>
            </a:r>
          </a:p>
          <a:p>
            <a:pPr lvl="0" fontAlgn="base"/>
            <a:r>
              <a:rPr lang="ru-RU" sz="3000" dirty="0" smtClean="0"/>
              <a:t>В первой половине марта высевайте на рассаду семена помидоров, баклажан, физалиса, лук-чернушку, ранних сортов белокочанной, краснокочанной, брюссельской, цветной и савойской капусты, а также брокколи и кольраби;</a:t>
            </a:r>
          </a:p>
          <a:p>
            <a:pPr lvl="0" fontAlgn="base"/>
            <a:r>
              <a:rPr lang="ru-RU" sz="3000" dirty="0" smtClean="0"/>
              <a:t>Не позднее третьей декады марта заложите на проращивание здоровые клубни картофеля;</a:t>
            </a:r>
          </a:p>
          <a:p>
            <a:pPr lvl="0" fontAlgn="base"/>
            <a:r>
              <a:rPr lang="ru-RU" sz="3000" dirty="0" smtClean="0"/>
              <a:t>Можно высевать на подготовленные с осени гряды морковь.</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85000" lnSpcReduction="20000"/>
          </a:bodyPr>
          <a:lstStyle/>
          <a:p>
            <a:pPr fontAlgn="base">
              <a:buNone/>
            </a:pPr>
            <a:r>
              <a:rPr lang="ru-RU" b="1" dirty="0" smtClean="0"/>
              <a:t>Апрель</a:t>
            </a:r>
            <a:endParaRPr lang="ru-RU" dirty="0" smtClean="0"/>
          </a:p>
          <a:p>
            <a:pPr lvl="0" fontAlgn="base"/>
            <a:r>
              <a:rPr lang="ru-RU" dirty="0" smtClean="0"/>
              <a:t>Главная работа в саду – обрезка плодового сада и формирование крон молодых плодовых насаждений;</a:t>
            </a:r>
          </a:p>
          <a:p>
            <a:pPr lvl="0" fontAlgn="base"/>
            <a:r>
              <a:rPr lang="ru-RU" dirty="0" smtClean="0"/>
              <a:t>Взрыхлите почву в саду и внесите органические и минеральные азотные удобрения под кустарники и деревья;</a:t>
            </a:r>
          </a:p>
          <a:p>
            <a:pPr lvl="0" fontAlgn="base"/>
            <a:r>
              <a:rPr lang="ru-RU" dirty="0" smtClean="0"/>
              <a:t>Наступило оптимальное время для посадки и пересадки деревьев и кустарников. Приступайте к посадочным работам, как только позволит почва;</a:t>
            </a:r>
          </a:p>
          <a:p>
            <a:pPr lvl="0" fontAlgn="base"/>
            <a:r>
              <a:rPr lang="ru-RU" dirty="0" smtClean="0"/>
              <a:t>В первой половине апреля посадите пророщенные клубни раннего картофеля.</a:t>
            </a:r>
          </a:p>
          <a:p>
            <a:pPr fontAlgn="base"/>
            <a:r>
              <a:rPr lang="ru-RU" dirty="0" smtClean="0"/>
              <a:t>В середине месяца высейте редис, морковь, репу, редьку, лук, салат, петрушку, шпинат, укроп, горох и другие холодостойкие культуры.</a:t>
            </a:r>
          </a:p>
          <a:p>
            <a:endParaRPr lang="ru-RU" dirty="0"/>
          </a:p>
        </p:txBody>
      </p:sp>
      <p:pic>
        <p:nvPicPr>
          <p:cNvPr id="1026" name="Picture 2" descr="C:\Users\123\Desktop\шпв январь 2 и 9\i.jpg"/>
          <p:cNvPicPr>
            <a:picLocks noChangeAspect="1" noChangeArrowheads="1"/>
          </p:cNvPicPr>
          <p:nvPr/>
        </p:nvPicPr>
        <p:blipFill>
          <a:blip r:embed="rId2" cstate="print"/>
          <a:srcRect/>
          <a:stretch>
            <a:fillRect/>
          </a:stretch>
        </p:blipFill>
        <p:spPr bwMode="auto">
          <a:xfrm>
            <a:off x="5004048" y="0"/>
            <a:ext cx="3161928" cy="191683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77500" lnSpcReduction="20000"/>
          </a:bodyPr>
          <a:lstStyle/>
          <a:p>
            <a:pPr fontAlgn="base">
              <a:buNone/>
            </a:pPr>
            <a:r>
              <a:rPr lang="ru-RU" b="1" dirty="0" smtClean="0"/>
              <a:t>Май</a:t>
            </a:r>
            <a:endParaRPr lang="ru-RU" dirty="0" smtClean="0"/>
          </a:p>
          <a:p>
            <a:pPr lvl="0" fontAlgn="base"/>
            <a:r>
              <a:rPr lang="ru-RU" dirty="0" smtClean="0"/>
              <a:t>Во время цветения садов необходимо защищать деревья от ночных заморозков. Испытанный прием защиты – дымление, повышающее температуру воздуха на 1-2 градуса;</a:t>
            </a:r>
          </a:p>
          <a:p>
            <a:pPr lvl="0" fontAlgn="base"/>
            <a:r>
              <a:rPr lang="ru-RU" dirty="0" smtClean="0"/>
              <a:t>Первая декада мая – лучший срок посадки клубники и земляники. Грядки с уже растущими кустами клубники нужно разрыхлить в междурядьях и прополоть до ее цветения;</a:t>
            </a:r>
          </a:p>
          <a:p>
            <a:pPr lvl="0" fontAlgn="base"/>
            <a:r>
              <a:rPr lang="ru-RU" dirty="0" smtClean="0"/>
              <a:t>Приступайте к основной высадке картофеля, весенней посадке столовой свеклы. Май – это также время массовой высадки рассады огурцов и помидоров. Продолжайте посев корнеплодов, зеленных культур, редиса; с конца мая можно высеивать в открытый грунт огурцы, кабачки, патиссоны, тыкву.</a:t>
            </a:r>
          </a:p>
          <a:p>
            <a:pPr fontAlgn="base"/>
            <a:r>
              <a:rPr lang="ru-RU" dirty="0" smtClean="0"/>
              <a:t>Собирайте урожай молодой зелени многолетников — лука, щавеля, ревеня.</a:t>
            </a:r>
          </a:p>
          <a:p>
            <a:endParaRPr lang="ru-RU" dirty="0"/>
          </a:p>
        </p:txBody>
      </p:sp>
      <p:pic>
        <p:nvPicPr>
          <p:cNvPr id="2050" name="Picture 2" descr="C:\Users\123\Desktop\шпв январь 2 и 9\Samen-werden-per-Hand-eingepflanzt.jpg"/>
          <p:cNvPicPr>
            <a:picLocks noChangeAspect="1" noChangeArrowheads="1"/>
          </p:cNvPicPr>
          <p:nvPr/>
        </p:nvPicPr>
        <p:blipFill>
          <a:blip r:embed="rId2" cstate="print"/>
          <a:srcRect/>
          <a:stretch>
            <a:fillRect/>
          </a:stretch>
        </p:blipFill>
        <p:spPr bwMode="auto">
          <a:xfrm>
            <a:off x="3923928" y="1"/>
            <a:ext cx="4228728" cy="198884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1844824"/>
            <a:ext cx="7239000" cy="4610912"/>
          </a:xfrm>
        </p:spPr>
        <p:txBody>
          <a:bodyPr>
            <a:normAutofit fontScale="77500" lnSpcReduction="20000"/>
          </a:bodyPr>
          <a:lstStyle/>
          <a:p>
            <a:pPr fontAlgn="base">
              <a:buNone/>
            </a:pPr>
            <a:r>
              <a:rPr lang="ru-RU" b="1" dirty="0" smtClean="0"/>
              <a:t>Июнь</a:t>
            </a:r>
            <a:endParaRPr lang="ru-RU" dirty="0" smtClean="0"/>
          </a:p>
          <a:p>
            <a:pPr lvl="0" fontAlgn="base"/>
            <a:r>
              <a:rPr lang="ru-RU" dirty="0" smtClean="0"/>
              <a:t>Обеспечивайте деревья и кустарники питанием и влагой, взрыхлите в саду почву;</a:t>
            </a:r>
          </a:p>
          <a:p>
            <a:pPr lvl="0" fontAlgn="base"/>
            <a:r>
              <a:rPr lang="ru-RU" dirty="0" smtClean="0"/>
              <a:t>Приступайте к сбору первых созревших ягод клубники и земляники;</a:t>
            </a:r>
          </a:p>
          <a:p>
            <a:pPr lvl="0" fontAlgn="base"/>
            <a:r>
              <a:rPr lang="ru-RU" dirty="0" smtClean="0"/>
              <a:t>Проводите рыхление междурядий на грядках на небольшую глубину (до 5-6 см). Такое рыхление особенно необходимо после полива: корка и трещины на почве недопустимы;</a:t>
            </a:r>
          </a:p>
          <a:p>
            <a:pPr lvl="0" fontAlgn="base"/>
            <a:r>
              <a:rPr lang="ru-RU" dirty="0" smtClean="0"/>
              <a:t>В конце июня сделайте первое удаление пасынков на помидорных растениях;</a:t>
            </a:r>
          </a:p>
          <a:p>
            <a:pPr lvl="0" fontAlgn="base"/>
            <a:r>
              <a:rPr lang="ru-RU" dirty="0" smtClean="0"/>
              <a:t>Опрыскайте огурцы и капусту настоем картофельной ботвы против тли и паутинного клеща.</a:t>
            </a:r>
          </a:p>
          <a:p>
            <a:pPr fontAlgn="base"/>
            <a:r>
              <a:rPr lang="ru-RU" dirty="0" smtClean="0"/>
              <a:t>Начинайте сбор свежей зелени салата, укропа, лука и редиса.</a:t>
            </a:r>
          </a:p>
          <a:p>
            <a:endParaRPr lang="ru-RU" dirty="0"/>
          </a:p>
        </p:txBody>
      </p:sp>
      <p:pic>
        <p:nvPicPr>
          <p:cNvPr id="3074" name="Picture 2" descr="C:\Users\123\Desktop\шпв январь 2 и 9\raboti-v-sady.jpg"/>
          <p:cNvPicPr>
            <a:picLocks noChangeAspect="1" noChangeArrowheads="1"/>
          </p:cNvPicPr>
          <p:nvPr/>
        </p:nvPicPr>
        <p:blipFill>
          <a:blip r:embed="rId2" cstate="print"/>
          <a:srcRect/>
          <a:stretch>
            <a:fillRect/>
          </a:stretch>
        </p:blipFill>
        <p:spPr bwMode="auto">
          <a:xfrm>
            <a:off x="4067944" y="0"/>
            <a:ext cx="4104456" cy="213285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92500" lnSpcReduction="20000"/>
          </a:bodyPr>
          <a:lstStyle/>
          <a:p>
            <a:pPr fontAlgn="base">
              <a:buNone/>
            </a:pPr>
            <a:r>
              <a:rPr lang="ru-RU" b="1" dirty="0" smtClean="0"/>
              <a:t>Июль</a:t>
            </a:r>
            <a:endParaRPr lang="ru-RU" dirty="0" smtClean="0"/>
          </a:p>
          <a:p>
            <a:pPr lvl="0" fontAlgn="base"/>
            <a:r>
              <a:rPr lang="ru-RU" dirty="0" smtClean="0"/>
              <a:t>Обратите внимание на рост сада, часто и обильно поливайте деревья и кустарники;</a:t>
            </a:r>
          </a:p>
          <a:p>
            <a:pPr lvl="0" fontAlgn="base"/>
            <a:r>
              <a:rPr lang="ru-RU" dirty="0" smtClean="0"/>
              <a:t>Если ожидается большой урожай плодовых – поставьте под ветки подпорки;</a:t>
            </a:r>
          </a:p>
          <a:p>
            <a:pPr lvl="0" fontAlgn="base"/>
            <a:r>
              <a:rPr lang="ru-RU" dirty="0" smtClean="0"/>
              <a:t>Соберите урожай смородины, крыжовника и малины. После окончательного сбора урожая клубники, подкормите кусты;</a:t>
            </a:r>
          </a:p>
          <a:p>
            <a:pPr lvl="0" fontAlgn="base"/>
            <a:r>
              <a:rPr lang="ru-RU" dirty="0" smtClean="0"/>
              <a:t>С середины июля начинайте собирать урожай вишен и раннелетних сортов яблок.</a:t>
            </a:r>
          </a:p>
          <a:p>
            <a:pPr fontAlgn="base"/>
            <a:r>
              <a:rPr lang="ru-RU" dirty="0" smtClean="0"/>
              <a:t>Грядкам необходимы прополка, рыхление и полив; картофель окучьте последний раз и обработайте от фитофторы и колорадских жуков.</a:t>
            </a:r>
          </a:p>
          <a:p>
            <a:endParaRPr lang="ru-RU" dirty="0"/>
          </a:p>
        </p:txBody>
      </p:sp>
      <p:pic>
        <p:nvPicPr>
          <p:cNvPr id="4098" name="Picture 2" descr="C:\Users\123\Desktop\шпв январь 2 и 9\4f98ba288785a7e2a2bc939b0e8972b7179bd52c.jpg"/>
          <p:cNvPicPr>
            <a:picLocks noChangeAspect="1" noChangeArrowheads="1"/>
          </p:cNvPicPr>
          <p:nvPr/>
        </p:nvPicPr>
        <p:blipFill>
          <a:blip r:embed="rId2" cstate="print"/>
          <a:srcRect/>
          <a:stretch>
            <a:fillRect/>
          </a:stretch>
        </p:blipFill>
        <p:spPr bwMode="auto">
          <a:xfrm>
            <a:off x="3779912" y="0"/>
            <a:ext cx="4382616" cy="198884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pPr fontAlgn="base">
              <a:buNone/>
            </a:pPr>
            <a:r>
              <a:rPr lang="ru-RU" b="1" dirty="0" smtClean="0"/>
              <a:t>Август</a:t>
            </a:r>
            <a:endParaRPr lang="ru-RU" dirty="0" smtClean="0"/>
          </a:p>
          <a:p>
            <a:pPr lvl="0" fontAlgn="base"/>
            <a:r>
              <a:rPr lang="ru-RU" dirty="0" smtClean="0"/>
              <a:t>Приступайте к сбору яблок и груш летних сортов, ягод облепихи, черноплодной рябины, шиповника;</a:t>
            </a:r>
          </a:p>
          <a:p>
            <a:pPr lvl="0" fontAlgn="base"/>
            <a:r>
              <a:rPr lang="ru-RU" dirty="0" smtClean="0"/>
              <a:t>Начинайте уборку урожая на овощных грядках, в первой половине августа уберите лук и чеснок (обязательно в сухую погоду).</a:t>
            </a:r>
          </a:p>
          <a:p>
            <a:pPr fontAlgn="base"/>
            <a:r>
              <a:rPr lang="ru-RU" dirty="0" smtClean="0"/>
              <a:t>Проводите опрыскивания кустов помидоров от фитофторы, своевременно собирайте с кустов зрелые томаты.</a:t>
            </a:r>
          </a:p>
          <a:p>
            <a:endParaRPr lang="ru-RU" dirty="0"/>
          </a:p>
        </p:txBody>
      </p:sp>
      <p:pic>
        <p:nvPicPr>
          <p:cNvPr id="5123" name="Picture 3" descr="C:\Users\123\Desktop\шпв январь 2 и 9\2800x1910_87128_[www.ArtFile.ru].jpg"/>
          <p:cNvPicPr>
            <a:picLocks noChangeAspect="1" noChangeArrowheads="1"/>
          </p:cNvPicPr>
          <p:nvPr/>
        </p:nvPicPr>
        <p:blipFill>
          <a:blip r:embed="rId2" cstate="print"/>
          <a:srcRect/>
          <a:stretch>
            <a:fillRect/>
          </a:stretch>
        </p:blipFill>
        <p:spPr bwMode="auto">
          <a:xfrm>
            <a:off x="4572000" y="0"/>
            <a:ext cx="3552039" cy="220486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lnSpcReduction="10000"/>
          </a:bodyPr>
          <a:lstStyle/>
          <a:p>
            <a:pPr fontAlgn="base">
              <a:buNone/>
            </a:pPr>
            <a:r>
              <a:rPr lang="ru-RU" b="1" dirty="0" smtClean="0"/>
              <a:t>Сентябрь</a:t>
            </a:r>
            <a:endParaRPr lang="ru-RU" dirty="0" smtClean="0"/>
          </a:p>
          <a:p>
            <a:pPr lvl="0" fontAlgn="base"/>
            <a:r>
              <a:rPr lang="ru-RU" dirty="0" smtClean="0"/>
              <a:t>В сухую погоду соберите урожай яблок и груш для зимнего хранения;</a:t>
            </a:r>
          </a:p>
          <a:p>
            <a:pPr lvl="0" fontAlgn="base"/>
            <a:r>
              <a:rPr lang="ru-RU" dirty="0" smtClean="0"/>
              <a:t>При необходимости проводите осеннюю посадку саженцев плодовых деревьев и кустарников;</a:t>
            </a:r>
          </a:p>
          <a:p>
            <a:pPr lvl="0" fontAlgn="base"/>
            <a:r>
              <a:rPr lang="ru-RU" dirty="0" smtClean="0"/>
              <a:t>Старайтесь собрать урожай овощей до заморозков, в последней декаде сентября выкопайте картофель, хорошо просушите и переберите его перед закладкой в погреб.</a:t>
            </a:r>
          </a:p>
          <a:p>
            <a:pPr fontAlgn="base"/>
            <a:r>
              <a:rPr lang="ru-RU" dirty="0" smtClean="0"/>
              <a:t>До середины сентября посадите озимый чеснок.</a:t>
            </a:r>
          </a:p>
          <a:p>
            <a:endParaRPr lang="ru-RU" dirty="0"/>
          </a:p>
        </p:txBody>
      </p:sp>
      <p:pic>
        <p:nvPicPr>
          <p:cNvPr id="4" name="Рисунок 3" descr="огород осенью">
            <a:hlinkClick r:id="rId2" tgtFrame="&quot;_blank&quot;"/>
          </p:cNvPr>
          <p:cNvPicPr/>
          <p:nvPr/>
        </p:nvPicPr>
        <p:blipFill>
          <a:blip r:embed="rId3" cstate="print"/>
          <a:srcRect/>
          <a:stretch>
            <a:fillRect/>
          </a:stretch>
        </p:blipFill>
        <p:spPr bwMode="auto">
          <a:xfrm>
            <a:off x="5292080" y="0"/>
            <a:ext cx="2858770" cy="190563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92500" lnSpcReduction="10000"/>
          </a:bodyPr>
          <a:lstStyle/>
          <a:p>
            <a:pPr fontAlgn="base">
              <a:buNone/>
            </a:pPr>
            <a:r>
              <a:rPr lang="ru-RU" b="1" dirty="0" smtClean="0"/>
              <a:t>Октябрь</a:t>
            </a:r>
            <a:endParaRPr lang="ru-RU" dirty="0" smtClean="0"/>
          </a:p>
          <a:p>
            <a:pPr lvl="0" fontAlgn="base"/>
            <a:r>
              <a:rPr lang="ru-RU" dirty="0" smtClean="0"/>
              <a:t>Заканчивайте сбор яблок поздних сортов;</a:t>
            </a:r>
          </a:p>
          <a:p>
            <a:pPr lvl="0" fontAlgn="base"/>
            <a:r>
              <a:rPr lang="ru-RU" dirty="0" smtClean="0"/>
              <a:t>Приобретайте и высаживайте саженцы плодовых деревьев;</a:t>
            </a:r>
          </a:p>
          <a:p>
            <a:pPr lvl="0" fontAlgn="base"/>
            <a:r>
              <a:rPr lang="ru-RU" dirty="0" smtClean="0"/>
              <a:t>Проведите осеннюю подкормку сада удобрениями, обработайте стволы побелкой и укройте от заморозков и грызунов;</a:t>
            </a:r>
          </a:p>
          <a:p>
            <a:pPr lvl="0" fontAlgn="base"/>
            <a:r>
              <a:rPr lang="ru-RU" dirty="0" smtClean="0"/>
              <a:t>После окончательного сбора урожая перекопайте почву с внесением удобрений (не забывайте про чередование культур).</a:t>
            </a:r>
          </a:p>
          <a:p>
            <a:pPr fontAlgn="base"/>
            <a:r>
              <a:rPr lang="ru-RU" dirty="0" smtClean="0"/>
              <a:t>После первых осенних морозов сделайте подзимние посевы моркови, свеклы, петрушки, салата, лука, укропа.</a:t>
            </a:r>
          </a:p>
          <a:p>
            <a:endParaRPr lang="ru-RU" dirty="0"/>
          </a:p>
        </p:txBody>
      </p:sp>
      <p:pic>
        <p:nvPicPr>
          <p:cNvPr id="6146" name="Picture 2" descr="C:\Users\123\Desktop\шпв январь 2 и 9\Podgotovka-yablon-k-zime.jpg"/>
          <p:cNvPicPr>
            <a:picLocks noChangeAspect="1" noChangeArrowheads="1"/>
          </p:cNvPicPr>
          <p:nvPr/>
        </p:nvPicPr>
        <p:blipFill>
          <a:blip r:embed="rId2" cstate="print"/>
          <a:srcRect/>
          <a:stretch>
            <a:fillRect/>
          </a:stretch>
        </p:blipFill>
        <p:spPr bwMode="auto">
          <a:xfrm>
            <a:off x="4644008" y="0"/>
            <a:ext cx="3496444" cy="198884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pPr fontAlgn="base">
              <a:buNone/>
            </a:pPr>
            <a:r>
              <a:rPr lang="ru-RU" b="1" dirty="0" smtClean="0"/>
              <a:t>Ноябрь</a:t>
            </a:r>
            <a:endParaRPr lang="ru-RU" dirty="0" smtClean="0"/>
          </a:p>
          <a:p>
            <a:pPr lvl="0" fontAlgn="base"/>
            <a:r>
              <a:rPr lang="ru-RU" dirty="0" smtClean="0"/>
              <a:t>Продолжайте перекапывать почву, позаботьтесь о грунте для будущего года;</a:t>
            </a:r>
          </a:p>
          <a:p>
            <a:pPr lvl="0" fontAlgn="base"/>
            <a:r>
              <a:rPr lang="ru-RU" dirty="0" smtClean="0"/>
              <a:t>Собранный урожай подготовьте для хранения на зиму;</a:t>
            </a:r>
          </a:p>
          <a:p>
            <a:pPr lvl="0" fontAlgn="base"/>
            <a:r>
              <a:rPr lang="ru-RU" dirty="0" smtClean="0"/>
              <a:t>Слейте воду из водопроводных труб, уберите с участка шланги в подсобные помещения.</a:t>
            </a:r>
          </a:p>
          <a:p>
            <a:pPr fontAlgn="base"/>
            <a:r>
              <a:rPr lang="ru-RU" dirty="0" smtClean="0"/>
              <a:t>Соберите, очистите и просушите весь садово-огородный инвентарь.</a:t>
            </a:r>
          </a:p>
          <a:p>
            <a:endParaRPr lang="ru-RU" dirty="0"/>
          </a:p>
        </p:txBody>
      </p:sp>
      <p:pic>
        <p:nvPicPr>
          <p:cNvPr id="7170" name="Picture 2" descr="C:\Users\123\Desktop\шпв январь 2 и 9\wheelbarrow-421368_960_720.jpg"/>
          <p:cNvPicPr>
            <a:picLocks noChangeAspect="1" noChangeArrowheads="1"/>
          </p:cNvPicPr>
          <p:nvPr/>
        </p:nvPicPr>
        <p:blipFill>
          <a:blip r:embed="rId2" cstate="print"/>
          <a:srcRect/>
          <a:stretch>
            <a:fillRect/>
          </a:stretch>
        </p:blipFill>
        <p:spPr bwMode="auto">
          <a:xfrm>
            <a:off x="4283968" y="1"/>
            <a:ext cx="3995936" cy="213285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fontAlgn="base">
              <a:buNone/>
            </a:pPr>
            <a:r>
              <a:rPr lang="ru-RU" b="1" dirty="0" smtClean="0"/>
              <a:t>Декабрь</a:t>
            </a:r>
            <a:endParaRPr lang="ru-RU" dirty="0" smtClean="0"/>
          </a:p>
          <a:p>
            <a:pPr lvl="0" fontAlgn="base"/>
            <a:r>
              <a:rPr lang="ru-RU" dirty="0" smtClean="0"/>
              <a:t>Все работы на участке завершены, теперь основное внимание уделите хранению полученного урожая, приобретению нужного инвентаря, семян, удобрений</a:t>
            </a:r>
            <a:r>
              <a:rPr lang="ru-RU" dirty="0" smtClean="0"/>
              <a:t>.</a:t>
            </a:r>
            <a:endParaRPr lang="ru-RU" dirty="0" smtClean="0"/>
          </a:p>
          <a:p>
            <a:pPr fontAlgn="base"/>
            <a:r>
              <a:rPr lang="ru-RU" dirty="0" smtClean="0"/>
              <a:t>Итак, ознакомившись с деталями сезонных работ на дачном участке, вы можете составить свой индивидуальный план работ на год. Хорошего вам урожая!</a:t>
            </a:r>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Спасибо </a:t>
            </a:r>
            <a:r>
              <a:rPr lang="ru-RU" smtClean="0"/>
              <a:t>за внимание!</a:t>
            </a:r>
            <a:endParaRPr lang="ru-RU"/>
          </a:p>
        </p:txBody>
      </p:sp>
      <p:sp>
        <p:nvSpPr>
          <p:cNvPr id="3" name="Содержимое 2"/>
          <p:cNvSpPr>
            <a:spLocks noGrp="1"/>
          </p:cNvSpPr>
          <p:nvPr>
            <p:ph idx="1"/>
          </p:nvPr>
        </p:nvSpPr>
        <p:spPr/>
        <p:txBody>
          <a:bodyPr/>
          <a:lstStyle/>
          <a:p>
            <a:endParaRPr lang="ru-RU"/>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30</TotalTime>
  <Words>715</Words>
  <Application>Microsoft Office PowerPoint</Application>
  <PresentationFormat>Экран (4:3)</PresentationFormat>
  <Paragraphs>71</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Изящная</vt:lpstr>
      <vt:lpstr>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«Составление графика сезонных работ»</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«Составление графика сезонных работ»</dc:title>
  <dc:creator>123</dc:creator>
  <cp:lastModifiedBy>Евгения</cp:lastModifiedBy>
  <cp:revision>8</cp:revision>
  <dcterms:created xsi:type="dcterms:W3CDTF">2021-01-24T10:51:13Z</dcterms:created>
  <dcterms:modified xsi:type="dcterms:W3CDTF">2021-01-24T13:43:00Z</dcterms:modified>
</cp:coreProperties>
</file>