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92" r:id="rId1"/>
  </p:sldMasterIdLst>
  <p:notesMasterIdLst>
    <p:notesMasterId r:id="rId13"/>
  </p:notesMasterIdLst>
  <p:sldIdLst>
    <p:sldId id="256" r:id="rId2"/>
    <p:sldId id="257" r:id="rId3"/>
    <p:sldId id="258" r:id="rId4"/>
    <p:sldId id="261" r:id="rId5"/>
    <p:sldId id="263" r:id="rId6"/>
    <p:sldId id="264" r:id="rId7"/>
    <p:sldId id="265" r:id="rId8"/>
    <p:sldId id="266" r:id="rId9"/>
    <p:sldId id="267" r:id="rId10"/>
    <p:sldId id="268" r:id="rId11"/>
    <p:sldId id="269" r:id="rId12"/>
  </p:sldIdLst>
  <p:sldSz cx="6858000" cy="9144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aximized" horzBarState="maximized">
    <p:restoredLeft sz="13603" autoAdjust="0"/>
    <p:restoredTop sz="94540" autoAdjust="0"/>
  </p:normalViewPr>
  <p:slideViewPr>
    <p:cSldViewPr>
      <p:cViewPr varScale="1">
        <p:scale>
          <a:sx n="55" d="100"/>
          <a:sy n="55" d="100"/>
        </p:scale>
        <p:origin x="-2148" y="-96"/>
      </p:cViewPr>
      <p:guideLst>
        <p:guide orient="horz" pos="288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EEA0078-77A0-40E7-B6F9-808EE7985CF1}" type="datetimeFigureOut">
              <a:rPr lang="ru-RU" smtClean="0"/>
              <a:t>13.12.2020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2143125" y="685800"/>
            <a:ext cx="257175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772E55D-ADB4-427A-B661-46A2490B766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0080540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772E55D-ADB4-427A-B661-46A2490B766E}" type="slidenum">
              <a:rPr lang="ru-RU" smtClean="0"/>
              <a:t>4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462012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ounded Rectangle 15"/>
          <p:cNvSpPr/>
          <p:nvPr/>
        </p:nvSpPr>
        <p:spPr>
          <a:xfrm>
            <a:off x="171450" y="304800"/>
            <a:ext cx="6521958" cy="804672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7" name="Group 9"/>
          <p:cNvGrpSpPr>
            <a:grpSpLocks noChangeAspect="1"/>
          </p:cNvGrpSpPr>
          <p:nvPr/>
        </p:nvGrpSpPr>
        <p:grpSpPr bwMode="hidden">
          <a:xfrm>
            <a:off x="158749" y="7138617"/>
            <a:ext cx="6542532" cy="1775440"/>
            <a:chOff x="-3905250" y="4294188"/>
            <a:chExt cx="13011150" cy="1892300"/>
          </a:xfrm>
        </p:grpSpPr>
        <p:sp>
          <p:nvSpPr>
            <p:cNvPr id="11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4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5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14350" y="2133600"/>
            <a:ext cx="5829300" cy="2373477"/>
          </a:xfrm>
        </p:spPr>
        <p:txBody>
          <a:bodyPr anchor="b">
            <a:normAutofit/>
          </a:bodyPr>
          <a:lstStyle>
            <a:lvl1pPr>
              <a:defRPr sz="4400">
                <a:solidFill>
                  <a:srgbClr val="FFFFFF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028700" y="4741334"/>
            <a:ext cx="4800600" cy="1964267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13.12.2020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13.12.2020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171450" y="304800"/>
            <a:ext cx="6521958" cy="6315456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Freeform 14"/>
          <p:cNvSpPr>
            <a:spLocks/>
          </p:cNvSpPr>
          <p:nvPr/>
        </p:nvSpPr>
        <p:spPr bwMode="hidden">
          <a:xfrm>
            <a:off x="4535579" y="5604789"/>
            <a:ext cx="2157322" cy="952035"/>
          </a:xfrm>
          <a:custGeom>
            <a:avLst/>
            <a:gdLst/>
            <a:ahLst/>
            <a:cxnLst>
              <a:cxn ang="0">
                <a:pos x="2700" y="0"/>
              </a:cxn>
              <a:cxn ang="0">
                <a:pos x="2700" y="0"/>
              </a:cxn>
              <a:cxn ang="0">
                <a:pos x="2586" y="18"/>
              </a:cxn>
              <a:cxn ang="0">
                <a:pos x="2470" y="38"/>
              </a:cxn>
              <a:cxn ang="0">
                <a:pos x="2352" y="60"/>
              </a:cxn>
              <a:cxn ang="0">
                <a:pos x="2230" y="82"/>
              </a:cxn>
              <a:cxn ang="0">
                <a:pos x="2106" y="108"/>
              </a:cxn>
              <a:cxn ang="0">
                <a:pos x="1978" y="134"/>
              </a:cxn>
              <a:cxn ang="0">
                <a:pos x="1848" y="164"/>
              </a:cxn>
              <a:cxn ang="0">
                <a:pos x="1714" y="194"/>
              </a:cxn>
              <a:cxn ang="0">
                <a:pos x="1714" y="194"/>
              </a:cxn>
              <a:cxn ang="0">
                <a:pos x="1472" y="252"/>
              </a:cxn>
              <a:cxn ang="0">
                <a:pos x="1236" y="304"/>
              </a:cxn>
              <a:cxn ang="0">
                <a:pos x="1010" y="352"/>
              </a:cxn>
              <a:cxn ang="0">
                <a:pos x="792" y="398"/>
              </a:cxn>
              <a:cxn ang="0">
                <a:pos x="584" y="438"/>
              </a:cxn>
              <a:cxn ang="0">
                <a:pos x="382" y="474"/>
              </a:cxn>
              <a:cxn ang="0">
                <a:pos x="188" y="508"/>
              </a:cxn>
              <a:cxn ang="0">
                <a:pos x="0" y="538"/>
              </a:cxn>
              <a:cxn ang="0">
                <a:pos x="0" y="538"/>
              </a:cxn>
              <a:cxn ang="0">
                <a:pos x="130" y="556"/>
              </a:cxn>
              <a:cxn ang="0">
                <a:pos x="254" y="572"/>
              </a:cxn>
              <a:cxn ang="0">
                <a:pos x="374" y="586"/>
              </a:cxn>
              <a:cxn ang="0">
                <a:pos x="492" y="598"/>
              </a:cxn>
              <a:cxn ang="0">
                <a:pos x="606" y="610"/>
              </a:cxn>
              <a:cxn ang="0">
                <a:pos x="716" y="618"/>
              </a:cxn>
              <a:cxn ang="0">
                <a:pos x="822" y="626"/>
              </a:cxn>
              <a:cxn ang="0">
                <a:pos x="926" y="632"/>
              </a:cxn>
              <a:cxn ang="0">
                <a:pos x="1028" y="636"/>
              </a:cxn>
              <a:cxn ang="0">
                <a:pos x="1126" y="638"/>
              </a:cxn>
              <a:cxn ang="0">
                <a:pos x="1220" y="640"/>
              </a:cxn>
              <a:cxn ang="0">
                <a:pos x="1312" y="640"/>
              </a:cxn>
              <a:cxn ang="0">
                <a:pos x="1402" y="638"/>
              </a:cxn>
              <a:cxn ang="0">
                <a:pos x="1490" y="636"/>
              </a:cxn>
              <a:cxn ang="0">
                <a:pos x="1574" y="632"/>
              </a:cxn>
              <a:cxn ang="0">
                <a:pos x="1656" y="626"/>
              </a:cxn>
              <a:cxn ang="0">
                <a:pos x="1734" y="620"/>
              </a:cxn>
              <a:cxn ang="0">
                <a:pos x="1812" y="612"/>
              </a:cxn>
              <a:cxn ang="0">
                <a:pos x="1886" y="602"/>
              </a:cxn>
              <a:cxn ang="0">
                <a:pos x="1960" y="592"/>
              </a:cxn>
              <a:cxn ang="0">
                <a:pos x="2030" y="580"/>
              </a:cxn>
              <a:cxn ang="0">
                <a:pos x="2100" y="568"/>
              </a:cxn>
              <a:cxn ang="0">
                <a:pos x="2166" y="554"/>
              </a:cxn>
              <a:cxn ang="0">
                <a:pos x="2232" y="540"/>
              </a:cxn>
              <a:cxn ang="0">
                <a:pos x="2296" y="524"/>
              </a:cxn>
              <a:cxn ang="0">
                <a:pos x="2358" y="508"/>
              </a:cxn>
              <a:cxn ang="0">
                <a:pos x="2418" y="490"/>
              </a:cxn>
              <a:cxn ang="0">
                <a:pos x="2478" y="472"/>
              </a:cxn>
              <a:cxn ang="0">
                <a:pos x="2592" y="432"/>
              </a:cxn>
              <a:cxn ang="0">
                <a:pos x="2702" y="390"/>
              </a:cxn>
              <a:cxn ang="0">
                <a:pos x="2702" y="390"/>
              </a:cxn>
              <a:cxn ang="0">
                <a:pos x="2706" y="388"/>
              </a:cxn>
              <a:cxn ang="0">
                <a:pos x="2706" y="388"/>
              </a:cxn>
              <a:cxn ang="0">
                <a:pos x="2706" y="0"/>
              </a:cxn>
              <a:cxn ang="0">
                <a:pos x="2706" y="0"/>
              </a:cxn>
              <a:cxn ang="0">
                <a:pos x="2700" y="0"/>
              </a:cxn>
              <a:cxn ang="0">
                <a:pos x="2700" y="0"/>
              </a:cxn>
            </a:cxnLst>
            <a:rect l="0" t="0" r="r" b="b"/>
            <a:pathLst>
              <a:path w="2706" h="640">
                <a:moveTo>
                  <a:pt x="2700" y="0"/>
                </a:moveTo>
                <a:lnTo>
                  <a:pt x="2700" y="0"/>
                </a:lnTo>
                <a:lnTo>
                  <a:pt x="2586" y="18"/>
                </a:lnTo>
                <a:lnTo>
                  <a:pt x="2470" y="38"/>
                </a:lnTo>
                <a:lnTo>
                  <a:pt x="2352" y="60"/>
                </a:lnTo>
                <a:lnTo>
                  <a:pt x="2230" y="82"/>
                </a:lnTo>
                <a:lnTo>
                  <a:pt x="2106" y="108"/>
                </a:lnTo>
                <a:lnTo>
                  <a:pt x="1978" y="134"/>
                </a:lnTo>
                <a:lnTo>
                  <a:pt x="1848" y="164"/>
                </a:lnTo>
                <a:lnTo>
                  <a:pt x="1714" y="194"/>
                </a:lnTo>
                <a:lnTo>
                  <a:pt x="1714" y="194"/>
                </a:lnTo>
                <a:lnTo>
                  <a:pt x="1472" y="252"/>
                </a:lnTo>
                <a:lnTo>
                  <a:pt x="1236" y="304"/>
                </a:lnTo>
                <a:lnTo>
                  <a:pt x="1010" y="352"/>
                </a:lnTo>
                <a:lnTo>
                  <a:pt x="792" y="398"/>
                </a:lnTo>
                <a:lnTo>
                  <a:pt x="584" y="438"/>
                </a:lnTo>
                <a:lnTo>
                  <a:pt x="382" y="474"/>
                </a:lnTo>
                <a:lnTo>
                  <a:pt x="188" y="508"/>
                </a:lnTo>
                <a:lnTo>
                  <a:pt x="0" y="538"/>
                </a:lnTo>
                <a:lnTo>
                  <a:pt x="0" y="538"/>
                </a:lnTo>
                <a:lnTo>
                  <a:pt x="130" y="556"/>
                </a:lnTo>
                <a:lnTo>
                  <a:pt x="254" y="572"/>
                </a:lnTo>
                <a:lnTo>
                  <a:pt x="374" y="586"/>
                </a:lnTo>
                <a:lnTo>
                  <a:pt x="492" y="598"/>
                </a:lnTo>
                <a:lnTo>
                  <a:pt x="606" y="610"/>
                </a:lnTo>
                <a:lnTo>
                  <a:pt x="716" y="618"/>
                </a:lnTo>
                <a:lnTo>
                  <a:pt x="822" y="626"/>
                </a:lnTo>
                <a:lnTo>
                  <a:pt x="926" y="632"/>
                </a:lnTo>
                <a:lnTo>
                  <a:pt x="1028" y="636"/>
                </a:lnTo>
                <a:lnTo>
                  <a:pt x="1126" y="638"/>
                </a:lnTo>
                <a:lnTo>
                  <a:pt x="1220" y="640"/>
                </a:lnTo>
                <a:lnTo>
                  <a:pt x="1312" y="640"/>
                </a:lnTo>
                <a:lnTo>
                  <a:pt x="1402" y="638"/>
                </a:lnTo>
                <a:lnTo>
                  <a:pt x="1490" y="636"/>
                </a:lnTo>
                <a:lnTo>
                  <a:pt x="1574" y="632"/>
                </a:lnTo>
                <a:lnTo>
                  <a:pt x="1656" y="626"/>
                </a:lnTo>
                <a:lnTo>
                  <a:pt x="1734" y="620"/>
                </a:lnTo>
                <a:lnTo>
                  <a:pt x="1812" y="612"/>
                </a:lnTo>
                <a:lnTo>
                  <a:pt x="1886" y="602"/>
                </a:lnTo>
                <a:lnTo>
                  <a:pt x="1960" y="592"/>
                </a:lnTo>
                <a:lnTo>
                  <a:pt x="2030" y="580"/>
                </a:lnTo>
                <a:lnTo>
                  <a:pt x="2100" y="568"/>
                </a:lnTo>
                <a:lnTo>
                  <a:pt x="2166" y="554"/>
                </a:lnTo>
                <a:lnTo>
                  <a:pt x="2232" y="540"/>
                </a:lnTo>
                <a:lnTo>
                  <a:pt x="2296" y="524"/>
                </a:lnTo>
                <a:lnTo>
                  <a:pt x="2358" y="508"/>
                </a:lnTo>
                <a:lnTo>
                  <a:pt x="2418" y="490"/>
                </a:lnTo>
                <a:lnTo>
                  <a:pt x="2478" y="472"/>
                </a:lnTo>
                <a:lnTo>
                  <a:pt x="2592" y="432"/>
                </a:lnTo>
                <a:lnTo>
                  <a:pt x="2702" y="390"/>
                </a:lnTo>
                <a:lnTo>
                  <a:pt x="2702" y="390"/>
                </a:lnTo>
                <a:lnTo>
                  <a:pt x="2706" y="388"/>
                </a:lnTo>
                <a:lnTo>
                  <a:pt x="2706" y="388"/>
                </a:lnTo>
                <a:lnTo>
                  <a:pt x="2706" y="0"/>
                </a:lnTo>
                <a:lnTo>
                  <a:pt x="2706" y="0"/>
                </a:lnTo>
                <a:lnTo>
                  <a:pt x="2700" y="0"/>
                </a:lnTo>
                <a:lnTo>
                  <a:pt x="2700" y="0"/>
                </a:lnTo>
                <a:close/>
              </a:path>
            </a:pathLst>
          </a:custGeom>
          <a:solidFill>
            <a:schemeClr val="bg2">
              <a:alpha val="29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0" name="Freeform 18"/>
          <p:cNvSpPr>
            <a:spLocks/>
          </p:cNvSpPr>
          <p:nvPr/>
        </p:nvSpPr>
        <p:spPr bwMode="hidden">
          <a:xfrm>
            <a:off x="1964490" y="5433720"/>
            <a:ext cx="4158386" cy="1133517"/>
          </a:xfrm>
          <a:custGeom>
            <a:avLst/>
            <a:gdLst/>
            <a:ahLst/>
            <a:cxnLst>
              <a:cxn ang="0">
                <a:pos x="5216" y="714"/>
              </a:cxn>
              <a:cxn ang="0">
                <a:pos x="4984" y="686"/>
              </a:cxn>
              <a:cxn ang="0">
                <a:pos x="4478" y="610"/>
              </a:cxn>
              <a:cxn ang="0">
                <a:pos x="3914" y="508"/>
              </a:cxn>
              <a:cxn ang="0">
                <a:pos x="3286" y="374"/>
              </a:cxn>
              <a:cxn ang="0">
                <a:pos x="2946" y="296"/>
              </a:cxn>
              <a:cxn ang="0">
                <a:pos x="2682" y="236"/>
              </a:cxn>
              <a:cxn ang="0">
                <a:pos x="2430" y="184"/>
              </a:cxn>
              <a:cxn ang="0">
                <a:pos x="2190" y="140"/>
              </a:cxn>
              <a:cxn ang="0">
                <a:pos x="1960" y="102"/>
              </a:cxn>
              <a:cxn ang="0">
                <a:pos x="1740" y="72"/>
              </a:cxn>
              <a:cxn ang="0">
                <a:pos x="1334" y="28"/>
              </a:cxn>
              <a:cxn ang="0">
                <a:pos x="970" y="4"/>
              </a:cxn>
              <a:cxn ang="0">
                <a:pos x="644" y="0"/>
              </a:cxn>
              <a:cxn ang="0">
                <a:pos x="358" y="10"/>
              </a:cxn>
              <a:cxn ang="0">
                <a:pos x="110" y="32"/>
              </a:cxn>
              <a:cxn ang="0">
                <a:pos x="0" y="48"/>
              </a:cxn>
              <a:cxn ang="0">
                <a:pos x="314" y="86"/>
              </a:cxn>
              <a:cxn ang="0">
                <a:pos x="652" y="140"/>
              </a:cxn>
              <a:cxn ang="0">
                <a:pos x="1014" y="210"/>
              </a:cxn>
              <a:cxn ang="0">
                <a:pos x="1402" y="296"/>
              </a:cxn>
              <a:cxn ang="0">
                <a:pos x="1756" y="378"/>
              </a:cxn>
              <a:cxn ang="0">
                <a:pos x="2408" y="516"/>
              </a:cxn>
              <a:cxn ang="0">
                <a:pos x="2708" y="572"/>
              </a:cxn>
              <a:cxn ang="0">
                <a:pos x="2992" y="620"/>
              </a:cxn>
              <a:cxn ang="0">
                <a:pos x="3260" y="662"/>
              </a:cxn>
              <a:cxn ang="0">
                <a:pos x="3512" y="694"/>
              </a:cxn>
              <a:cxn ang="0">
                <a:pos x="3750" y="722"/>
              </a:cxn>
              <a:cxn ang="0">
                <a:pos x="3974" y="740"/>
              </a:cxn>
              <a:cxn ang="0">
                <a:pos x="4184" y="754"/>
              </a:cxn>
              <a:cxn ang="0">
                <a:pos x="4384" y="762"/>
              </a:cxn>
              <a:cxn ang="0">
                <a:pos x="4570" y="762"/>
              </a:cxn>
              <a:cxn ang="0">
                <a:pos x="4746" y="758"/>
              </a:cxn>
              <a:cxn ang="0">
                <a:pos x="4912" y="748"/>
              </a:cxn>
              <a:cxn ang="0">
                <a:pos x="5068" y="732"/>
              </a:cxn>
              <a:cxn ang="0">
                <a:pos x="5216" y="714"/>
              </a:cxn>
            </a:cxnLst>
            <a:rect l="0" t="0" r="r" b="b"/>
            <a:pathLst>
              <a:path w="5216" h="762">
                <a:moveTo>
                  <a:pt x="5216" y="714"/>
                </a:moveTo>
                <a:lnTo>
                  <a:pt x="5216" y="714"/>
                </a:lnTo>
                <a:lnTo>
                  <a:pt x="5102" y="700"/>
                </a:lnTo>
                <a:lnTo>
                  <a:pt x="4984" y="686"/>
                </a:lnTo>
                <a:lnTo>
                  <a:pt x="4738" y="652"/>
                </a:lnTo>
                <a:lnTo>
                  <a:pt x="4478" y="610"/>
                </a:lnTo>
                <a:lnTo>
                  <a:pt x="4204" y="564"/>
                </a:lnTo>
                <a:lnTo>
                  <a:pt x="3914" y="508"/>
                </a:lnTo>
                <a:lnTo>
                  <a:pt x="3608" y="446"/>
                </a:lnTo>
                <a:lnTo>
                  <a:pt x="3286" y="374"/>
                </a:lnTo>
                <a:lnTo>
                  <a:pt x="2946" y="296"/>
                </a:lnTo>
                <a:lnTo>
                  <a:pt x="2946" y="296"/>
                </a:lnTo>
                <a:lnTo>
                  <a:pt x="2812" y="266"/>
                </a:lnTo>
                <a:lnTo>
                  <a:pt x="2682" y="236"/>
                </a:lnTo>
                <a:lnTo>
                  <a:pt x="2556" y="210"/>
                </a:lnTo>
                <a:lnTo>
                  <a:pt x="2430" y="184"/>
                </a:lnTo>
                <a:lnTo>
                  <a:pt x="2308" y="162"/>
                </a:lnTo>
                <a:lnTo>
                  <a:pt x="2190" y="140"/>
                </a:lnTo>
                <a:lnTo>
                  <a:pt x="2074" y="120"/>
                </a:lnTo>
                <a:lnTo>
                  <a:pt x="1960" y="102"/>
                </a:lnTo>
                <a:lnTo>
                  <a:pt x="1850" y="86"/>
                </a:lnTo>
                <a:lnTo>
                  <a:pt x="1740" y="72"/>
                </a:lnTo>
                <a:lnTo>
                  <a:pt x="1532" y="46"/>
                </a:lnTo>
                <a:lnTo>
                  <a:pt x="1334" y="28"/>
                </a:lnTo>
                <a:lnTo>
                  <a:pt x="1148" y="14"/>
                </a:lnTo>
                <a:lnTo>
                  <a:pt x="970" y="4"/>
                </a:lnTo>
                <a:lnTo>
                  <a:pt x="802" y="0"/>
                </a:lnTo>
                <a:lnTo>
                  <a:pt x="644" y="0"/>
                </a:lnTo>
                <a:lnTo>
                  <a:pt x="496" y="4"/>
                </a:lnTo>
                <a:lnTo>
                  <a:pt x="358" y="10"/>
                </a:lnTo>
                <a:lnTo>
                  <a:pt x="230" y="20"/>
                </a:lnTo>
                <a:lnTo>
                  <a:pt x="110" y="32"/>
                </a:lnTo>
                <a:lnTo>
                  <a:pt x="0" y="48"/>
                </a:lnTo>
                <a:lnTo>
                  <a:pt x="0" y="48"/>
                </a:lnTo>
                <a:lnTo>
                  <a:pt x="154" y="66"/>
                </a:lnTo>
                <a:lnTo>
                  <a:pt x="314" y="86"/>
                </a:lnTo>
                <a:lnTo>
                  <a:pt x="480" y="112"/>
                </a:lnTo>
                <a:lnTo>
                  <a:pt x="652" y="140"/>
                </a:lnTo>
                <a:lnTo>
                  <a:pt x="830" y="174"/>
                </a:lnTo>
                <a:lnTo>
                  <a:pt x="1014" y="210"/>
                </a:lnTo>
                <a:lnTo>
                  <a:pt x="1206" y="250"/>
                </a:lnTo>
                <a:lnTo>
                  <a:pt x="1402" y="296"/>
                </a:lnTo>
                <a:lnTo>
                  <a:pt x="1402" y="296"/>
                </a:lnTo>
                <a:lnTo>
                  <a:pt x="1756" y="378"/>
                </a:lnTo>
                <a:lnTo>
                  <a:pt x="2092" y="450"/>
                </a:lnTo>
                <a:lnTo>
                  <a:pt x="2408" y="516"/>
                </a:lnTo>
                <a:lnTo>
                  <a:pt x="2562" y="544"/>
                </a:lnTo>
                <a:lnTo>
                  <a:pt x="2708" y="572"/>
                </a:lnTo>
                <a:lnTo>
                  <a:pt x="2852" y="598"/>
                </a:lnTo>
                <a:lnTo>
                  <a:pt x="2992" y="620"/>
                </a:lnTo>
                <a:lnTo>
                  <a:pt x="3128" y="642"/>
                </a:lnTo>
                <a:lnTo>
                  <a:pt x="3260" y="662"/>
                </a:lnTo>
                <a:lnTo>
                  <a:pt x="3388" y="678"/>
                </a:lnTo>
                <a:lnTo>
                  <a:pt x="3512" y="694"/>
                </a:lnTo>
                <a:lnTo>
                  <a:pt x="3632" y="708"/>
                </a:lnTo>
                <a:lnTo>
                  <a:pt x="3750" y="722"/>
                </a:lnTo>
                <a:lnTo>
                  <a:pt x="3864" y="732"/>
                </a:lnTo>
                <a:lnTo>
                  <a:pt x="3974" y="740"/>
                </a:lnTo>
                <a:lnTo>
                  <a:pt x="4080" y="748"/>
                </a:lnTo>
                <a:lnTo>
                  <a:pt x="4184" y="754"/>
                </a:lnTo>
                <a:lnTo>
                  <a:pt x="4286" y="758"/>
                </a:lnTo>
                <a:lnTo>
                  <a:pt x="4384" y="762"/>
                </a:lnTo>
                <a:lnTo>
                  <a:pt x="4478" y="762"/>
                </a:lnTo>
                <a:lnTo>
                  <a:pt x="4570" y="762"/>
                </a:lnTo>
                <a:lnTo>
                  <a:pt x="4660" y="760"/>
                </a:lnTo>
                <a:lnTo>
                  <a:pt x="4746" y="758"/>
                </a:lnTo>
                <a:lnTo>
                  <a:pt x="4830" y="754"/>
                </a:lnTo>
                <a:lnTo>
                  <a:pt x="4912" y="748"/>
                </a:lnTo>
                <a:lnTo>
                  <a:pt x="4992" y="740"/>
                </a:lnTo>
                <a:lnTo>
                  <a:pt x="5068" y="732"/>
                </a:lnTo>
                <a:lnTo>
                  <a:pt x="5144" y="724"/>
                </a:lnTo>
                <a:lnTo>
                  <a:pt x="5216" y="714"/>
                </a:lnTo>
                <a:lnTo>
                  <a:pt x="5216" y="714"/>
                </a:lnTo>
                <a:close/>
              </a:path>
            </a:pathLst>
          </a:custGeom>
          <a:solidFill>
            <a:schemeClr val="bg2">
              <a:alpha val="40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1" name="Freeform 22"/>
          <p:cNvSpPr>
            <a:spLocks/>
          </p:cNvSpPr>
          <p:nvPr/>
        </p:nvSpPr>
        <p:spPr bwMode="hidden">
          <a:xfrm>
            <a:off x="2121546" y="5450083"/>
            <a:ext cx="4100985" cy="1032363"/>
          </a:xfrm>
          <a:custGeom>
            <a:avLst/>
            <a:gdLst/>
            <a:ahLst/>
            <a:cxnLst>
              <a:cxn ang="0">
                <a:pos x="0" y="70"/>
              </a:cxn>
              <a:cxn ang="0">
                <a:pos x="0" y="70"/>
              </a:cxn>
              <a:cxn ang="0">
                <a:pos x="18" y="66"/>
              </a:cxn>
              <a:cxn ang="0">
                <a:pos x="72" y="56"/>
              </a:cxn>
              <a:cxn ang="0">
                <a:pos x="164" y="42"/>
              </a:cxn>
              <a:cxn ang="0">
                <a:pos x="224" y="34"/>
              </a:cxn>
              <a:cxn ang="0">
                <a:pos x="294" y="26"/>
              </a:cxn>
              <a:cxn ang="0">
                <a:pos x="372" y="20"/>
              </a:cxn>
              <a:cxn ang="0">
                <a:pos x="462" y="14"/>
              </a:cxn>
              <a:cxn ang="0">
                <a:pos x="560" y="8"/>
              </a:cxn>
              <a:cxn ang="0">
                <a:pos x="670" y="4"/>
              </a:cxn>
              <a:cxn ang="0">
                <a:pos x="790" y="2"/>
              </a:cxn>
              <a:cxn ang="0">
                <a:pos x="920" y="0"/>
              </a:cxn>
              <a:cxn ang="0">
                <a:pos x="1060" y="2"/>
              </a:cxn>
              <a:cxn ang="0">
                <a:pos x="1210" y="6"/>
              </a:cxn>
              <a:cxn ang="0">
                <a:pos x="1372" y="14"/>
              </a:cxn>
              <a:cxn ang="0">
                <a:pos x="1544" y="24"/>
              </a:cxn>
              <a:cxn ang="0">
                <a:pos x="1726" y="40"/>
              </a:cxn>
              <a:cxn ang="0">
                <a:pos x="1920" y="58"/>
              </a:cxn>
              <a:cxn ang="0">
                <a:pos x="2126" y="80"/>
              </a:cxn>
              <a:cxn ang="0">
                <a:pos x="2342" y="106"/>
              </a:cxn>
              <a:cxn ang="0">
                <a:pos x="2570" y="138"/>
              </a:cxn>
              <a:cxn ang="0">
                <a:pos x="2808" y="174"/>
              </a:cxn>
              <a:cxn ang="0">
                <a:pos x="3058" y="216"/>
              </a:cxn>
              <a:cxn ang="0">
                <a:pos x="3320" y="266"/>
              </a:cxn>
              <a:cxn ang="0">
                <a:pos x="3594" y="320"/>
              </a:cxn>
              <a:cxn ang="0">
                <a:pos x="3880" y="380"/>
              </a:cxn>
              <a:cxn ang="0">
                <a:pos x="4178" y="448"/>
              </a:cxn>
              <a:cxn ang="0">
                <a:pos x="4488" y="522"/>
              </a:cxn>
              <a:cxn ang="0">
                <a:pos x="4810" y="604"/>
              </a:cxn>
              <a:cxn ang="0">
                <a:pos x="5144" y="694"/>
              </a:cxn>
            </a:cxnLst>
            <a:rect l="0" t="0" r="r" b="b"/>
            <a:pathLst>
              <a:path w="5144" h="694">
                <a:moveTo>
                  <a:pt x="0" y="70"/>
                </a:moveTo>
                <a:lnTo>
                  <a:pt x="0" y="70"/>
                </a:lnTo>
                <a:lnTo>
                  <a:pt x="18" y="66"/>
                </a:lnTo>
                <a:lnTo>
                  <a:pt x="72" y="56"/>
                </a:lnTo>
                <a:lnTo>
                  <a:pt x="164" y="42"/>
                </a:lnTo>
                <a:lnTo>
                  <a:pt x="224" y="34"/>
                </a:lnTo>
                <a:lnTo>
                  <a:pt x="294" y="26"/>
                </a:lnTo>
                <a:lnTo>
                  <a:pt x="372" y="20"/>
                </a:lnTo>
                <a:lnTo>
                  <a:pt x="462" y="14"/>
                </a:lnTo>
                <a:lnTo>
                  <a:pt x="560" y="8"/>
                </a:lnTo>
                <a:lnTo>
                  <a:pt x="670" y="4"/>
                </a:lnTo>
                <a:lnTo>
                  <a:pt x="790" y="2"/>
                </a:lnTo>
                <a:lnTo>
                  <a:pt x="920" y="0"/>
                </a:lnTo>
                <a:lnTo>
                  <a:pt x="1060" y="2"/>
                </a:lnTo>
                <a:lnTo>
                  <a:pt x="1210" y="6"/>
                </a:lnTo>
                <a:lnTo>
                  <a:pt x="1372" y="14"/>
                </a:lnTo>
                <a:lnTo>
                  <a:pt x="1544" y="24"/>
                </a:lnTo>
                <a:lnTo>
                  <a:pt x="1726" y="40"/>
                </a:lnTo>
                <a:lnTo>
                  <a:pt x="1920" y="58"/>
                </a:lnTo>
                <a:lnTo>
                  <a:pt x="2126" y="80"/>
                </a:lnTo>
                <a:lnTo>
                  <a:pt x="2342" y="106"/>
                </a:lnTo>
                <a:lnTo>
                  <a:pt x="2570" y="138"/>
                </a:lnTo>
                <a:lnTo>
                  <a:pt x="2808" y="174"/>
                </a:lnTo>
                <a:lnTo>
                  <a:pt x="3058" y="216"/>
                </a:lnTo>
                <a:lnTo>
                  <a:pt x="3320" y="266"/>
                </a:lnTo>
                <a:lnTo>
                  <a:pt x="3594" y="320"/>
                </a:lnTo>
                <a:lnTo>
                  <a:pt x="3880" y="380"/>
                </a:lnTo>
                <a:lnTo>
                  <a:pt x="4178" y="448"/>
                </a:lnTo>
                <a:lnTo>
                  <a:pt x="4488" y="522"/>
                </a:lnTo>
                <a:lnTo>
                  <a:pt x="4810" y="604"/>
                </a:lnTo>
                <a:lnTo>
                  <a:pt x="5144" y="694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2" name="Freeform 26"/>
          <p:cNvSpPr>
            <a:spLocks/>
          </p:cNvSpPr>
          <p:nvPr/>
        </p:nvSpPr>
        <p:spPr bwMode="hidden">
          <a:xfrm>
            <a:off x="4207117" y="5432233"/>
            <a:ext cx="2481000" cy="868732"/>
          </a:xfrm>
          <a:custGeom>
            <a:avLst/>
            <a:gdLst/>
            <a:ahLst/>
            <a:cxnLst>
              <a:cxn ang="0">
                <a:pos x="0" y="584"/>
              </a:cxn>
              <a:cxn ang="0">
                <a:pos x="0" y="584"/>
              </a:cxn>
              <a:cxn ang="0">
                <a:pos x="90" y="560"/>
              </a:cxn>
              <a:cxn ang="0">
                <a:pos x="336" y="498"/>
              </a:cxn>
              <a:cxn ang="0">
                <a:pos x="506" y="456"/>
              </a:cxn>
              <a:cxn ang="0">
                <a:pos x="702" y="410"/>
              </a:cxn>
              <a:cxn ang="0">
                <a:pos x="920" y="360"/>
              </a:cxn>
              <a:cxn ang="0">
                <a:pos x="1154" y="306"/>
              </a:cxn>
              <a:cxn ang="0">
                <a:pos x="1402" y="254"/>
              </a:cxn>
              <a:cxn ang="0">
                <a:pos x="1656" y="202"/>
              </a:cxn>
              <a:cxn ang="0">
                <a:pos x="1916" y="154"/>
              </a:cxn>
              <a:cxn ang="0">
                <a:pos x="2174" y="108"/>
              </a:cxn>
              <a:cxn ang="0">
                <a:pos x="2302" y="88"/>
              </a:cxn>
              <a:cxn ang="0">
                <a:pos x="2426" y="68"/>
              </a:cxn>
              <a:cxn ang="0">
                <a:pos x="2550" y="52"/>
              </a:cxn>
              <a:cxn ang="0">
                <a:pos x="2670" y="36"/>
              </a:cxn>
              <a:cxn ang="0">
                <a:pos x="2788" y="24"/>
              </a:cxn>
              <a:cxn ang="0">
                <a:pos x="2900" y="14"/>
              </a:cxn>
              <a:cxn ang="0">
                <a:pos x="3008" y="6"/>
              </a:cxn>
              <a:cxn ang="0">
                <a:pos x="3112" y="0"/>
              </a:cxn>
            </a:cxnLst>
            <a:rect l="0" t="0" r="r" b="b"/>
            <a:pathLst>
              <a:path w="3112" h="584">
                <a:moveTo>
                  <a:pt x="0" y="584"/>
                </a:moveTo>
                <a:lnTo>
                  <a:pt x="0" y="584"/>
                </a:lnTo>
                <a:lnTo>
                  <a:pt x="90" y="560"/>
                </a:lnTo>
                <a:lnTo>
                  <a:pt x="336" y="498"/>
                </a:lnTo>
                <a:lnTo>
                  <a:pt x="506" y="456"/>
                </a:lnTo>
                <a:lnTo>
                  <a:pt x="702" y="410"/>
                </a:lnTo>
                <a:lnTo>
                  <a:pt x="920" y="360"/>
                </a:lnTo>
                <a:lnTo>
                  <a:pt x="1154" y="306"/>
                </a:lnTo>
                <a:lnTo>
                  <a:pt x="1402" y="254"/>
                </a:lnTo>
                <a:lnTo>
                  <a:pt x="1656" y="202"/>
                </a:lnTo>
                <a:lnTo>
                  <a:pt x="1916" y="154"/>
                </a:lnTo>
                <a:lnTo>
                  <a:pt x="2174" y="108"/>
                </a:lnTo>
                <a:lnTo>
                  <a:pt x="2302" y="88"/>
                </a:lnTo>
                <a:lnTo>
                  <a:pt x="2426" y="68"/>
                </a:lnTo>
                <a:lnTo>
                  <a:pt x="2550" y="52"/>
                </a:lnTo>
                <a:lnTo>
                  <a:pt x="2670" y="36"/>
                </a:lnTo>
                <a:lnTo>
                  <a:pt x="2788" y="24"/>
                </a:lnTo>
                <a:lnTo>
                  <a:pt x="2900" y="14"/>
                </a:lnTo>
                <a:lnTo>
                  <a:pt x="3008" y="6"/>
                </a:lnTo>
                <a:lnTo>
                  <a:pt x="3112" y="0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 useBgFill="1">
        <p:nvSpPr>
          <p:cNvPr id="13" name="Freeform 10"/>
          <p:cNvSpPr>
            <a:spLocks/>
          </p:cNvSpPr>
          <p:nvPr/>
        </p:nvSpPr>
        <p:spPr bwMode="hidden">
          <a:xfrm>
            <a:off x="158749" y="5411407"/>
            <a:ext cx="6542532" cy="1773165"/>
          </a:xfrm>
          <a:custGeom>
            <a:avLst/>
            <a:gdLst/>
            <a:ahLst/>
            <a:cxnLst>
              <a:cxn ang="0">
                <a:pos x="8192" y="512"/>
              </a:cxn>
              <a:cxn ang="0">
                <a:pos x="8040" y="570"/>
              </a:cxn>
              <a:cxn ang="0">
                <a:pos x="7878" y="620"/>
              </a:cxn>
              <a:cxn ang="0">
                <a:pos x="7706" y="666"/>
              </a:cxn>
              <a:cxn ang="0">
                <a:pos x="7522" y="702"/>
              </a:cxn>
              <a:cxn ang="0">
                <a:pos x="7322" y="730"/>
              </a:cxn>
              <a:cxn ang="0">
                <a:pos x="7106" y="750"/>
              </a:cxn>
              <a:cxn ang="0">
                <a:pos x="6872" y="762"/>
              </a:cxn>
              <a:cxn ang="0">
                <a:pos x="6618" y="760"/>
              </a:cxn>
              <a:cxn ang="0">
                <a:pos x="6342" y="750"/>
              </a:cxn>
              <a:cxn ang="0">
                <a:pos x="6042" y="726"/>
              </a:cxn>
              <a:cxn ang="0">
                <a:pos x="5716" y="690"/>
              </a:cxn>
              <a:cxn ang="0">
                <a:pos x="5364" y="642"/>
              </a:cxn>
              <a:cxn ang="0">
                <a:pos x="4982" y="578"/>
              </a:cxn>
              <a:cxn ang="0">
                <a:pos x="4568" y="500"/>
              </a:cxn>
              <a:cxn ang="0">
                <a:pos x="4122" y="406"/>
              </a:cxn>
              <a:cxn ang="0">
                <a:pos x="3640" y="296"/>
              </a:cxn>
              <a:cxn ang="0">
                <a:pos x="3396" y="240"/>
              </a:cxn>
              <a:cxn ang="0">
                <a:pos x="2934" y="148"/>
              </a:cxn>
              <a:cxn ang="0">
                <a:pos x="2512" y="82"/>
              </a:cxn>
              <a:cxn ang="0">
                <a:pos x="2126" y="36"/>
              </a:cxn>
              <a:cxn ang="0">
                <a:pos x="1776" y="10"/>
              </a:cxn>
              <a:cxn ang="0">
                <a:pos x="1462" y="0"/>
              </a:cxn>
              <a:cxn ang="0">
                <a:pos x="1182" y="4"/>
              </a:cxn>
              <a:cxn ang="0">
                <a:pos x="934" y="20"/>
              </a:cxn>
              <a:cxn ang="0">
                <a:pos x="716" y="44"/>
              </a:cxn>
              <a:cxn ang="0">
                <a:pos x="530" y="74"/>
              </a:cxn>
              <a:cxn ang="0">
                <a:pos x="374" y="108"/>
              </a:cxn>
              <a:cxn ang="0">
                <a:pos x="248" y="144"/>
              </a:cxn>
              <a:cxn ang="0">
                <a:pos x="148" y="176"/>
              </a:cxn>
              <a:cxn ang="0">
                <a:pos x="48" y="216"/>
              </a:cxn>
              <a:cxn ang="0">
                <a:pos x="0" y="240"/>
              </a:cxn>
              <a:cxn ang="0">
                <a:pos x="8192" y="1192"/>
              </a:cxn>
              <a:cxn ang="0">
                <a:pos x="8196" y="1186"/>
              </a:cxn>
              <a:cxn ang="0">
                <a:pos x="8196" y="510"/>
              </a:cxn>
              <a:cxn ang="0">
                <a:pos x="8192" y="512"/>
              </a:cxn>
            </a:cxnLst>
            <a:rect l="0" t="0" r="r" b="b"/>
            <a:pathLst>
              <a:path w="8196" h="1192">
                <a:moveTo>
                  <a:pt x="8192" y="512"/>
                </a:moveTo>
                <a:lnTo>
                  <a:pt x="8192" y="512"/>
                </a:lnTo>
                <a:lnTo>
                  <a:pt x="8116" y="542"/>
                </a:lnTo>
                <a:lnTo>
                  <a:pt x="8040" y="570"/>
                </a:lnTo>
                <a:lnTo>
                  <a:pt x="7960" y="596"/>
                </a:lnTo>
                <a:lnTo>
                  <a:pt x="7878" y="620"/>
                </a:lnTo>
                <a:lnTo>
                  <a:pt x="7794" y="644"/>
                </a:lnTo>
                <a:lnTo>
                  <a:pt x="7706" y="666"/>
                </a:lnTo>
                <a:lnTo>
                  <a:pt x="7616" y="684"/>
                </a:lnTo>
                <a:lnTo>
                  <a:pt x="7522" y="702"/>
                </a:lnTo>
                <a:lnTo>
                  <a:pt x="7424" y="718"/>
                </a:lnTo>
                <a:lnTo>
                  <a:pt x="7322" y="730"/>
                </a:lnTo>
                <a:lnTo>
                  <a:pt x="7216" y="742"/>
                </a:lnTo>
                <a:lnTo>
                  <a:pt x="7106" y="750"/>
                </a:lnTo>
                <a:lnTo>
                  <a:pt x="6992" y="758"/>
                </a:lnTo>
                <a:lnTo>
                  <a:pt x="6872" y="762"/>
                </a:lnTo>
                <a:lnTo>
                  <a:pt x="6748" y="762"/>
                </a:lnTo>
                <a:lnTo>
                  <a:pt x="6618" y="760"/>
                </a:lnTo>
                <a:lnTo>
                  <a:pt x="6482" y="756"/>
                </a:lnTo>
                <a:lnTo>
                  <a:pt x="6342" y="750"/>
                </a:lnTo>
                <a:lnTo>
                  <a:pt x="6196" y="740"/>
                </a:lnTo>
                <a:lnTo>
                  <a:pt x="6042" y="726"/>
                </a:lnTo>
                <a:lnTo>
                  <a:pt x="5882" y="710"/>
                </a:lnTo>
                <a:lnTo>
                  <a:pt x="5716" y="690"/>
                </a:lnTo>
                <a:lnTo>
                  <a:pt x="5544" y="668"/>
                </a:lnTo>
                <a:lnTo>
                  <a:pt x="5364" y="642"/>
                </a:lnTo>
                <a:lnTo>
                  <a:pt x="5176" y="612"/>
                </a:lnTo>
                <a:lnTo>
                  <a:pt x="4982" y="578"/>
                </a:lnTo>
                <a:lnTo>
                  <a:pt x="4778" y="540"/>
                </a:lnTo>
                <a:lnTo>
                  <a:pt x="4568" y="500"/>
                </a:lnTo>
                <a:lnTo>
                  <a:pt x="4348" y="454"/>
                </a:lnTo>
                <a:lnTo>
                  <a:pt x="4122" y="406"/>
                </a:lnTo>
                <a:lnTo>
                  <a:pt x="3886" y="354"/>
                </a:lnTo>
                <a:lnTo>
                  <a:pt x="3640" y="296"/>
                </a:lnTo>
                <a:lnTo>
                  <a:pt x="3640" y="296"/>
                </a:lnTo>
                <a:lnTo>
                  <a:pt x="3396" y="240"/>
                </a:lnTo>
                <a:lnTo>
                  <a:pt x="3160" y="192"/>
                </a:lnTo>
                <a:lnTo>
                  <a:pt x="2934" y="148"/>
                </a:lnTo>
                <a:lnTo>
                  <a:pt x="2718" y="112"/>
                </a:lnTo>
                <a:lnTo>
                  <a:pt x="2512" y="82"/>
                </a:lnTo>
                <a:lnTo>
                  <a:pt x="2314" y="56"/>
                </a:lnTo>
                <a:lnTo>
                  <a:pt x="2126" y="36"/>
                </a:lnTo>
                <a:lnTo>
                  <a:pt x="1948" y="20"/>
                </a:lnTo>
                <a:lnTo>
                  <a:pt x="1776" y="10"/>
                </a:lnTo>
                <a:lnTo>
                  <a:pt x="1616" y="2"/>
                </a:lnTo>
                <a:lnTo>
                  <a:pt x="1462" y="0"/>
                </a:lnTo>
                <a:lnTo>
                  <a:pt x="1318" y="0"/>
                </a:lnTo>
                <a:lnTo>
                  <a:pt x="1182" y="4"/>
                </a:lnTo>
                <a:lnTo>
                  <a:pt x="1054" y="10"/>
                </a:lnTo>
                <a:lnTo>
                  <a:pt x="934" y="20"/>
                </a:lnTo>
                <a:lnTo>
                  <a:pt x="822" y="30"/>
                </a:lnTo>
                <a:lnTo>
                  <a:pt x="716" y="44"/>
                </a:lnTo>
                <a:lnTo>
                  <a:pt x="620" y="58"/>
                </a:lnTo>
                <a:lnTo>
                  <a:pt x="530" y="74"/>
                </a:lnTo>
                <a:lnTo>
                  <a:pt x="450" y="92"/>
                </a:lnTo>
                <a:lnTo>
                  <a:pt x="374" y="108"/>
                </a:lnTo>
                <a:lnTo>
                  <a:pt x="308" y="126"/>
                </a:lnTo>
                <a:lnTo>
                  <a:pt x="248" y="144"/>
                </a:lnTo>
                <a:lnTo>
                  <a:pt x="194" y="160"/>
                </a:lnTo>
                <a:lnTo>
                  <a:pt x="148" y="176"/>
                </a:lnTo>
                <a:lnTo>
                  <a:pt x="108" y="192"/>
                </a:lnTo>
                <a:lnTo>
                  <a:pt x="48" y="216"/>
                </a:lnTo>
                <a:lnTo>
                  <a:pt x="12" y="234"/>
                </a:lnTo>
                <a:lnTo>
                  <a:pt x="0" y="240"/>
                </a:lnTo>
                <a:lnTo>
                  <a:pt x="0" y="1192"/>
                </a:lnTo>
                <a:lnTo>
                  <a:pt x="8192" y="1192"/>
                </a:lnTo>
                <a:lnTo>
                  <a:pt x="8192" y="1192"/>
                </a:lnTo>
                <a:lnTo>
                  <a:pt x="8196" y="1186"/>
                </a:lnTo>
                <a:lnTo>
                  <a:pt x="8196" y="1186"/>
                </a:lnTo>
                <a:lnTo>
                  <a:pt x="8196" y="510"/>
                </a:lnTo>
                <a:lnTo>
                  <a:pt x="8196" y="510"/>
                </a:lnTo>
                <a:lnTo>
                  <a:pt x="8192" y="512"/>
                </a:lnTo>
                <a:lnTo>
                  <a:pt x="8192" y="512"/>
                </a:lnTo>
                <a:close/>
              </a:path>
            </a:pathLst>
          </a:custGeom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17524" y="3284747"/>
            <a:ext cx="5829300" cy="2032000"/>
          </a:xfrm>
        </p:spPr>
        <p:txBody>
          <a:bodyPr anchor="t">
            <a:normAutofit/>
          </a:bodyPr>
          <a:lstStyle>
            <a:lvl1pPr algn="ctr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25524" y="1916598"/>
            <a:ext cx="4813301" cy="1253068"/>
          </a:xfrm>
        </p:spPr>
        <p:txBody>
          <a:bodyPr anchor="b"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13.12.2020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13.12.2020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507491" y="3572256"/>
            <a:ext cx="2866644" cy="4596384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3483864" y="3572256"/>
            <a:ext cx="2866644" cy="4596384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07492" y="3570819"/>
            <a:ext cx="2866644" cy="853016"/>
          </a:xfrm>
        </p:spPr>
        <p:txBody>
          <a:bodyPr anchor="ctr"/>
          <a:lstStyle>
            <a:lvl1pPr marL="0" indent="0" algn="ctr">
              <a:buNone/>
              <a:defRPr sz="2400" b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000" y="4572001"/>
            <a:ext cx="2865041" cy="3596217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86150" y="3570817"/>
            <a:ext cx="2866644" cy="853016"/>
          </a:xfrm>
        </p:spPr>
        <p:txBody>
          <a:bodyPr anchor="ctr"/>
          <a:lstStyle>
            <a:lvl1pPr marL="0" indent="0" algn="ctr">
              <a:buNone/>
              <a:defRPr sz="2400" b="0" i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483769" y="4572001"/>
            <a:ext cx="2866644" cy="3596217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13.12.2020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13.12.2020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ounded Rectangle 11"/>
          <p:cNvSpPr/>
          <p:nvPr/>
        </p:nvSpPr>
        <p:spPr>
          <a:xfrm>
            <a:off x="171450" y="304800"/>
            <a:ext cx="6521958" cy="1901952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6" name="Group 5"/>
          <p:cNvGrpSpPr>
            <a:grpSpLocks noChangeAspect="1"/>
          </p:cNvGrpSpPr>
          <p:nvPr/>
        </p:nvGrpSpPr>
        <p:grpSpPr bwMode="hidden">
          <a:xfrm>
            <a:off x="158749" y="952255"/>
            <a:ext cx="6542532" cy="1773165"/>
            <a:chOff x="-3905251" y="4294188"/>
            <a:chExt cx="13027839" cy="1892300"/>
          </a:xfrm>
        </p:grpSpPr>
        <p:sp>
          <p:nvSpPr>
            <p:cNvPr id="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13.12.2020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171450" y="304800"/>
            <a:ext cx="6521958" cy="1901952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13.12.2020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4775201"/>
            <a:ext cx="2514600" cy="2540001"/>
          </a:xfrm>
        </p:spPr>
        <p:txBody>
          <a:bodyPr anchor="t"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800">
                <a:solidFill>
                  <a:schemeClr val="tx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grpSp>
        <p:nvGrpSpPr>
          <p:cNvPr id="2" name="Group 23"/>
          <p:cNvGrpSpPr>
            <a:grpSpLocks noChangeAspect="1"/>
          </p:cNvGrpSpPr>
          <p:nvPr/>
        </p:nvGrpSpPr>
        <p:grpSpPr bwMode="hidden">
          <a:xfrm>
            <a:off x="158749" y="952255"/>
            <a:ext cx="6542532" cy="1775440"/>
            <a:chOff x="-3905250" y="4294188"/>
            <a:chExt cx="13011150" cy="1892300"/>
          </a:xfrm>
        </p:grpSpPr>
        <p:sp>
          <p:nvSpPr>
            <p:cNvPr id="25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6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7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8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9" name="Freeform 28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2" name="Title 21"/>
          <p:cNvSpPr>
            <a:spLocks noGrp="1"/>
          </p:cNvSpPr>
          <p:nvPr>
            <p:ph type="title"/>
          </p:nvPr>
        </p:nvSpPr>
        <p:spPr>
          <a:xfrm>
            <a:off x="685800" y="3048000"/>
            <a:ext cx="2514600" cy="1670304"/>
          </a:xfrm>
        </p:spPr>
        <p:txBody>
          <a:bodyPr anchor="b">
            <a:noAutofit/>
          </a:bodyPr>
          <a:lstStyle>
            <a:lvl1pPr algn="l">
              <a:defRPr sz="3200">
                <a:solidFill>
                  <a:schemeClr val="tx2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488972" y="2438400"/>
            <a:ext cx="2928057" cy="5080000"/>
          </a:xfrm>
        </p:spPr>
        <p:txBody>
          <a:bodyPr anchor="ctr"/>
          <a:lstStyle>
            <a:lvl1pPr>
              <a:buClr>
                <a:schemeClr val="bg1"/>
              </a:buClr>
              <a:defRPr sz="2200">
                <a:solidFill>
                  <a:schemeClr val="tx2"/>
                </a:solidFill>
              </a:defRPr>
            </a:lvl1pPr>
            <a:lvl2pPr>
              <a:buClr>
                <a:schemeClr val="bg1"/>
              </a:buClr>
              <a:defRPr sz="2000">
                <a:solidFill>
                  <a:schemeClr val="tx2"/>
                </a:solidFill>
              </a:defRPr>
            </a:lvl2pPr>
            <a:lvl3pPr>
              <a:buClr>
                <a:schemeClr val="bg1"/>
              </a:buClr>
              <a:defRPr sz="1800">
                <a:solidFill>
                  <a:schemeClr val="tx2"/>
                </a:solidFill>
              </a:defRPr>
            </a:lvl3pPr>
            <a:lvl4pPr>
              <a:buClr>
                <a:schemeClr val="bg1"/>
              </a:buClr>
              <a:defRPr sz="1600">
                <a:solidFill>
                  <a:schemeClr val="tx2"/>
                </a:solidFill>
              </a:defRPr>
            </a:lvl4pPr>
            <a:lvl5pPr>
              <a:buClr>
                <a:schemeClr val="bg1"/>
              </a:buClr>
              <a:defRPr sz="1600">
                <a:solidFill>
                  <a:schemeClr val="tx2"/>
                </a:solidFill>
              </a:defRPr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171450" y="304800"/>
            <a:ext cx="6521958" cy="804672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9" name="Group 8"/>
          <p:cNvGrpSpPr>
            <a:grpSpLocks noChangeAspect="1"/>
          </p:cNvGrpSpPr>
          <p:nvPr/>
        </p:nvGrpSpPr>
        <p:grpSpPr bwMode="hidden">
          <a:xfrm>
            <a:off x="158749" y="7138617"/>
            <a:ext cx="6542532" cy="1775440"/>
            <a:chOff x="-3905250" y="4294188"/>
            <a:chExt cx="13011150" cy="1892300"/>
          </a:xfrm>
        </p:grpSpPr>
        <p:sp>
          <p:nvSpPr>
            <p:cNvPr id="10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4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655617" y="451556"/>
            <a:ext cx="2859484" cy="3239912"/>
          </a:xfrm>
        </p:spPr>
        <p:txBody>
          <a:bodyPr anchor="b">
            <a:normAutofit/>
          </a:bodyPr>
          <a:lstStyle>
            <a:lvl1pPr algn="l">
              <a:defRPr sz="2800" b="0">
                <a:solidFill>
                  <a:srgbClr val="FFFFFF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651250" y="3714045"/>
            <a:ext cx="2863850" cy="3228623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13.12.2020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628650" y="1828800"/>
            <a:ext cx="2674620" cy="3901440"/>
          </a:xfrm>
          <a:prstGeom prst="roundRect">
            <a:avLst>
              <a:gd name="adj" fmla="val 3924"/>
            </a:avLst>
          </a:prstGeom>
          <a:solidFill>
            <a:schemeClr val="accent1"/>
          </a:solidFill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 fov="600000">
              <a:rot lat="240000" lon="19799999" rev="0"/>
            </a:camera>
            <a:lightRig rig="threePt" dir="t">
              <a:rot lat="0" lon="0" rev="2700000"/>
            </a:lightRig>
          </a:scene3d>
          <a:sp3d>
            <a:bevelT w="44450" h="31750"/>
          </a:sp3d>
        </p:spPr>
        <p:txBody>
          <a:bodyPr/>
          <a:lstStyle>
            <a:lvl1pPr marL="0" indent="0" algn="ctr">
              <a:buNone/>
              <a:defRPr sz="3200">
                <a:solidFill>
                  <a:schemeClr val="bg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ctr"/>
          <a:lstStyle>
            <a:lvl1pPr algn="l">
              <a:defRPr/>
            </a:lvl1pPr>
            <a:lvl2pPr algn="l">
              <a:defRPr/>
            </a:lvl2pPr>
            <a:lvl3pPr algn="l">
              <a:defRPr/>
            </a:lvl3pPr>
            <a:lvl4pPr algn="l">
              <a:defRPr/>
            </a:lvl4pPr>
            <a:lvl5pPr algn="l"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13.12.2020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Rounded Rectangle 20"/>
          <p:cNvSpPr/>
          <p:nvPr/>
        </p:nvSpPr>
        <p:spPr bwMode="hidden">
          <a:xfrm>
            <a:off x="171450" y="304800"/>
            <a:ext cx="6521958" cy="1901952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13.12.2020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grpSp>
        <p:nvGrpSpPr>
          <p:cNvPr id="15" name="Group 14"/>
          <p:cNvGrpSpPr>
            <a:grpSpLocks noChangeAspect="1"/>
          </p:cNvGrpSpPr>
          <p:nvPr/>
        </p:nvGrpSpPr>
        <p:grpSpPr bwMode="hidden">
          <a:xfrm>
            <a:off x="158749" y="952255"/>
            <a:ext cx="6542532" cy="1775440"/>
            <a:chOff x="-3905250" y="4294188"/>
            <a:chExt cx="13011150" cy="1892300"/>
          </a:xfrm>
        </p:grpSpPr>
        <p:sp>
          <p:nvSpPr>
            <p:cNvPr id="16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7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0" name="Freeform 19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4972050" y="1930401"/>
            <a:ext cx="1543050" cy="5983111"/>
          </a:xfrm>
        </p:spPr>
        <p:txBody>
          <a:bodyPr vert="eaVert" anchor="ctr"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42900" y="1930400"/>
            <a:ext cx="4514850" cy="5983112"/>
          </a:xfrm>
        </p:spPr>
        <p:txBody>
          <a:bodyPr vert="eaVert"/>
          <a:lstStyle>
            <a:lvl1pPr>
              <a:buClr>
                <a:schemeClr val="accent1"/>
              </a:buClr>
              <a:defRPr/>
            </a:lvl1pPr>
            <a:lvl2pPr>
              <a:buClr>
                <a:schemeClr val="accent1"/>
              </a:buClr>
              <a:defRPr/>
            </a:lvl2pPr>
            <a:lvl3pPr>
              <a:buClr>
                <a:schemeClr val="accent1"/>
              </a:buClr>
              <a:defRPr/>
            </a:lvl3pPr>
            <a:lvl4pPr>
              <a:buClr>
                <a:schemeClr val="accent1"/>
              </a:buClr>
              <a:defRPr/>
            </a:lvl4pPr>
            <a:lvl5pPr>
              <a:buClr>
                <a:schemeClr val="accent1"/>
              </a:buClr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171450" y="304800"/>
            <a:ext cx="6521958" cy="3291840"/>
          </a:xfrm>
          <a:prstGeom prst="roundRect">
            <a:avLst>
              <a:gd name="adj" fmla="val 336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8" name="Group 15"/>
          <p:cNvGrpSpPr>
            <a:grpSpLocks noChangeAspect="1"/>
          </p:cNvGrpSpPr>
          <p:nvPr/>
        </p:nvGrpSpPr>
        <p:grpSpPr bwMode="hidden">
          <a:xfrm>
            <a:off x="158749" y="2239239"/>
            <a:ext cx="6542532" cy="1773165"/>
            <a:chOff x="-3905251" y="4294188"/>
            <a:chExt cx="13027839" cy="1892300"/>
          </a:xfrm>
        </p:grpSpPr>
        <p:sp>
          <p:nvSpPr>
            <p:cNvPr id="1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342900" y="451104"/>
            <a:ext cx="6172200" cy="167030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3872754" y="8333553"/>
            <a:ext cx="2840018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2"/>
                </a:solidFill>
              </a:defRPr>
            </a:lvl1pPr>
          </a:lstStyle>
          <a:p>
            <a:fld id="{B4C71EC6-210F-42DE-9C53-41977AD35B3D}" type="datetimeFigureOut">
              <a:rPr lang="ru-RU" smtClean="0"/>
              <a:t>13.12.2020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45229" y="8333553"/>
            <a:ext cx="2840018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2"/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2993316" y="8333552"/>
            <a:ext cx="87137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00">
                <a:solidFill>
                  <a:schemeClr val="tx2"/>
                </a:solidFill>
              </a:defRPr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54051" y="3567289"/>
            <a:ext cx="5556250" cy="460092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93" r:id="rId1"/>
    <p:sldLayoutId id="2147483794" r:id="rId2"/>
    <p:sldLayoutId id="2147483795" r:id="rId3"/>
    <p:sldLayoutId id="2147483796" r:id="rId4"/>
    <p:sldLayoutId id="2147483797" r:id="rId5"/>
    <p:sldLayoutId id="2147483798" r:id="rId6"/>
    <p:sldLayoutId id="2147483799" r:id="rId7"/>
    <p:sldLayoutId id="2147483800" r:id="rId8"/>
    <p:sldLayoutId id="2147483801" r:id="rId9"/>
    <p:sldLayoutId id="2147483802" r:id="rId10"/>
    <p:sldLayoutId id="2147483803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rgbClr val="FFFFFF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74320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576263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55663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4300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800" kern="1200">
          <a:solidFill>
            <a:schemeClr val="tx2"/>
          </a:solidFill>
          <a:latin typeface="+mn-lt"/>
          <a:ea typeface="+mn-ea"/>
          <a:cs typeface="+mn-cs"/>
        </a:defRPr>
      </a:lvl4pPr>
      <a:lvl5pPr marL="146304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600" kern="1200">
          <a:solidFill>
            <a:schemeClr val="tx2"/>
          </a:solidFill>
          <a:latin typeface="+mn-lt"/>
          <a:ea typeface="+mn-ea"/>
          <a:cs typeface="+mn-cs"/>
        </a:defRPr>
      </a:lvl5pPr>
      <a:lvl6pPr marL="178308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210312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242316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274320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6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10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15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hyperlink" Target="http://www.dubininsergey.ru/ideas/63/" TargetMode="External"/><Relationship Id="rId13" Type="http://schemas.openxmlformats.org/officeDocument/2006/relationships/hyperlink" Target="http://www.sadurad.ru/ogorod.htm" TargetMode="External"/><Relationship Id="rId3" Type="http://schemas.openxmlformats.org/officeDocument/2006/relationships/image" Target="../media/image23.png"/><Relationship Id="rId7" Type="http://schemas.openxmlformats.org/officeDocument/2006/relationships/hyperlink" Target="http://ogorodnik.in.ua/plant_vid/liana.php" TargetMode="External"/><Relationship Id="rId12" Type="http://schemas.openxmlformats.org/officeDocument/2006/relationships/hyperlink" Target="http://www.lepestok.kharkov.ua/encyclopedia.htm" TargetMode="External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3.xml"/><Relationship Id="rId6" Type="http://schemas.openxmlformats.org/officeDocument/2006/relationships/hyperlink" Target="https://www.youtube.com/channel/UCu6-zNydTcNRtnuIhGdFb4g-" TargetMode="External"/><Relationship Id="rId11" Type="http://schemas.openxmlformats.org/officeDocument/2006/relationships/hyperlink" Target="http://floweryvale.ru/flower-encyclopedia.html" TargetMode="External"/><Relationship Id="rId5" Type="http://schemas.openxmlformats.org/officeDocument/2006/relationships/hyperlink" Target="http://cat*alog.klum*bashop.ru/catalog/index.php/index.php?option=com_content&amp;view=article&amp;id=52" TargetMode="External"/><Relationship Id="rId10" Type="http://schemas.openxmlformats.org/officeDocument/2006/relationships/hyperlink" Target="http://www.gardenia.ru/catras.htm" TargetMode="External"/><Relationship Id="rId4" Type="http://schemas.openxmlformats.org/officeDocument/2006/relationships/hyperlink" Target="http://www.zvetki.ru/catalog.htm" TargetMode="External"/><Relationship Id="rId9" Type="http://schemas.openxmlformats.org/officeDocument/2006/relationships/hyperlink" Target="http://gardenia.ru/" TargetMode="External"/><Relationship Id="rId14" Type="http://schemas.openxmlformats.org/officeDocument/2006/relationships/hyperlink" Target="http://www.planetarasteniy.ru/about.php" TargetMode="Externa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hyperlink" Target="https://jurnali-vsem.ru/-" TargetMode="External"/><Relationship Id="rId2" Type="http://schemas.openxmlformats.org/officeDocument/2006/relationships/hyperlink" Target="https://www.liveinternet.ru/users/staruhonka/post167631332" TargetMode="External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25.png"/><Relationship Id="rId4" Type="http://schemas.openxmlformats.org/officeDocument/2006/relationships/image" Target="../media/image2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88640" y="539552"/>
            <a:ext cx="6480720" cy="1296144"/>
          </a:xfrm>
        </p:spPr>
        <p:txBody>
          <a:bodyPr>
            <a:normAutofit fontScale="90000"/>
          </a:bodyPr>
          <a:lstStyle/>
          <a:p>
            <a:r>
              <a:rPr lang="ru-RU" dirty="0" smtClean="0">
                <a:solidFill>
                  <a:srgbClr val="FF0000"/>
                </a:solidFill>
              </a:rPr>
              <a:t/>
            </a:r>
            <a:br>
              <a:rPr lang="ru-RU" dirty="0" smtClean="0">
                <a:solidFill>
                  <a:srgbClr val="FF0000"/>
                </a:solidFill>
              </a:rPr>
            </a:br>
            <a:r>
              <a:rPr lang="ru-RU" dirty="0">
                <a:solidFill>
                  <a:srgbClr val="FF0000"/>
                </a:solidFill>
              </a:rPr>
              <a:t/>
            </a:r>
            <a:br>
              <a:rPr lang="ru-RU" dirty="0">
                <a:solidFill>
                  <a:srgbClr val="FF0000"/>
                </a:solidFill>
              </a:rPr>
            </a:br>
            <a:r>
              <a:rPr lang="ru-RU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Газеты и журналы для садовода</a:t>
            </a:r>
            <a:endParaRPr lang="ru-RU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2492896" y="5292080"/>
            <a:ext cx="4232802" cy="2939819"/>
          </a:xfrm>
        </p:spPr>
        <p:txBody>
          <a:bodyPr>
            <a:normAutofit/>
          </a:bodyPr>
          <a:lstStyle/>
          <a:p>
            <a:r>
              <a:rPr lang="ru-RU" sz="16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Школа пожилого возраста</a:t>
            </a:r>
          </a:p>
          <a:p>
            <a:r>
              <a:rPr lang="ru-RU" sz="16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Направление </a:t>
            </a:r>
            <a:r>
              <a:rPr lang="en-US" sz="16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“</a:t>
            </a:r>
            <a:r>
              <a:rPr lang="ru-RU" sz="16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Садовод -огородник</a:t>
            </a:r>
            <a:r>
              <a:rPr lang="en-US" sz="16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”</a:t>
            </a:r>
            <a:endParaRPr lang="ru-RU" sz="1600" b="1" dirty="0" smtClean="0">
              <a:solidFill>
                <a:schemeClr val="tx1">
                  <a:lumMod val="95000"/>
                  <a:lumOff val="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sz="16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Преподаватель:</a:t>
            </a:r>
          </a:p>
          <a:p>
            <a:r>
              <a:rPr lang="ru-RU" sz="16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Специалист по соц. работе </a:t>
            </a:r>
          </a:p>
          <a:p>
            <a:r>
              <a:rPr lang="ru-RU" sz="16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Киричек В.М.</a:t>
            </a:r>
          </a:p>
          <a:p>
            <a:pPr algn="r"/>
            <a:endParaRPr lang="ru-RU" sz="1600" dirty="0" smtClean="0">
              <a:solidFill>
                <a:srgbClr val="FF0000"/>
              </a:solidFill>
              <a:latin typeface="Century Schoolbook" pitchFamily="18" charset="0"/>
            </a:endParaRPr>
          </a:p>
          <a:p>
            <a:pPr algn="ctr"/>
            <a:endParaRPr lang="ru-RU" dirty="0" smtClean="0"/>
          </a:p>
          <a:p>
            <a:endParaRPr lang="ru-RU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24745" y="1907704"/>
            <a:ext cx="4869832" cy="28803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80728" y="2056216"/>
            <a:ext cx="5000281" cy="309184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5605144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01712" y="323528"/>
            <a:ext cx="6552728" cy="83407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b="1" dirty="0">
                <a:latin typeface="Times New Roman" pitchFamily="18" charset="0"/>
                <a:cs typeface="Times New Roman" pitchFamily="18" charset="0"/>
              </a:rPr>
              <a:t>Садовые журналы наше время</a:t>
            </a:r>
          </a:p>
          <a:p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Я очень люблю периодику. Видимо это из советского </a:t>
            </a:r>
            <a:endParaRPr lang="ru-RU" sz="14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 детства, когда каждому члену семьи </a:t>
            </a: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выписывали</a:t>
            </a:r>
          </a:p>
          <a:p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свои журналы и газеты в большом ассортименте. </a:t>
            </a:r>
            <a:endParaRPr lang="ru-RU" sz="14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Сейчас </a:t>
            </a: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я конечно коснусь только садовой темы</a:t>
            </a: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В советское время мы выписывали "</a:t>
            </a: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Приусадебное</a:t>
            </a:r>
          </a:p>
          <a:p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хозяйство", это был мега журнал, потому как </a:t>
            </a: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больше</a:t>
            </a:r>
          </a:p>
          <a:p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ничего не было. У меня подшивки конца 80 </a:t>
            </a: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начала</a:t>
            </a:r>
          </a:p>
          <a:p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90х, и я ими до сих пор пользуюсь.</a:t>
            </a:r>
            <a:br>
              <a:rPr lang="ru-RU" sz="1400" dirty="0">
                <a:latin typeface="Times New Roman" pitchFamily="18" charset="0"/>
                <a:cs typeface="Times New Roman" pitchFamily="18" charset="0"/>
              </a:rPr>
            </a:b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1400" dirty="0">
                <a:latin typeface="Times New Roman" pitchFamily="18" charset="0"/>
                <a:cs typeface="Times New Roman" pitchFamily="18" charset="0"/>
              </a:rPr>
            </a:b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Потом в 1996, если не ошибаюсь, появился "Мой прекрасный сад" , это был фурор, </a:t>
            </a: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        .                                                  окно </a:t>
            </a: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в Европу, куча информации давно знакомой для </a:t>
            </a: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.                                                   европейца </a:t>
            </a: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и такой необычной для нас, фото, опять </a:t>
            </a: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.                           .                                                    же </a:t>
            </a: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красивые. Я покупала этот журнал вплоть до </a:t>
            </a: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.             .                                                    2006 </a:t>
            </a: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года, потом перестала, решив, что он </a:t>
            </a: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               .     .                                                    испортился</a:t>
            </a: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. Но зря, по настоящему он испортился в </a:t>
            </a: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.                                                    2009</a:t>
            </a: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, а оказывается, то, что было в 2006 это еще </a:t>
            </a: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.                      .                                                    можно </a:t>
            </a: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было читать. А с 2009 в журнале не стало ни </a:t>
            </a: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.                                                    одной </a:t>
            </a: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полной страницы где с двух сторон про </a:t>
            </a: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.         .                                                    сад</a:t>
            </a: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,  одна сторона КАЖДОЙ страницы  </a:t>
            </a: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была.                              .   .                                                  полностью </a:t>
            </a: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рекламной</a:t>
            </a: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.</a:t>
            </a: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400" dirty="0" err="1">
                <a:latin typeface="Times New Roman" pitchFamily="18" charset="0"/>
                <a:cs typeface="Times New Roman" pitchFamily="18" charset="0"/>
              </a:rPr>
              <a:t>Вообщем</a:t>
            </a: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 это было дно. </a:t>
            </a:r>
          </a:p>
          <a:p>
            <a:r>
              <a:rPr lang="ru-RU" sz="1400" dirty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1400" dirty="0">
                <a:latin typeface="Times New Roman" pitchFamily="18" charset="0"/>
                <a:cs typeface="Times New Roman" pitchFamily="18" charset="0"/>
              </a:rPr>
            </a:br>
            <a:endParaRPr lang="ru-RU" sz="1400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sz="1400" dirty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                                                   </a:t>
            </a:r>
          </a:p>
          <a:p>
            <a:endParaRPr lang="ru-RU" sz="1400" dirty="0">
              <a:latin typeface="Times New Roman" pitchFamily="18" charset="0"/>
              <a:cs typeface="Times New Roman" pitchFamily="18" charset="0"/>
            </a:endParaRPr>
          </a:p>
          <a:p>
            <a:endParaRPr lang="ru-RU" sz="1400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sz="1400" dirty="0">
              <a:latin typeface="Times New Roman" pitchFamily="18" charset="0"/>
              <a:cs typeface="Times New Roman" pitchFamily="18" charset="0"/>
            </a:endParaRPr>
          </a:p>
          <a:p>
            <a:endParaRPr lang="ru-RU" sz="1400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sz="1400" dirty="0">
              <a:latin typeface="Times New Roman" pitchFamily="18" charset="0"/>
              <a:cs typeface="Times New Roman" pitchFamily="18" charset="0"/>
            </a:endParaRPr>
          </a:p>
          <a:p>
            <a:endParaRPr lang="ru-RU" sz="1400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sz="1400" dirty="0">
              <a:latin typeface="Times New Roman" pitchFamily="18" charset="0"/>
              <a:cs typeface="Times New Roman" pitchFamily="18" charset="0"/>
            </a:endParaRPr>
          </a:p>
          <a:p>
            <a:endParaRPr lang="ru-RU" sz="14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Я </a:t>
            </a: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пару раз в год стала покупать </a:t>
            </a:r>
            <a:r>
              <a:rPr lang="ru-RU" sz="1400" dirty="0" err="1">
                <a:latin typeface="Times New Roman" pitchFamily="18" charset="0"/>
                <a:cs typeface="Times New Roman" pitchFamily="18" charset="0"/>
              </a:rPr>
              <a:t>спецвыпуски</a:t>
            </a: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 тематические, где хоть было не так много рекламы.</a:t>
            </a:r>
            <a:br>
              <a:rPr lang="ru-RU" sz="1400" dirty="0">
                <a:latin typeface="Times New Roman" pitchFamily="18" charset="0"/>
                <a:cs typeface="Times New Roman" pitchFamily="18" charset="0"/>
              </a:rPr>
            </a:b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В этом году они отказались от </a:t>
            </a:r>
            <a:r>
              <a:rPr lang="ru-RU" sz="1400" dirty="0" err="1">
                <a:latin typeface="Times New Roman" pitchFamily="18" charset="0"/>
                <a:cs typeface="Times New Roman" pitchFamily="18" charset="0"/>
              </a:rPr>
              <a:t>спецвыпусков</a:t>
            </a: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( и </a:t>
            </a:r>
            <a:r>
              <a:rPr lang="ru-RU" sz="1400" dirty="0" err="1">
                <a:latin typeface="Times New Roman" pitchFamily="18" charset="0"/>
                <a:cs typeface="Times New Roman" pitchFamily="18" charset="0"/>
              </a:rPr>
              <a:t>ооочень</a:t>
            </a: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 зря) и типа сказали вы не разочаруетесь в самом журнале, я повелась и купила 1й номер. Да, расцвета начала 2000-х им уже никогда не достичь...</a:t>
            </a: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25144" y="611560"/>
            <a:ext cx="1584176" cy="194421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3420" y="2987824"/>
            <a:ext cx="2334592" cy="281200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43726" y="4932040"/>
            <a:ext cx="2285474" cy="244827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357347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/>
          <p:nvPr/>
        </p:nvSpPr>
        <p:spPr>
          <a:xfrm>
            <a:off x="23829" y="3491880"/>
            <a:ext cx="6494031" cy="100027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endParaRPr lang="ru-RU" sz="1600" dirty="0" smtClean="0"/>
          </a:p>
          <a:p>
            <a:pPr algn="r"/>
            <a:endParaRPr lang="ru-RU" sz="1600" dirty="0"/>
          </a:p>
          <a:p>
            <a:pPr algn="r">
              <a:lnSpc>
                <a:spcPct val="150000"/>
              </a:lnSpc>
            </a:pP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293204" y="251521"/>
            <a:ext cx="6224656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ts val="2400"/>
              </a:lnSpc>
            </a:pPr>
            <a:r>
              <a:rPr lang="ru-RU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 </a:t>
            </a:r>
          </a:p>
        </p:txBody>
      </p:sp>
      <p:sp>
        <p:nvSpPr>
          <p:cNvPr id="2" name="Прямоугольник 1"/>
          <p:cNvSpPr/>
          <p:nvPr/>
        </p:nvSpPr>
        <p:spPr>
          <a:xfrm>
            <a:off x="190889" y="323528"/>
            <a:ext cx="6645531" cy="87100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Отдельно хочу сказать, о </a:t>
            </a:r>
            <a:r>
              <a:rPr lang="ru-RU" sz="1400" dirty="0" err="1" smtClean="0">
                <a:latin typeface="Times New Roman" pitchFamily="18" charset="0"/>
                <a:cs typeface="Times New Roman" pitchFamily="18" charset="0"/>
              </a:rPr>
              <a:t>спецвыпусках</a:t>
            </a: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  МПС "Времена года" и" Дом в саду", которые выпускались с 2001-2005. Я до сих пор жалею, что тогда не смогла купить абсолютно все номера. Сейчас нет даже приблизительно такого уровня журналов.</a:t>
            </a:r>
            <a:br>
              <a:rPr lang="ru-RU" sz="14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Нет, вру Бурда в 2015 начала выпуск журнала "Загородная жизнь" (садоводство, кулинария путешествия) он выходил 4 раза в год, жалкое подобие Времен года и Дома в саду, стоил каких-то нереальных денег, тут в Ейске, например по 195р и благополучно почил к  концу 2016, началу 2017.</a:t>
            </a:r>
            <a:br>
              <a:rPr lang="ru-RU" sz="14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Затем я долгое время покупала прекрасный журнал "Вестник Цветовода", а потом он стал "Вестник Садовода", но через какое-то время редакция прекратила выпуск бумажной версии, нерентабельно:(</a:t>
            </a:r>
            <a:br>
              <a:rPr lang="ru-RU" sz="14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14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А вам что-то нравится? Что-то покупали или покупаете? Подписаны на год?</a:t>
            </a:r>
            <a:br>
              <a:rPr lang="ru-RU" sz="14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14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1400" dirty="0" err="1" smtClean="0">
                <a:latin typeface="Times New Roman" pitchFamily="18" charset="0"/>
                <a:cs typeface="Times New Roman" pitchFamily="18" charset="0"/>
              </a:rPr>
              <a:t>Вообщем</a:t>
            </a: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 это я к чему... Я сейчас не покупаю вообще никаких журналов ибо это дорого и бесполезно. Да и места в шкафах давно нет. Они стали абсолютным </a:t>
            </a:r>
            <a:r>
              <a:rPr lang="ru-RU" sz="1400" dirty="0" err="1" smtClean="0">
                <a:latin typeface="Times New Roman" pitchFamily="18" charset="0"/>
                <a:cs typeface="Times New Roman" pitchFamily="18" charset="0"/>
              </a:rPr>
              <a:t>трэшовым</a:t>
            </a: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 глянцем. Новой информации ноль.</a:t>
            </a:r>
          </a:p>
          <a:p>
            <a:endParaRPr lang="ru-RU" sz="1400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sz="1400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sz="1400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sz="1400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sz="1400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sz="1400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sz="1400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sz="1400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sz="1400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sz="14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Но, тут в прошлом году я наткнулась на такое явление, как книга-журнал от издательского дома Гастроном. Что-то типа дайджестов по их изданиям. Есть кулинарные, и садовые. Садовые, как я понимаю, основаны на статьях из их журнала Садовник.</a:t>
            </a:r>
          </a:p>
          <a:p>
            <a:endParaRPr lang="ru-RU" sz="10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Садовник </a:t>
            </a: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- практичный и богато иллюстрированный журнал о загородной жизни. Его авторы - эксперты и садоводы-практики делятся с вами идеями по ландшафтному дизайну, выращиванию фруктов, овощей, декоративных растений и обустройству загородного дома. </a:t>
            </a:r>
          </a:p>
          <a:p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Архивные </a:t>
            </a: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номера журналов вы можете приобрести в редакции издательского дома. Для этого необходимо отправить запрос об интересующих вас номерах журналов по электронной </a:t>
            </a:r>
            <a:r>
              <a:rPr lang="ru-RU" sz="1400" b="1" dirty="0">
                <a:latin typeface="Times New Roman" pitchFamily="18" charset="0"/>
                <a:cs typeface="Times New Roman" pitchFamily="18" charset="0"/>
              </a:rPr>
              <a:t>почте podpiska@gastronom.ru. </a:t>
            </a:r>
          </a:p>
          <a:p>
            <a:r>
              <a:rPr lang="ru-RU" sz="1000" b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10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Выпущено несколько тематических выпусков, последний, про кусты декоративные. </a:t>
            </a:r>
            <a:endParaRPr lang="ru-RU" sz="14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3204" y="3851920"/>
            <a:ext cx="1472155" cy="20968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6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32856" y="3828361"/>
            <a:ext cx="3843220" cy="21203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7111559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188640" y="323528"/>
            <a:ext cx="6480720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Единственное, информация в выпусках немного "перекликается", как мне дипломатично сказали в редакции:) Но не критично. Я проверила. 95% не повторяется.</a:t>
            </a:r>
          </a:p>
          <a:p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Кроме того, в начале года они выпускают красочный выпуск с Лунным календарем, эти выпуски я особенно люблю  рекомендую. Я купила все два:) и стараюсь по ним жить в своем саду)</a:t>
            </a:r>
          </a:p>
        </p:txBody>
      </p:sp>
      <p:pic>
        <p:nvPicPr>
          <p:cNvPr id="4100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0688" y="1708523"/>
            <a:ext cx="1524000" cy="21907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9" name="Прямоугольник 8"/>
          <p:cNvSpPr/>
          <p:nvPr/>
        </p:nvSpPr>
        <p:spPr>
          <a:xfrm>
            <a:off x="296652" y="3932908"/>
            <a:ext cx="6264696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400" b="1" dirty="0">
                <a:latin typeface="Times New Roman" pitchFamily="18" charset="0"/>
                <a:cs typeface="Times New Roman" pitchFamily="18" charset="0"/>
              </a:rPr>
              <a:t>Наши дачные журналы и газеты — в помощь начинающим садоводам!</a:t>
            </a:r>
          </a:p>
        </p:txBody>
      </p:sp>
      <p:sp>
        <p:nvSpPr>
          <p:cNvPr id="10" name="Прямоугольник 9"/>
          <p:cNvSpPr/>
          <p:nvPr/>
        </p:nvSpPr>
        <p:spPr>
          <a:xfrm>
            <a:off x="296652" y="4248246"/>
            <a:ext cx="6372708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Если вы любите полистать свежую прессу и насладиться на досуге печатным словом, выбирайте наши журналы и газеты. Там вы найдете советы из первых рук, экспертные заметки и инфо о последних новинках для сада и огорода. Мы готовили для вас материал, чем хорошо и уникально каждое издание — читайте!</a:t>
            </a:r>
            <a:endParaRPr lang="ru-RU" sz="14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101" name="Picture 5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628" y="5202353"/>
            <a:ext cx="2469579" cy="187220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4" name="Прямоугольник 13"/>
          <p:cNvSpPr/>
          <p:nvPr/>
        </p:nvSpPr>
        <p:spPr>
          <a:xfrm>
            <a:off x="2177480" y="5219865"/>
            <a:ext cx="4680520" cy="20313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400" b="1" dirty="0">
                <a:latin typeface="Times New Roman" pitchFamily="18" charset="0"/>
                <a:cs typeface="Times New Roman" pitchFamily="18" charset="0"/>
              </a:rPr>
              <a:t>В гостях у грядки</a:t>
            </a:r>
          </a:p>
          <a:p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Это новый журнал с полезными советами по работе в саду и огороде. </a:t>
            </a:r>
          </a:p>
          <a:p>
            <a:r>
              <a:rPr lang="ru-RU" sz="1400" b="1" dirty="0">
                <a:latin typeface="Times New Roman" pitchFamily="18" charset="0"/>
                <a:cs typeface="Times New Roman" pitchFamily="18" charset="0"/>
              </a:rPr>
              <a:t>Почему сосед собирает землянику с маленькой грядки ведрами, а вы едва набираете мисочку ягод?</a:t>
            </a:r>
            <a:br>
              <a:rPr lang="ru-RU" sz="1400" b="1" dirty="0">
                <a:latin typeface="Times New Roman" pitchFamily="18" charset="0"/>
                <a:cs typeface="Times New Roman" pitchFamily="18" charset="0"/>
              </a:rPr>
            </a:b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 </a:t>
            </a:r>
            <a:r>
              <a:rPr lang="ru-RU" sz="1400" i="1" dirty="0" smtClean="0">
                <a:latin typeface="Times New Roman" pitchFamily="18" charset="0"/>
                <a:cs typeface="Times New Roman" pitchFamily="18" charset="0"/>
              </a:rPr>
              <a:t>Как </a:t>
            </a:r>
            <a:r>
              <a:rPr lang="ru-RU" sz="1400" i="1" dirty="0">
                <a:latin typeface="Times New Roman" pitchFamily="18" charset="0"/>
                <a:cs typeface="Times New Roman" pitchFamily="18" charset="0"/>
              </a:rPr>
              <a:t>вырастить богатый урожай на маленьком участке?</a:t>
            </a:r>
            <a:br>
              <a:rPr lang="ru-RU" sz="1400" i="1" dirty="0">
                <a:latin typeface="Times New Roman" pitchFamily="18" charset="0"/>
                <a:cs typeface="Times New Roman" pitchFamily="18" charset="0"/>
              </a:rPr>
            </a:b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 </a:t>
            </a:r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Как </a:t>
            </a:r>
            <a:r>
              <a:rPr lang="ru-RU" sz="1400" b="1" dirty="0">
                <a:latin typeface="Times New Roman" pitchFamily="18" charset="0"/>
                <a:cs typeface="Times New Roman" pitchFamily="18" charset="0"/>
              </a:rPr>
              <a:t>подготовить почву к посадкам?</a:t>
            </a:r>
          </a:p>
          <a:p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Если вы хотите узнать о комфортном и эффективном земледелии на вашем садовом участке все и даже больше, </a:t>
            </a:r>
          </a:p>
        </p:txBody>
      </p:sp>
      <p:sp>
        <p:nvSpPr>
          <p:cNvPr id="15" name="Прямоугольник 14"/>
          <p:cNvSpPr/>
          <p:nvPr/>
        </p:nvSpPr>
        <p:spPr>
          <a:xfrm>
            <a:off x="579128" y="7099451"/>
            <a:ext cx="6090232" cy="14465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то журнал "В гостях у грядки" — для вас.</a:t>
            </a:r>
            <a:br>
              <a:rPr lang="ru-RU" sz="1400" dirty="0">
                <a:latin typeface="Times New Roman" pitchFamily="18" charset="0"/>
                <a:cs typeface="Times New Roman" pitchFamily="18" charset="0"/>
              </a:rPr>
            </a:b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Здесь вы всегда найдете советы ведущих агрономов и опытных дачников по выращиванию овощей, деревьев и кустарников, материалы о новых технологиях и </a:t>
            </a:r>
            <a:r>
              <a:rPr lang="ru-RU" sz="1400" dirty="0" err="1">
                <a:latin typeface="Times New Roman" pitchFamily="18" charset="0"/>
                <a:cs typeface="Times New Roman" pitchFamily="18" charset="0"/>
              </a:rPr>
              <a:t>агроприемах</a:t>
            </a: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, об особенностях выращивания разных культур, о различных видах грядок и их назначении, способах их формирования и обработки, о методах борьбы с садово-огородными вредителями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.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617320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4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0648" y="467544"/>
            <a:ext cx="2466443" cy="343356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2924944" y="540052"/>
            <a:ext cx="3456384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Дачный клуб</a:t>
            </a:r>
          </a:p>
        </p:txBody>
      </p:sp>
      <p:sp>
        <p:nvSpPr>
          <p:cNvPr id="8" name="Прямоугольник 7"/>
          <p:cNvSpPr/>
          <p:nvPr/>
        </p:nvSpPr>
        <p:spPr>
          <a:xfrm>
            <a:off x="2924944" y="847829"/>
            <a:ext cx="3745526" cy="28931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Некоторые статьи </a:t>
            </a: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этого журнала из </a:t>
            </a: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архивных номеров попадают к нам на сайт. Материалы авторов Дачного клуба — опытных и начинающих садоводов, агрономов со стажем, </a:t>
            </a:r>
            <a:r>
              <a:rPr lang="ru-RU" sz="1400" dirty="0" err="1">
                <a:latin typeface="Times New Roman" pitchFamily="18" charset="0"/>
                <a:cs typeface="Times New Roman" pitchFamily="18" charset="0"/>
              </a:rPr>
              <a:t>питомниководов</a:t>
            </a: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 и научных сотрудников — можно найти во всех разделах и рубриках. Автором журнала может стать любой желающий, кто хочет рассказать о своем садоводческом опыте.</a:t>
            </a:r>
          </a:p>
          <a:p>
            <a:endParaRPr lang="ru-RU" sz="1400" dirty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Ежемесячное издание, в котором собрана самая актуальная информация о том, как правильно сажать, собирать урожай, растить </a:t>
            </a: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и</a:t>
            </a:r>
            <a:endParaRPr lang="ru-RU" sz="1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261792" y="3867572"/>
            <a:ext cx="6408678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ухаживать за цветами и кустами, садами и огородами! Бонусом на страницах журнала вы найдете заготовки, рецепты, народные советы, как зимой, так и летом!</a:t>
            </a:r>
          </a:p>
          <a:p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В </a:t>
            </a: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журнале собрана самая свежая и познавательная информация! Отдыхайте, экспериментируйте, удивляйте и всегда будьте здоровы с «Дачным клубом»!</a:t>
            </a:r>
          </a:p>
          <a:p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Оформить </a:t>
            </a: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подписку можно на официальном сайте издательства здесь</a:t>
            </a:r>
          </a:p>
          <a:p>
            <a:r>
              <a:rPr lang="ru-RU" sz="1400" b="1" dirty="0">
                <a:latin typeface="Times New Roman" pitchFamily="18" charset="0"/>
                <a:cs typeface="Times New Roman" pitchFamily="18" charset="0"/>
              </a:rPr>
              <a:t>Кстати, не забудьте присоединиться к Дачному клубу во В Контакте и в Одноклассниках</a:t>
            </a:r>
            <a:endParaRPr lang="ru-RU" sz="14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126" name="Picture 6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45062" y="5683454"/>
            <a:ext cx="2108205" cy="301172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0" name="Прямоугольник 9"/>
          <p:cNvSpPr/>
          <p:nvPr/>
        </p:nvSpPr>
        <p:spPr>
          <a:xfrm>
            <a:off x="260648" y="5683454"/>
            <a:ext cx="4283270" cy="33239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На даче: </a:t>
            </a:r>
            <a:r>
              <a:rPr lang="ru-RU" sz="1400" dirty="0" err="1">
                <a:latin typeface="Times New Roman" pitchFamily="18" charset="0"/>
                <a:cs typeface="Times New Roman" pitchFamily="18" charset="0"/>
              </a:rPr>
              <a:t>спецвыпуск</a:t>
            </a: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 журнала "Всему свету по совету"</a:t>
            </a:r>
          </a:p>
          <a:p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С нашим </a:t>
            </a:r>
            <a:r>
              <a:rPr lang="ru-RU" sz="1400" dirty="0" err="1">
                <a:latin typeface="Times New Roman" pitchFamily="18" charset="0"/>
                <a:cs typeface="Times New Roman" pitchFamily="18" charset="0"/>
              </a:rPr>
              <a:t>спецвыпуском</a:t>
            </a: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 «Всему свету по совету. На даче» с вами всегда будет </a:t>
            </a: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удача !Щедрый </a:t>
            </a: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урожай каждый сезон, красивый сад круглый год, </a:t>
            </a:r>
            <a:r>
              <a:rPr lang="ru-RU" sz="1400" dirty="0" err="1" smtClean="0">
                <a:latin typeface="Times New Roman" pitchFamily="18" charset="0"/>
                <a:cs typeface="Times New Roman" pitchFamily="18" charset="0"/>
              </a:rPr>
              <a:t>правиль-ный</a:t>
            </a: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за грядками уход. На любую тему вы найдете совет, в каждом тематическом выпуске мы даем развернутый ответ. Кроме советов, мы рассказываем истории и делимся секретами опытных дачников и садоводов: про дачное хозяйство, сад, огород, комнатные, садовые и тепличные </a:t>
            </a: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растения. Для </a:t>
            </a: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многих дача – это как дом, для кого-то просто хобби, мы стараемся всегда откликаться на дачные вопросы. Со </a:t>
            </a:r>
            <a:r>
              <a:rPr lang="ru-RU" sz="1400" dirty="0" err="1">
                <a:latin typeface="Times New Roman" pitchFamily="18" charset="0"/>
                <a:cs typeface="Times New Roman" pitchFamily="18" charset="0"/>
              </a:rPr>
              <a:t>спецвыпуском</a:t>
            </a: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 «Всему свету по совету» дача станет полезным увлечением без капли огорчения! </a:t>
            </a:r>
          </a:p>
        </p:txBody>
      </p:sp>
    </p:spTree>
    <p:extLst>
      <p:ext uri="{BB962C8B-B14F-4D97-AF65-F5344CB8AC3E}">
        <p14:creationId xmlns:p14="http://schemas.microsoft.com/office/powerpoint/2010/main" val="34378270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4871" y="373920"/>
            <a:ext cx="1898829" cy="262778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2204864" y="373920"/>
            <a:ext cx="4293096" cy="258532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/>
              <a:t>газета </a:t>
            </a:r>
            <a:r>
              <a:rPr lang="ru-RU" dirty="0"/>
              <a:t>«Шесть соток в Сибири» давно вышла за пределы сибирского региона. </a:t>
            </a:r>
            <a:r>
              <a:rPr lang="ru-RU" dirty="0" err="1"/>
              <a:t>Спецвыпуски</a:t>
            </a:r>
            <a:r>
              <a:rPr lang="ru-RU" dirty="0"/>
              <a:t> выходят на Дальнем востоке, на Урале и др. регионах. Важное отличие этого дачного издания — региональный аспект. Все советы по агротехнике и сроки посадки даются с учетом климатических особенностей вашего региона</a:t>
            </a:r>
            <a:r>
              <a:rPr lang="ru-RU" dirty="0" smtClean="0"/>
              <a:t>.</a:t>
            </a:r>
            <a:endParaRPr lang="ru-RU" dirty="0"/>
          </a:p>
        </p:txBody>
      </p:sp>
      <p:sp>
        <p:nvSpPr>
          <p:cNvPr id="7" name="Прямоугольник 6"/>
          <p:cNvSpPr/>
          <p:nvPr/>
        </p:nvSpPr>
        <p:spPr>
          <a:xfrm>
            <a:off x="114871" y="3001704"/>
            <a:ext cx="6554489" cy="20313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/>
              <a:t>«Шесть соток в Сибири» — для тех, кто интересуется темами загородного строительства, садоводства и землеустройства. Читатели получат только полезную информацию для практического применения. Это советы специалистов по обустройству дома и участка, график работы в саду, интересные статьи и актуальную информацию от местных компаний.</a:t>
            </a:r>
            <a:endParaRPr lang="ru-RU" dirty="0"/>
          </a:p>
        </p:txBody>
      </p:sp>
      <p:pic>
        <p:nvPicPr>
          <p:cNvPr id="6148" name="Picture 4" descr="Журнал &quot;Домашние цветы&quot;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5575" y="-457200"/>
            <a:ext cx="714375" cy="952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9" name="Picture 5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29891" y="4929512"/>
            <a:ext cx="1568070" cy="209076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8" name="Прямоугольник 7"/>
          <p:cNvSpPr/>
          <p:nvPr/>
        </p:nvSpPr>
        <p:spPr>
          <a:xfrm>
            <a:off x="260648" y="5033029"/>
            <a:ext cx="4954372" cy="369331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/>
              <a:t>Журнал «Домашние цветы»</a:t>
            </a:r>
            <a:r>
              <a:rPr lang="ru-RU" dirty="0"/>
              <a:t> — все о выращивании комнатных растений!</a:t>
            </a:r>
          </a:p>
          <a:p>
            <a:r>
              <a:rPr lang="ru-RU" dirty="0"/>
              <a:t>Вы узнаете, как добиться более быстрого и пышного цветения. Как защитить любимые растения от болезней и вредителей. Как размножить наиболее простым и эффективным способом. Своим личным опытом выращивания и ухода за цветами делятся цветоводы-любители и профессионалы — кандидаты и доктора биологических наук.</a:t>
            </a:r>
            <a:br>
              <a:rPr lang="ru-RU" dirty="0"/>
            </a:br>
            <a:r>
              <a:rPr lang="ru-RU" dirty="0"/>
              <a:t>«Домашние цветы» — журнал для настоящих любителей комнатных цветов.</a:t>
            </a:r>
          </a:p>
        </p:txBody>
      </p:sp>
    </p:spTree>
    <p:extLst>
      <p:ext uri="{BB962C8B-B14F-4D97-AF65-F5344CB8AC3E}">
        <p14:creationId xmlns:p14="http://schemas.microsoft.com/office/powerpoint/2010/main" val="1352515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/>
          <p:nvPr/>
        </p:nvSpPr>
        <p:spPr>
          <a:xfrm>
            <a:off x="2737147" y="368207"/>
            <a:ext cx="3989367" cy="36163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ts val="2100"/>
              </a:lnSpc>
              <a:spcBef>
                <a:spcPts val="600"/>
              </a:spcBef>
            </a:pPr>
            <a:r>
              <a:rPr lang="ru-RU" dirty="0" smtClean="0"/>
              <a:t>«</a:t>
            </a:r>
            <a:endParaRPr lang="ru-RU" b="0" i="0" dirty="0">
              <a:effectLst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94319" y="3203848"/>
            <a:ext cx="6726514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  <p:pic>
        <p:nvPicPr>
          <p:cNvPr id="7172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4319" y="356133"/>
            <a:ext cx="1981200" cy="24765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2075518" y="354510"/>
            <a:ext cx="4721479" cy="240065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ts val="2000"/>
              </a:lnSpc>
            </a:pP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Этот небольшой журнал - по формату, а не по количеству страниц, включает очень много разделов для садоводов-огородников. Все статьи актуальны для конкретного сезона:- весной здесь расскажут, как подрезать кустарники и готовить парники;- летом - как организовать капельный полив и устроить компостную кучу;- осенью - как сохранить урожай </a:t>
            </a:r>
            <a:r>
              <a:rPr lang="ru-RU" sz="1400" dirty="0" err="1" smtClean="0">
                <a:latin typeface="Times New Roman" pitchFamily="18" charset="0"/>
                <a:cs typeface="Times New Roman" pitchFamily="18" charset="0"/>
              </a:rPr>
              <a:t>и</a:t>
            </a:r>
            <a:r>
              <a:rPr lang="ru-RU" sz="1400" dirty="0" err="1">
                <a:latin typeface="Times New Roman" pitchFamily="18" charset="0"/>
                <a:cs typeface="Times New Roman" pitchFamily="18" charset="0"/>
              </a:rPr>
              <a:t>сделать</a:t>
            </a: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 заготовки;- а зимой -как защитить сад и дом от грызунов и как начать подготовку к новому дачному сезону.</a:t>
            </a:r>
          </a:p>
        </p:txBody>
      </p:sp>
      <p:sp>
        <p:nvSpPr>
          <p:cNvPr id="6" name="Прямоугольник 5"/>
          <p:cNvSpPr/>
          <p:nvPr/>
        </p:nvSpPr>
        <p:spPr>
          <a:xfrm>
            <a:off x="94319" y="2755167"/>
            <a:ext cx="6632195" cy="137473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ts val="2000"/>
              </a:lnSpc>
            </a:pP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Плагиата </a:t>
            </a: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в этом журнале нет - все материалы авторские. Кстати, за письма с советами и рассказами от читателей издание платит деньги - всего три приза на номер по 1000 рублей. Для публикации можно выбрать небольшую историю о себе и своей даче и открыть свои секреты богатого </a:t>
            </a:r>
            <a:r>
              <a:rPr lang="ru-RU" sz="1400" dirty="0" err="1">
                <a:latin typeface="Times New Roman" pitchFamily="18" charset="0"/>
                <a:cs typeface="Times New Roman" pitchFamily="18" charset="0"/>
              </a:rPr>
              <a:t>урожая.Минусов</a:t>
            </a: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 никаких. Ярко, позитивно, интересно</a:t>
            </a: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ru-RU" sz="14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7173" name="Picture 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06185" y="3819325"/>
            <a:ext cx="2095708" cy="240886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8" name="Прямоугольник 7"/>
          <p:cNvSpPr/>
          <p:nvPr/>
        </p:nvSpPr>
        <p:spPr>
          <a:xfrm>
            <a:off x="275532" y="6228184"/>
            <a:ext cx="6364088" cy="246221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все </a:t>
            </a: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саженцы погибли. а покупать новые просто негде, или вредители полностью уничтожили урожай, который все лето растили и ждали его с нетерпение. В журнале "Мой любимый огород" все разложено по полочкам, даны очень конкретные советы, дают их и эксперты, и такие же как я читатели, которые решили поделиться опытом с коллегами по хобби. Мне нравится рубрика, в которой рассказывается о том, как сажать какие культуру, как правильно разместить на участке, с какими сортами и вилами они совместимы, как наиболее правильно подобрать время для посадки или сбора. Есть рубрика в которой конкретно рассказывают о какой-то культуре, </a:t>
            </a:r>
            <a:r>
              <a:rPr lang="ru-RU" sz="1400" dirty="0" err="1">
                <a:latin typeface="Times New Roman" pitchFamily="18" charset="0"/>
                <a:cs typeface="Times New Roman" pitchFamily="18" charset="0"/>
              </a:rPr>
              <a:t>которая,например</a:t>
            </a: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, не выращивается современными садоводами, а наши предки с удовольствием выращивали и снимали огромный урожай, который до весны кормил семью.</a:t>
            </a:r>
          </a:p>
        </p:txBody>
      </p:sp>
      <p:sp>
        <p:nvSpPr>
          <p:cNvPr id="9" name="Прямоугольник 8"/>
          <p:cNvSpPr/>
          <p:nvPr/>
        </p:nvSpPr>
        <p:spPr>
          <a:xfrm>
            <a:off x="274506" y="4627746"/>
            <a:ext cx="4233925" cy="160043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Журнал "Мой любимый огород" для меня просто на вес золота. В нем собрано такое огромное количество полезной информации, которую можно было бы найти в интернете, но чтобы получить ответ, необходимо правильно задать вопрос. А иногда вопрос возникает, когда уже поздно что-то исправлять: или сроки посадки прошли или уже </a:t>
            </a:r>
            <a:endParaRPr lang="ru-RU" sz="1400" dirty="0"/>
          </a:p>
        </p:txBody>
      </p:sp>
    </p:spTree>
    <p:extLst>
      <p:ext uri="{BB962C8B-B14F-4D97-AF65-F5344CB8AC3E}">
        <p14:creationId xmlns:p14="http://schemas.microsoft.com/office/powerpoint/2010/main" val="19688449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49080" y="395536"/>
            <a:ext cx="2476500" cy="22955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260648" y="395536"/>
            <a:ext cx="3888432" cy="246221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Мне очень помогает журнал "Самая . </a:t>
            </a:r>
            <a:r>
              <a:rPr lang="ru-RU" sz="1400" dirty="0" err="1">
                <a:latin typeface="Times New Roman" pitchFamily="18" charset="0"/>
                <a:cs typeface="Times New Roman" pitchFamily="18" charset="0"/>
              </a:rPr>
              <a:t>Спецвыпуск</a:t>
            </a: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". Особенно, когда </a:t>
            </a:r>
            <a:r>
              <a:rPr lang="ru-RU" sz="1400" dirty="0" err="1">
                <a:latin typeface="Times New Roman" pitchFamily="18" charset="0"/>
                <a:cs typeface="Times New Roman" pitchFamily="18" charset="0"/>
              </a:rPr>
              <a:t>спецвыпуск</a:t>
            </a: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 посвящен саду и огороду в сезон. В нем публикуют не только лунный календарь, но и календарь сезонных работ. согласно того же лунного календаря, а это значит, что не надо подсчитывать, стоит просто посмотреть, кого числа какие работы стоит проводить и начинать работать на участке по плану. Нравится рубрика о цветах. В каждом номере раздел посвящен определенной культуре, о ней очень </a:t>
            </a: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подробно.</a:t>
            </a:r>
            <a:endParaRPr lang="ru-RU" sz="1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275857" y="2847744"/>
            <a:ext cx="6364932" cy="20313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рассказывается: где сажать. как ухаживать, чем подкармливать, когда срезать и как размножать. Нравится рубрика о рассаде. Очень много тонкостей существует по выращиванию здоровой рассады, все сразу не запомнишь. поэтому очень приятно, что издание часто напоминает прописные истины. Нравится, что есть рубрика вопросов и ответов. Есть раздел, посвященный рецептам. В этом разделе читатели присылают свои фотографии, между ними проводится конкурс и присваиваются призовые места, рассылаются призы. призы очень приличные, например, устройство для разматывания и хранения шланга, опрыскиватель, набор садовых инструментов</a:t>
            </a:r>
            <a:endParaRPr lang="ru-RU" sz="1400" dirty="0"/>
          </a:p>
        </p:txBody>
      </p:sp>
      <p:pic>
        <p:nvPicPr>
          <p:cNvPr id="8195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15805" y="4589165"/>
            <a:ext cx="2009775" cy="24765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0" name="Прямоугольник 9"/>
          <p:cNvSpPr/>
          <p:nvPr/>
        </p:nvSpPr>
        <p:spPr>
          <a:xfrm>
            <a:off x="230091" y="4879069"/>
            <a:ext cx="4279029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base"/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Журнал </a:t>
            </a: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"Дом в саду" когда-то был моим излюбленным изданием. Покупала каждый выпуск, а выходил этот журнальчик (впрочем, как и сейчас) один раз в месяц. Всегда находила для себя в нем много интересного. Нравится мне читать советы настоящих огородников, которые делятся своим опытом, рассказывают о своих победах и неудачах.</a:t>
            </a:r>
          </a:p>
          <a:p>
            <a:pPr fontAlgn="base"/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Но в последнее время стала замечать, что любимый журнальчик становится каким-то другим. Вроде бы количество листов осталось таким же, </a:t>
            </a: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но</a:t>
            </a:r>
            <a:endParaRPr lang="ru-RU" sz="1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275857" y="6997520"/>
            <a:ext cx="6349723" cy="20313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base"/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интересного в нем нахожу все меньше и меньше. Зато рекламы - хоть отбавляй. Скажу откровенно, что сейчас я нахожу больше пользы в старых журналах. Хорошо, что я из них сделала подшивки в свое время. Люблю в свободное время полистать эти подшивки. И, что удивительно, обязательно натыкаюсь на информацию, которую раньше оставила без внимания, а теперь воспринимаю ее, как новую.</a:t>
            </a:r>
          </a:p>
          <a:p>
            <a:pPr fontAlgn="base"/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Может быть издание переживает сейчас не лучшее время. Отсюда и обилие рекламы на страницах. Остается надеяться, что эти трудности пройдут, а журнал "Дом в саду" опять покажет себя в полную силу. Я на это очень надеюсь.</a:t>
            </a:r>
            <a:endParaRPr lang="ru-RU" sz="14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335311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0648" y="395536"/>
            <a:ext cx="1752600" cy="24765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2013248" y="353531"/>
            <a:ext cx="4656112" cy="246221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base"/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Так </a:t>
            </a: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с детства был приучен, что читать надо много и регулярно. И хоть всю жизнь проработал на заводе, старался этому принципу следовать. Сейчас на пенсии, времени свободного стало больше. Читаю классические произведения, но иногда хочется чего-то легкого, приземленного что ли. Вот в таких случаях и пригождается журнал «Пенсионер на даче». Его жена выписывает. Там нет непонятных и редких слов, текст написан просто, людьми для людей, незамысловато. В журнале просто масса полезной информации из разных областей</a:t>
            </a: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ru-RU" sz="1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261513" y="2885041"/>
            <a:ext cx="6408712" cy="116955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base"/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Практически нет рекламы, что часто отвлекает от чтения, вот уж диво для современной прессы. Я даже в конце журнала специально отыскал информацию о том, кто его выпускает. Оказывается ИД «Пресс-Курьер». Достойно уважения! Могу с уверенностью рекомендовать журнал не только женщинам, но и мужчинам! Для них здесь тоже найдется интересное.</a:t>
            </a:r>
            <a:endParaRPr lang="ru-RU" sz="1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260648" y="4054592"/>
            <a:ext cx="4248472" cy="209288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/>
              <a:t>"</a:t>
            </a: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Уральский садовод" - популярное издание для садоводов и огородников Урала и сходных по климатическим условиям регионов. Близость крупнейших в России селекционных центров (ССС в городе Свердловске, ВНИИ ПОК в Челябинске и др.) дают возможность получать новейшую информацию в области селекции. В еженедельнике широко представлен опыт садоводов и огородников Урала, Хакасии, Кузбасса и других областей</a:t>
            </a:r>
            <a:endParaRPr lang="ru-RU" sz="14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9219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09120" y="3829865"/>
            <a:ext cx="1895475" cy="231760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937748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/>
          <p:nvPr/>
        </p:nvSpPr>
        <p:spPr>
          <a:xfrm>
            <a:off x="2636912" y="334189"/>
            <a:ext cx="4032448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Газета для садоводов и огородников "Дачница" (г. Самара) универсальна по содержанию: садоводство, огородничество, цветоводство, дачный дизайн и дачное строительство. Опыт садоводов и огородников всей страны удачно соединяются на страницах этой газеты. Сайт газеты, содержащий многолетний архив издания содержит богатейшую коллекцию этого опыта.</a:t>
            </a:r>
            <a:endParaRPr lang="ru-RU" sz="14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243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2656" y="334189"/>
            <a:ext cx="2304256" cy="317987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44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53136" y="2150071"/>
            <a:ext cx="1577825" cy="218408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188640" y="3508947"/>
            <a:ext cx="6336704" cy="160043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Территория </a:t>
            </a: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распространения </a:t>
            </a: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– Челябинская,</a:t>
            </a:r>
          </a:p>
          <a:p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Свердловская, </a:t>
            </a: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Курганская </a:t>
            </a: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области.</a:t>
            </a:r>
            <a:br>
              <a:rPr lang="ru-RU" sz="1400" dirty="0">
                <a:latin typeface="Times New Roman" pitchFamily="18" charset="0"/>
                <a:cs typeface="Times New Roman" pitchFamily="18" charset="0"/>
              </a:rPr>
            </a:br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Основные </a:t>
            </a:r>
            <a:r>
              <a:rPr lang="ru-RU" sz="1400" b="1" dirty="0">
                <a:latin typeface="Times New Roman" pitchFamily="18" charset="0"/>
                <a:cs typeface="Times New Roman" pitchFamily="18" charset="0"/>
              </a:rPr>
              <a:t>рубрики</a:t>
            </a: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: "Сад: день </a:t>
            </a: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за</a:t>
            </a:r>
          </a:p>
          <a:p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днем", "Факультет </a:t>
            </a: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садоводства«</a:t>
            </a:r>
          </a:p>
          <a:p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"Факультет огородничества", "Парад сортов", "Газон", "Живой уголок", "Спросите юриста", "Из сада в сад", "Незваные гости", "Народный календарь", "Полезно знать", "А я делаю так", частные объявления садоводов и др.</a:t>
            </a:r>
          </a:p>
        </p:txBody>
      </p:sp>
      <p:sp>
        <p:nvSpPr>
          <p:cNvPr id="8" name="Прямоугольник 7"/>
          <p:cNvSpPr/>
          <p:nvPr/>
        </p:nvSpPr>
        <p:spPr>
          <a:xfrm>
            <a:off x="254880" y="5121175"/>
            <a:ext cx="6336704" cy="3816429"/>
          </a:xfrm>
          <a:prstGeom prst="rect">
            <a:avLst/>
          </a:prstGeom>
          <a:ln>
            <a:solidFill>
              <a:schemeClr val="accent1"/>
            </a:solidFill>
          </a:ln>
        </p:spPr>
        <p:txBody>
          <a:bodyPr wrap="square">
            <a:spAutoFit/>
          </a:bodyPr>
          <a:lstStyle/>
          <a:p>
            <a:r>
              <a:rPr lang="ru-RU" sz="1400" b="1" dirty="0">
                <a:latin typeface="Times New Roman" pitchFamily="18" charset="0"/>
                <a:cs typeface="Times New Roman" pitchFamily="18" charset="0"/>
              </a:rPr>
              <a:t>Может пригодиться для начинающих</a:t>
            </a: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( не в бумажном варианте)</a:t>
            </a:r>
          </a:p>
          <a:p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1.цветоводов </a:t>
            </a: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при подборе декоративных растений </a:t>
            </a: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на </a:t>
            </a: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 </a:t>
            </a: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ru-RU" sz="1400" dirty="0" smtClean="0">
                <a:latin typeface="Times New Roman" pitchFamily="18" charset="0"/>
                <a:cs typeface="Times New Roman" pitchFamily="18" charset="0"/>
                <a:hlinkClick r:id="rId4"/>
              </a:rPr>
              <a:t>www.zvetki.ru/catalog.htm</a:t>
            </a:r>
            <a:endParaRPr lang="ru-RU" sz="14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2.</a:t>
            </a: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 Варианты устройства цветников </a:t>
            </a:r>
            <a:r>
              <a:rPr lang="ru-RU" sz="1400" u="sng" dirty="0">
                <a:solidFill>
                  <a:schemeClr val="tx2">
                    <a:lumMod val="60000"/>
                    <a:lumOff val="40000"/>
                  </a:schemeClr>
                </a:solidFill>
                <a:latin typeface="Times New Roman" pitchFamily="18" charset="0"/>
                <a:cs typeface="Times New Roman" pitchFamily="18" charset="0"/>
                <a:hlinkClick r:id="rId5"/>
              </a:rPr>
              <a:t>http://</a:t>
            </a:r>
            <a:r>
              <a:rPr lang="ru-RU" sz="1400" u="sng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Times New Roman" pitchFamily="18" charset="0"/>
                <a:cs typeface="Times New Roman" pitchFamily="18" charset="0"/>
                <a:hlinkClick r:id="rId5"/>
              </a:rPr>
              <a:t>cat*alog.klum*bashop.ru/catalog/index.php/index.php?option=com_content&amp;view=article&amp;id=52</a:t>
            </a:r>
            <a:endParaRPr lang="ru-RU" sz="1400" u="sng" dirty="0" smtClean="0">
              <a:solidFill>
                <a:schemeClr val="tx2">
                  <a:lumMod val="60000"/>
                  <a:lumOff val="4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3.</a:t>
            </a:r>
            <a:r>
              <a:rPr lang="ru-RU" sz="1400" dirty="0">
                <a:latin typeface="Times New Roman" pitchFamily="18" charset="0"/>
                <a:cs typeface="Times New Roman" pitchFamily="18" charset="0"/>
                <a:hlinkClick r:id="rId6"/>
              </a:rPr>
              <a:t> https://www.youtube.com/channel/UCu6-zNydTcNRtnuIhGdFb4g-</a:t>
            </a: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 видеоканал садовый </a:t>
            </a: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мир</a:t>
            </a:r>
          </a:p>
          <a:p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4.</a:t>
            </a: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 Справочник декоративных растений </a:t>
            </a:r>
            <a:r>
              <a:rPr lang="en-US" sz="1400" dirty="0" smtClean="0">
                <a:latin typeface="Times New Roman" pitchFamily="18" charset="0"/>
                <a:cs typeface="Times New Roman" pitchFamily="18" charset="0"/>
                <a:hlinkClick r:id="rId7"/>
              </a:rPr>
              <a:t>ogorodnik.in.ua/</a:t>
            </a:r>
            <a:r>
              <a:rPr lang="en-US" sz="1400" dirty="0" err="1" smtClean="0">
                <a:latin typeface="Times New Roman" pitchFamily="18" charset="0"/>
                <a:cs typeface="Times New Roman" pitchFamily="18" charset="0"/>
                <a:hlinkClick r:id="rId7"/>
              </a:rPr>
              <a:t>plant_vid</a:t>
            </a:r>
            <a:r>
              <a:rPr lang="en-US" sz="1400" dirty="0" smtClean="0">
                <a:latin typeface="Times New Roman" pitchFamily="18" charset="0"/>
                <a:cs typeface="Times New Roman" pitchFamily="18" charset="0"/>
                <a:hlinkClick r:id="rId7"/>
              </a:rPr>
              <a:t>/</a:t>
            </a:r>
            <a:r>
              <a:rPr lang="en-US" sz="1400" dirty="0" err="1" smtClean="0">
                <a:latin typeface="Times New Roman" pitchFamily="18" charset="0"/>
                <a:cs typeface="Times New Roman" pitchFamily="18" charset="0"/>
                <a:hlinkClick r:id="rId7"/>
              </a:rPr>
              <a:t>liana.php</a:t>
            </a:r>
            <a:endParaRPr lang="ru-RU" sz="14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5.</a:t>
            </a: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 Выращивание картофеля</a:t>
            </a: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1400" dirty="0">
                <a:latin typeface="Times New Roman" pitchFamily="18" charset="0"/>
                <a:cs typeface="Times New Roman" pitchFamily="18" charset="0"/>
              </a:rPr>
            </a:b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инструкция с картинками, а так же про огурцы и многое другое.</a:t>
            </a: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1400" dirty="0">
                <a:latin typeface="Times New Roman" pitchFamily="18" charset="0"/>
                <a:cs typeface="Times New Roman" pitchFamily="18" charset="0"/>
              </a:rPr>
            </a:br>
            <a:r>
              <a:rPr lang="ru-RU" sz="1400" dirty="0">
                <a:latin typeface="Times New Roman" pitchFamily="18" charset="0"/>
                <a:cs typeface="Times New Roman" pitchFamily="18" charset="0"/>
                <a:hlinkClick r:id="rId8"/>
              </a:rPr>
              <a:t>www.dubininsergey.ru/ideas/63</a:t>
            </a:r>
            <a:r>
              <a:rPr lang="ru-RU" sz="1400" dirty="0" smtClean="0">
                <a:latin typeface="Times New Roman" pitchFamily="18" charset="0"/>
                <a:cs typeface="Times New Roman" pitchFamily="18" charset="0"/>
                <a:hlinkClick r:id="rId8"/>
              </a:rPr>
              <a:t>/</a:t>
            </a:r>
            <a:endParaRPr lang="ru-RU" sz="14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6.</a:t>
            </a: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 Полезный сайт Каталог растений сайта </a:t>
            </a:r>
            <a:r>
              <a:rPr lang="ru-RU" sz="1400" dirty="0">
                <a:latin typeface="Times New Roman" pitchFamily="18" charset="0"/>
                <a:cs typeface="Times New Roman" pitchFamily="18" charset="0"/>
                <a:hlinkClick r:id="rId9"/>
              </a:rPr>
              <a:t>Gardenia.ru</a:t>
            </a: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1400" dirty="0">
                <a:latin typeface="Times New Roman" pitchFamily="18" charset="0"/>
                <a:cs typeface="Times New Roman" pitchFamily="18" charset="0"/>
              </a:rPr>
            </a:br>
            <a:r>
              <a:rPr lang="ru-RU" sz="1400" dirty="0" smtClean="0">
                <a:latin typeface="Times New Roman" pitchFamily="18" charset="0"/>
                <a:cs typeface="Times New Roman" pitchFamily="18" charset="0"/>
                <a:hlinkClick r:id="rId10"/>
              </a:rPr>
              <a:t>www.gardenia.ru/catras.htm</a:t>
            </a:r>
            <a:endParaRPr lang="ru-RU" sz="14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7</a:t>
            </a: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 Цветочная </a:t>
            </a: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энциклопедия</a:t>
            </a:r>
            <a:r>
              <a:rPr lang="en-US" sz="1400" dirty="0" smtClean="0">
                <a:latin typeface="Times New Roman" pitchFamily="18" charset="0"/>
                <a:cs typeface="Times New Roman" pitchFamily="18" charset="0"/>
                <a:hlinkClick r:id="rId11"/>
              </a:rPr>
              <a:t>floweryvale.ru/flower-encyclopedia.html</a:t>
            </a:r>
            <a:endParaRPr lang="ru-RU" sz="14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8.</a:t>
            </a: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 Лепесток" -Энциклопедия </a:t>
            </a: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растений </a:t>
            </a: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 </a:t>
            </a:r>
            <a:r>
              <a:rPr lang="en-US" sz="1400" dirty="0" smtClean="0">
                <a:latin typeface="Times New Roman" pitchFamily="18" charset="0"/>
                <a:cs typeface="Times New Roman" pitchFamily="18" charset="0"/>
                <a:hlinkClick r:id="rId12"/>
              </a:rPr>
              <a:t>www.lepestok.kharkov.ua/encyclopedia.htm</a:t>
            </a:r>
            <a:endParaRPr lang="ru-RU" sz="14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9.</a:t>
            </a:r>
            <a:r>
              <a:rPr lang="ru-RU" sz="1400" dirty="0">
                <a:latin typeface="Times New Roman" pitchFamily="18" charset="0"/>
                <a:cs typeface="Times New Roman" pitchFamily="18" charset="0"/>
                <a:hlinkClick r:id="rId13"/>
              </a:rPr>
              <a:t> www.sadurad.ru/ogorod.htm</a:t>
            </a: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 Справочник садовода и </a:t>
            </a: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огородника</a:t>
            </a:r>
          </a:p>
          <a:p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10.</a:t>
            </a: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 Сайт Планета растений </a:t>
            </a:r>
            <a:r>
              <a:rPr lang="en-US" sz="1400" dirty="0">
                <a:latin typeface="Times New Roman" pitchFamily="18" charset="0"/>
                <a:cs typeface="Times New Roman" pitchFamily="18" charset="0"/>
                <a:hlinkClick r:id="rId14"/>
              </a:rPr>
              <a:t>www.planetarasteniy.ru/about.php</a:t>
            </a:r>
            <a:endParaRPr lang="ru-RU" sz="14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040407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134634" y="1210876"/>
            <a:ext cx="6534726" cy="67710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dirty="0">
                <a:latin typeface="Times New Roman" pitchFamily="18" charset="0"/>
                <a:cs typeface="Times New Roman" pitchFamily="18" charset="0"/>
              </a:rPr>
              <a:t>Информацию подготовила : </a:t>
            </a:r>
          </a:p>
          <a:p>
            <a:pPr algn="ctr"/>
            <a:r>
              <a:rPr lang="ru-RU" dirty="0">
                <a:latin typeface="Times New Roman" pitchFamily="18" charset="0"/>
                <a:cs typeface="Times New Roman" pitchFamily="18" charset="0"/>
              </a:rPr>
              <a:t>Специалист по социальной работе Киричек В.М.</a:t>
            </a:r>
          </a:p>
          <a:p>
            <a:pPr algn="ctr"/>
            <a:r>
              <a:rPr lang="ru-RU" dirty="0">
                <a:latin typeface="Times New Roman" pitchFamily="18" charset="0"/>
                <a:cs typeface="Times New Roman" pitchFamily="18" charset="0"/>
              </a:rPr>
              <a:t>Участок №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7</a:t>
            </a:r>
          </a:p>
          <a:p>
            <a:pPr algn="ctr"/>
            <a:endParaRPr lang="ru-RU" dirty="0"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ru-RU" dirty="0"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dirty="0">
                <a:latin typeface="Times New Roman" pitchFamily="18" charset="0"/>
                <a:cs typeface="Times New Roman" pitchFamily="18" charset="0"/>
              </a:rPr>
              <a:t>В работе были использованы материалы из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:</a:t>
            </a:r>
          </a:p>
          <a:p>
            <a:pPr algn="ctr"/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sz="16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1.</a:t>
            </a:r>
          </a:p>
          <a:p>
            <a:endParaRPr lang="ru-RU" sz="16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2.</a:t>
            </a:r>
            <a:r>
              <a:rPr lang="en-US" sz="1600" dirty="0">
                <a:latin typeface="Times New Roman" pitchFamily="18" charset="0"/>
                <a:cs typeface="Times New Roman" pitchFamily="18" charset="0"/>
                <a:hlinkClick r:id="rId2"/>
              </a:rPr>
              <a:t> https://www.liveinternet.ru/users/staruhonka/post167631332</a:t>
            </a:r>
            <a:r>
              <a:rPr lang="ru-RU" sz="1600" i="1" cap="all" dirty="0"/>
              <a:t> </a:t>
            </a:r>
            <a:r>
              <a:rPr lang="ru-RU" sz="1600" i="1" cap="all" dirty="0" smtClean="0">
                <a:latin typeface="Times New Roman" pitchFamily="18" charset="0"/>
                <a:cs typeface="Times New Roman" pitchFamily="18" charset="0"/>
              </a:rPr>
              <a:t>ПОПУЛЯРНЫЕ ИЗДАНИЯ И САЙТЫ ПО САДОВОДСТВУ</a:t>
            </a:r>
            <a:endParaRPr lang="ru-RU" sz="1600" b="1" cap="all" dirty="0">
              <a:latin typeface="Times New Roman" pitchFamily="18" charset="0"/>
              <a:cs typeface="Times New Roman" pitchFamily="18" charset="0"/>
            </a:endParaRPr>
          </a:p>
          <a:p>
            <a:endParaRPr lang="ru-RU" sz="1600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sz="1600" dirty="0" smtClean="0">
              <a:latin typeface="Times New Roman" pitchFamily="18" charset="0"/>
              <a:cs typeface="Times New Roman" pitchFamily="18" charset="0"/>
            </a:endParaRPr>
          </a:p>
          <a:p>
            <a:pPr marL="342900" indent="-342900">
              <a:buAutoNum type="arabicPlain" startAt="3"/>
            </a:pP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                                 Сайт для садоводов, огородников и дачников.</a:t>
            </a:r>
          </a:p>
          <a:p>
            <a:pPr marL="342900" indent="-342900">
              <a:buAutoNum type="arabicPlain" startAt="3"/>
            </a:pPr>
            <a:endParaRPr lang="ru-RU" sz="1400" dirty="0">
              <a:latin typeface="Times New Roman" pitchFamily="18" charset="0"/>
              <a:cs typeface="Times New Roman" pitchFamily="18" charset="0"/>
            </a:endParaRPr>
          </a:p>
          <a:p>
            <a:pPr marL="342900" indent="-342900">
              <a:buAutoNum type="arabicPlain" startAt="3"/>
            </a:pPr>
            <a:endParaRPr lang="ru-RU" sz="1400" dirty="0" smtClean="0">
              <a:latin typeface="Times New Roman" pitchFamily="18" charset="0"/>
              <a:cs typeface="Times New Roman" pitchFamily="18" charset="0"/>
            </a:endParaRPr>
          </a:p>
          <a:p>
            <a:pPr marL="342900" indent="-342900">
              <a:buAutoNum type="arabicPlain" startAt="3"/>
            </a:pPr>
            <a:endParaRPr lang="ru-RU" sz="1400" dirty="0" smtClean="0">
              <a:latin typeface="Times New Roman" pitchFamily="18" charset="0"/>
              <a:cs typeface="Times New Roman" pitchFamily="18" charset="0"/>
            </a:endParaRPr>
          </a:p>
          <a:p>
            <a:pPr marL="342900" indent="-342900">
              <a:buAutoNum type="arabicPlain" startAt="3"/>
            </a:pPr>
            <a:r>
              <a:rPr lang="en-US" sz="1600" dirty="0" smtClean="0">
                <a:latin typeface="Times New Roman" pitchFamily="18" charset="0"/>
                <a:cs typeface="Times New Roman" pitchFamily="18" charset="0"/>
                <a:hlinkClick r:id="rId3"/>
              </a:rPr>
              <a:t>https</a:t>
            </a:r>
            <a:r>
              <a:rPr lang="en-US" sz="1600" dirty="0">
                <a:latin typeface="Times New Roman" pitchFamily="18" charset="0"/>
                <a:cs typeface="Times New Roman" pitchFamily="18" charset="0"/>
                <a:hlinkClick r:id="rId3"/>
              </a:rPr>
              <a:t>://jurnali-vsem.ru</a:t>
            </a:r>
            <a:r>
              <a:rPr lang="en-US" sz="1600" dirty="0" smtClean="0">
                <a:latin typeface="Times New Roman" pitchFamily="18" charset="0"/>
                <a:cs typeface="Times New Roman" pitchFamily="18" charset="0"/>
                <a:hlinkClick r:id="rId3"/>
              </a:rPr>
              <a:t>/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  <a:hlinkClick r:id="rId3"/>
              </a:rPr>
              <a:t>-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Журналы всем.</a:t>
            </a:r>
          </a:p>
          <a:p>
            <a:endParaRPr lang="ru-RU" sz="1600" dirty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5.</a:t>
            </a:r>
            <a:r>
              <a:rPr lang="ru-RU" sz="1600" b="1" dirty="0"/>
              <a:t> Энциклопедии. Полезные сайты.</a:t>
            </a:r>
          </a:p>
          <a:p>
            <a:endParaRPr lang="ru-RU" sz="16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6.Сад&amp;Огород</a:t>
            </a:r>
          </a:p>
          <a:p>
            <a:endParaRPr lang="ru-RU" sz="1600" b="1" dirty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7. </a:t>
            </a:r>
            <a:r>
              <a:rPr lang="en-US" sz="1400" dirty="0" smtClean="0">
                <a:latin typeface="Times New Roman" pitchFamily="18" charset="0"/>
                <a:cs typeface="Times New Roman" pitchFamily="18" charset="0"/>
              </a:rPr>
              <a:t>https</a:t>
            </a:r>
            <a:r>
              <a:rPr lang="en-US" sz="1400" dirty="0">
                <a:latin typeface="Times New Roman" pitchFamily="18" charset="0"/>
                <a:cs typeface="Times New Roman" pitchFamily="18" charset="0"/>
              </a:rPr>
              <a:t>://jurnala.net/sadovodstvo</a:t>
            </a:r>
            <a:r>
              <a:rPr lang="en-US" sz="1400" dirty="0" smtClean="0">
                <a:latin typeface="Times New Roman" pitchFamily="18" charset="0"/>
                <a:cs typeface="Times New Roman" pitchFamily="18" charset="0"/>
              </a:rPr>
              <a:t>/</a:t>
            </a: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 - садовые журналы для дачников </a:t>
            </a:r>
            <a:endParaRPr lang="ru-RU" sz="1400" dirty="0">
              <a:latin typeface="Times New Roman" pitchFamily="18" charset="0"/>
              <a:cs typeface="Times New Roman" pitchFamily="18" charset="0"/>
            </a:endParaRPr>
          </a:p>
          <a:p>
            <a:endParaRPr lang="ru-RU" sz="1600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sz="16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1266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2110" y="4005868"/>
            <a:ext cx="4024055" cy="590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267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8181" y="5387608"/>
            <a:ext cx="1628775" cy="8096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013778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Волна">
  <a:themeElements>
    <a:clrScheme name="Волна">
      <a:dk1>
        <a:sysClr val="windowText" lastClr="000000"/>
      </a:dk1>
      <a:lt1>
        <a:sysClr val="window" lastClr="FFFFFF"/>
      </a:lt1>
      <a:dk2>
        <a:srgbClr val="073E87"/>
      </a:dk2>
      <a:lt2>
        <a:srgbClr val="C6E7FC"/>
      </a:lt2>
      <a:accent1>
        <a:srgbClr val="31B6FD"/>
      </a:accent1>
      <a:accent2>
        <a:srgbClr val="4584D3"/>
      </a:accent2>
      <a:accent3>
        <a:srgbClr val="5BD078"/>
      </a:accent3>
      <a:accent4>
        <a:srgbClr val="A5D028"/>
      </a:accent4>
      <a:accent5>
        <a:srgbClr val="F5C040"/>
      </a:accent5>
      <a:accent6>
        <a:srgbClr val="05E0DB"/>
      </a:accent6>
      <a:hlink>
        <a:srgbClr val="0080FF"/>
      </a:hlink>
      <a:folHlink>
        <a:srgbClr val="5EAEFF"/>
      </a:folHlink>
    </a:clrScheme>
    <a:fontScheme name="Волна">
      <a:majorFont>
        <a:latin typeface="Candara"/>
        <a:ea typeface=""/>
        <a:cs typeface=""/>
        <a:font script="Jpan" typeface="HGP明朝E"/>
        <a:font script="Hang" typeface="HY그래픽M"/>
        <a:font script="Hans" typeface="华文新魏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ndara"/>
        <a:ea typeface=""/>
        <a:cs typeface=""/>
        <a:font script="Jpan" typeface="HGP明朝E"/>
        <a:font script="Hang" typeface="HY그래픽M"/>
        <a:font script="Hans" typeface="华文楷体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Волна">
      <a:fillStyleLst>
        <a:solidFill>
          <a:schemeClr val="phClr"/>
        </a:solidFill>
        <a:gradFill rotWithShape="1">
          <a:gsLst>
            <a:gs pos="0">
              <a:schemeClr val="phClr">
                <a:tint val="0"/>
              </a:schemeClr>
            </a:gs>
            <a:gs pos="44000">
              <a:schemeClr val="phClr">
                <a:tint val="60000"/>
                <a:satMod val="120000"/>
              </a:schemeClr>
            </a:gs>
            <a:gs pos="100000">
              <a:schemeClr val="phClr">
                <a:tint val="90000"/>
                <a:alpha val="100000"/>
                <a:lumMod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satMod val="120000"/>
                <a:lumMod val="120000"/>
              </a:schemeClr>
            </a:gs>
            <a:gs pos="100000">
              <a:schemeClr val="phClr">
                <a:shade val="89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lumMod val="8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prstMaterial="flat">
            <a:bevelT w="12700" h="12700"/>
          </a:sp3d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contourW="19050" prstMaterial="flat">
            <a:bevelT w="63500" h="63500"/>
            <a:contourClr>
              <a:schemeClr val="phClr">
                <a:shade val="25000"/>
                <a:satMod val="18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40000">
              <a:schemeClr val="phClr">
                <a:tint val="94000"/>
                <a:shade val="94000"/>
                <a:alpha val="100000"/>
                <a:satMod val="114000"/>
                <a:lumMod val="114000"/>
              </a:schemeClr>
            </a:gs>
            <a:gs pos="74000">
              <a:schemeClr val="phClr">
                <a:tint val="94000"/>
                <a:shade val="94000"/>
                <a:satMod val="128000"/>
                <a:lumMod val="100000"/>
              </a:schemeClr>
            </a:gs>
            <a:gs pos="100000">
              <a:schemeClr val="phClr">
                <a:tint val="98000"/>
                <a:shade val="100000"/>
                <a:hueMod val="98000"/>
                <a:satMod val="100000"/>
                <a:lumMod val="74000"/>
              </a:schemeClr>
            </a:gs>
          </a:gsLst>
          <a:path path="circle">
            <a:fillToRect l="20000" t="-40000" r="20000" b="14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tint val="96000"/>
                <a:satMod val="130000"/>
                <a:lumMod val="50000"/>
              </a:schemeClr>
              <a:schemeClr val="phClr">
                <a:tint val="96000"/>
                <a:satMod val="114000"/>
                <a:lumMod val="114000"/>
              </a:schemeClr>
            </a:duotone>
          </a:blip>
          <a:stretch/>
        </a:blipFill>
      </a:bgFillStyleLst>
    </a:fmtScheme>
  </a:themeElements>
  <a:objectDefaults>
    <a:spDef>
      <a:spPr/>
      <a:bodyPr wrap="square">
        <a:spAutoFit/>
      </a:bodyPr>
      <a:lstStyle>
        <a:defPPr>
          <a:defRPr i="1" dirty="0">
            <a:latin typeface="Times New Roman" pitchFamily="18" charset="0"/>
            <a:cs typeface="Times New Roman" pitchFamily="18" charset="0"/>
          </a:defRPr>
        </a:defPPr>
      </a:lstStyle>
    </a:spDef>
  </a:objectDefaults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Waveform</Template>
  <TotalTime>1028</TotalTime>
  <Words>1541</Words>
  <Application>Microsoft Office PowerPoint</Application>
  <PresentationFormat>Экран (4:3)</PresentationFormat>
  <Paragraphs>125</Paragraphs>
  <Slides>11</Slides>
  <Notes>1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11</vt:i4>
      </vt:variant>
    </vt:vector>
  </HeadingPairs>
  <TitlesOfParts>
    <vt:vector size="12" baseType="lpstr">
      <vt:lpstr>Волна</vt:lpstr>
      <vt:lpstr>  Газеты и журналы для садовода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Изменения в конституцию</dc:title>
  <cp:lastModifiedBy>1</cp:lastModifiedBy>
  <cp:revision>93</cp:revision>
  <dcterms:modified xsi:type="dcterms:W3CDTF">2020-12-13T15:14:55Z</dcterms:modified>
</cp:coreProperties>
</file>