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8" d="100"/>
          <a:sy n="68" d="100"/>
        </p:scale>
        <p:origin x="-1446" y="-21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5B106E36-FD25-4E2D-B0AA-010F637433A0}" type="datetimeFigureOut">
              <a:rPr lang="ru-RU" smtClean="0"/>
              <a:pPr/>
              <a:t>13.12.2020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725C68B6-61C2-468F-89AB-4B9F7531AA68}" type="slidenum">
              <a:rPr lang="ru-RU" smtClean="0"/>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25C68B6-61C2-468F-89AB-4B9F7531AA68}" type="slidenum">
              <a:rPr lang="ru-RU" smtClean="0"/>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5B106E36-FD25-4E2D-B0AA-010F637433A0}" type="datetimeFigureOut">
              <a:rPr lang="ru-RU" smtClean="0"/>
              <a:pPr/>
              <a:t>13.12.2020</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725C68B6-61C2-468F-89AB-4B9F7531AA68}" type="slidenum">
              <a:rPr lang="ru-RU" smtClean="0"/>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106E36-FD25-4E2D-B0AA-010F637433A0}" type="datetimeFigureOut">
              <a:rPr lang="ru-RU" smtClean="0"/>
              <a:pPr/>
              <a:t>13.12.2020</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25C68B6-61C2-468F-89AB-4B9F7531AA68}" type="slidenum">
              <a:rPr lang="ru-RU" smtClean="0"/>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obi.ru/grunt-dlya-rastenii/grunt-dlya-ovoshnykh-kultur/c/2745?utm_campaign=grunt-dlya-rassady-ovoshhej&amp;utm_source=obi_diy_articles&amp;utm_medium=referral&amp;wt_mc=coop.diy.articles..&amp;obimc=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diy.obi.ru/articles/podkormka-mineralnimi-ydobreniyami-vidi-i-primenenie-1850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267744" y="4509120"/>
            <a:ext cx="6400800" cy="1752600"/>
          </a:xfrm>
        </p:spPr>
        <p:txBody>
          <a:bodyPr>
            <a:normAutofit/>
          </a:bodyPr>
          <a:lstStyle/>
          <a:p>
            <a:r>
              <a:rPr lang="ru-RU" sz="1400" dirty="0" smtClean="0"/>
              <a:t>Руководитель: специалист по социальной работе </a:t>
            </a:r>
            <a:r>
              <a:rPr lang="ru-RU" sz="1400" dirty="0" err="1" smtClean="0"/>
              <a:t>Грехова</a:t>
            </a:r>
            <a:r>
              <a:rPr lang="ru-RU" sz="1400" dirty="0" smtClean="0"/>
              <a:t> Татьяна Владимировна</a:t>
            </a:r>
            <a:endParaRPr lang="ru-RU" sz="1400" dirty="0"/>
          </a:p>
        </p:txBody>
      </p:sp>
      <p:sp>
        <p:nvSpPr>
          <p:cNvPr id="2" name="Заголовок 1"/>
          <p:cNvSpPr>
            <a:spLocks noGrp="1"/>
          </p:cNvSpPr>
          <p:nvPr>
            <p:ph type="ctrTitle"/>
          </p:nvPr>
        </p:nvSpPr>
        <p:spPr>
          <a:xfrm>
            <a:off x="683568" y="2636912"/>
            <a:ext cx="7772400" cy="1752600"/>
          </a:xfrm>
        </p:spPr>
        <p:txBody>
          <a:bodyPr>
            <a:normAutofit fontScale="90000"/>
          </a:bodyPr>
          <a:lstStyle/>
          <a:p>
            <a:r>
              <a:rPr lang="ru-RU" sz="1800" i="1" dirty="0" smtClean="0"/>
              <a:t>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a:t>
            </a:r>
            <a:br>
              <a:rPr lang="ru-RU" sz="1800" i="1" dirty="0" smtClean="0"/>
            </a:br>
            <a:r>
              <a:rPr lang="ru-RU" sz="1800" i="1" dirty="0" smtClean="0"/>
              <a:t/>
            </a:r>
            <a:br>
              <a:rPr lang="ru-RU" sz="1800" i="1" dirty="0" smtClean="0"/>
            </a:br>
            <a:r>
              <a:rPr lang="ru-RU" sz="1800" i="1" dirty="0" smtClean="0"/>
              <a:t> </a:t>
            </a:r>
            <a:br>
              <a:rPr lang="ru-RU" sz="1800" i="1" dirty="0" smtClean="0"/>
            </a:br>
            <a:r>
              <a:rPr lang="ru-RU" sz="1800" b="1" i="1" dirty="0" smtClean="0"/>
              <a:t>Школа пожилого возраста по направлению «Садоводы и огородники»</a:t>
            </a:r>
            <a:br>
              <a:rPr lang="ru-RU" sz="1800" b="1" i="1" dirty="0" smtClean="0"/>
            </a:br>
            <a:r>
              <a:rPr lang="ru-RU" sz="1800" b="1" i="1" dirty="0" smtClean="0"/>
              <a:t>тема: «</a:t>
            </a:r>
            <a:r>
              <a:rPr lang="ru-RU" sz="1800" b="1" i="1" smtClean="0"/>
              <a:t>Подбор грунта»</a:t>
            </a:r>
            <a:r>
              <a:rPr lang="ru-RU" sz="1800" b="1" i="1" dirty="0" smtClean="0"/>
              <a:t/>
            </a:r>
            <a:br>
              <a:rPr lang="ru-RU" sz="1800" b="1" i="1" dirty="0" smtClean="0"/>
            </a:br>
            <a:r>
              <a:rPr lang="ru-RU" b="1" i="1" dirty="0" smtClean="0"/>
              <a:t/>
            </a:r>
            <a:br>
              <a:rPr lang="ru-RU" b="1" i="1" dirty="0" smtClean="0"/>
            </a:br>
            <a:r>
              <a:rPr lang="ru-RU" b="1" i="1" dirty="0" smtClean="0"/>
              <a:t/>
            </a:r>
            <a:br>
              <a:rPr lang="ru-RU" b="1" i="1"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lnSpcReduction="10000"/>
          </a:bodyPr>
          <a:lstStyle/>
          <a:p>
            <a:r>
              <a:rPr lang="ru-RU" dirty="0" smtClean="0">
                <a:hlinkClick r:id="rId2"/>
              </a:rPr>
              <a:t>Грунт для рассады овощей</a:t>
            </a:r>
            <a:r>
              <a:rPr lang="ru-RU" dirty="0" smtClean="0"/>
              <a:t> играет важную роль в развитии растения. Обычная земля не всегда обладает всеми полезными компонентами для развития плода. Специальный грунт содержит в себе все необходимые питательные вещества для растений, кроме этого грунт способен создавать необходимый температурный режим. Так как от правильно подобранного грунта зависит развитие растения, важно уметь подбирать соответствующий грунт. В статье вы узнаем разницу грунтов для овощей, как правильно выбрать грунт для овощей, а также опишем подготовку грунта для посадки.</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301752" y="2204864"/>
            <a:ext cx="8503920" cy="3894184"/>
          </a:xfrm>
        </p:spPr>
        <p:txBody>
          <a:bodyPr>
            <a:normAutofit fontScale="85000" lnSpcReduction="20000"/>
          </a:bodyPr>
          <a:lstStyle/>
          <a:p>
            <a:r>
              <a:rPr lang="ru-RU" dirty="0" smtClean="0"/>
              <a:t>Грунты для овощей различаются по составу. В магазинах продаются универсальные, специальные и профессиональные грунты. Универсальный грунт содержит в себе основные питательные компоненты, которые подходят для всех растений. Специальный грунт подходит для отдельного вида культуры, так как его состав содержит только определенные компоненты. Специальный грунт различается по применяемой культуре (перец, помидор, баклажан и так далее), для каждой культуры своя рыхлость почвы, количество питательных веществ и кислотность грунта. Профессиональные грунты на 80% процентов состоят из верхового торфа</a:t>
            </a:r>
            <a:endParaRPr lang="ru-RU" dirty="0"/>
          </a:p>
        </p:txBody>
      </p:sp>
      <p:pic>
        <p:nvPicPr>
          <p:cNvPr id="4" name="Рисунок 3" descr="https://diy.obi.ru/uploads/articles/000/021/21140/1.jpg"/>
          <p:cNvPicPr/>
          <p:nvPr/>
        </p:nvPicPr>
        <p:blipFill>
          <a:blip r:embed="rId2" cstate="print"/>
          <a:srcRect/>
          <a:stretch>
            <a:fillRect/>
          </a:stretch>
        </p:blipFill>
        <p:spPr bwMode="auto">
          <a:xfrm>
            <a:off x="323528" y="404664"/>
            <a:ext cx="3023320" cy="177552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301752" y="2708920"/>
            <a:ext cx="8503920" cy="3390128"/>
          </a:xfrm>
        </p:spPr>
        <p:txBody>
          <a:bodyPr>
            <a:normAutofit fontScale="62500" lnSpcReduction="20000"/>
          </a:bodyPr>
          <a:lstStyle/>
          <a:p>
            <a:r>
              <a:rPr lang="ru-RU" dirty="0" smtClean="0"/>
              <a:t>Грунты различаются по следующим критериям:</a:t>
            </a:r>
          </a:p>
          <a:p>
            <a:pPr lvl="0"/>
            <a:r>
              <a:rPr lang="ru-RU" b="1" dirty="0" smtClean="0"/>
              <a:t>Рыхлость грунта</a:t>
            </a:r>
            <a:r>
              <a:rPr lang="ru-RU" dirty="0" smtClean="0"/>
              <a:t>. В зависимости от корневой системы для определенного типа растений продаются грунты с необходимой рыхлостью. Чаще всего грунт мягкий, он не должен твердеть со временем.</a:t>
            </a:r>
          </a:p>
          <a:p>
            <a:pPr lvl="0"/>
            <a:r>
              <a:rPr lang="ru-RU" b="1" dirty="0" smtClean="0"/>
              <a:t>Кислотность грунта</a:t>
            </a:r>
            <a:r>
              <a:rPr lang="ru-RU" dirty="0" smtClean="0"/>
              <a:t>. Кислотная среда грунта должна находиться в пределах 6,5-6,7 </a:t>
            </a:r>
            <a:r>
              <a:rPr lang="ru-RU" dirty="0" err="1" smtClean="0"/>
              <a:t>pH</a:t>
            </a:r>
            <a:r>
              <a:rPr lang="ru-RU" dirty="0" smtClean="0"/>
              <a:t>, однако, для некоторых типов рассады, эти значения могут отличаться.</a:t>
            </a:r>
          </a:p>
          <a:p>
            <a:pPr lvl="0"/>
            <a:r>
              <a:rPr lang="ru-RU" b="1" dirty="0" smtClean="0"/>
              <a:t>Количество питательных веществ</a:t>
            </a:r>
            <a:r>
              <a:rPr lang="ru-RU" dirty="0" smtClean="0"/>
              <a:t>. Не всегда большое количество питательных компонентов приводит к большому плодородию. Грунты так же различаются по этому показателю, так как каждое растение требует определенного соотношения веществ.</a:t>
            </a:r>
          </a:p>
          <a:p>
            <a:pPr lvl="0"/>
            <a:r>
              <a:rPr lang="ru-RU" b="1" dirty="0" smtClean="0"/>
              <a:t>Вид верхового и низинного торфа</a:t>
            </a:r>
            <a:r>
              <a:rPr lang="ru-RU" dirty="0" smtClean="0"/>
              <a:t>. На сегодняшний день все грунты производятся на основе торфа.</a:t>
            </a:r>
          </a:p>
          <a:p>
            <a:endParaRPr lang="ru-RU" dirty="0"/>
          </a:p>
        </p:txBody>
      </p:sp>
      <p:pic>
        <p:nvPicPr>
          <p:cNvPr id="4" name="Рисунок 3" descr="https://diy.obi.ru/uploads/articles/000/021/21140/2.jpg"/>
          <p:cNvPicPr/>
          <p:nvPr/>
        </p:nvPicPr>
        <p:blipFill>
          <a:blip r:embed="rId2" cstate="print"/>
          <a:srcRect/>
          <a:stretch>
            <a:fillRect/>
          </a:stretch>
        </p:blipFill>
        <p:spPr bwMode="auto">
          <a:xfrm>
            <a:off x="1763688" y="0"/>
            <a:ext cx="5482580" cy="270892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301752" y="260648"/>
            <a:ext cx="8503920" cy="5838400"/>
          </a:xfrm>
        </p:spPr>
        <p:txBody>
          <a:bodyPr>
            <a:normAutofit lnSpcReduction="10000"/>
          </a:bodyPr>
          <a:lstStyle/>
          <a:p>
            <a:r>
              <a:rPr lang="ru-RU" dirty="0" smtClean="0"/>
              <a:t>Наличие и вид торфа в грунте влияет на выбор грунта на следующем уровне:</a:t>
            </a:r>
          </a:p>
          <a:p>
            <a:pPr lvl="0"/>
            <a:r>
              <a:rPr lang="ru-RU" dirty="0" smtClean="0"/>
              <a:t>физический состав торфа – низинный торф обладает высокой степенью разложения, так его залежи возникли много тысяч лет назад, верховой торф представляет собой органику, которая еще не полностью разложилась;</a:t>
            </a:r>
          </a:p>
          <a:p>
            <a:pPr lvl="0"/>
            <a:r>
              <a:rPr lang="ru-RU" dirty="0" smtClean="0"/>
              <a:t>цвет и консистенция торфа – низинный торф имеет черный цвет, по консистенции как мука, верховой торф серый с рыжим оттенком;</a:t>
            </a:r>
          </a:p>
          <a:p>
            <a:pPr lvl="0"/>
            <a:r>
              <a:rPr lang="ru-RU" dirty="0" smtClean="0"/>
              <a:t>по способности впитывать влагу – низинный торф обладает высокой степенью впитывания и удерживания влаги, а верховой торф, наоборот, плохо удерживает жидкость.</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quarter" idx="1"/>
          </p:nvPr>
        </p:nvSpPr>
        <p:spPr>
          <a:xfrm>
            <a:off x="251520" y="2286000"/>
            <a:ext cx="8503920" cy="4572000"/>
          </a:xfrm>
        </p:spPr>
        <p:txBody>
          <a:bodyPr>
            <a:normAutofit fontScale="62500" lnSpcReduction="20000"/>
          </a:bodyPr>
          <a:lstStyle/>
          <a:p>
            <a:r>
              <a:rPr lang="ru-RU" dirty="0" smtClean="0"/>
              <a:t>Выбор грунта нужно выполнять внимательно и ответственно, поэтому рекомендуем вам соблюдать следующие рекомендации:</a:t>
            </a:r>
          </a:p>
          <a:p>
            <a:pPr lvl="0"/>
            <a:r>
              <a:rPr lang="ru-RU" dirty="0" smtClean="0"/>
              <a:t>Перед покупкой определитесь, какой грунт вам выбрать. Универсальный или специальный. Если вы начинающий садовод, то возьмите универсальный грунт, так как с ним легче обращаться, после посадочного сезона, на следующий год, можно купить специальный грунт.</a:t>
            </a:r>
          </a:p>
          <a:p>
            <a:pPr lvl="0"/>
            <a:r>
              <a:rPr lang="ru-RU" dirty="0" smtClean="0"/>
              <a:t>Смотрите на упаковку грунта, на ней должен быть химический состав продукта и инструкция по использованию, если же этого нет, то не покупайте такой грунт. В качественном грунте должно присутствовать не менее 3-х компонентов, хорошие грунты имеют в своем составе 2 вида торфа, песок, </a:t>
            </a:r>
            <a:r>
              <a:rPr lang="ru-RU" dirty="0" smtClean="0">
                <a:hlinkClick r:id="rId2"/>
              </a:rPr>
              <a:t>минеральные компоненты</a:t>
            </a:r>
            <a:r>
              <a:rPr lang="ru-RU" dirty="0" smtClean="0"/>
              <a:t> в качестве удобрения. Выбирайте тот грунт, в котором химический состав содержит в себе азот, калий, фосфор не менее 300 мг/л.</a:t>
            </a:r>
          </a:p>
          <a:p>
            <a:pPr lvl="0"/>
            <a:r>
              <a:rPr lang="ru-RU" dirty="0" smtClean="0"/>
              <a:t>Приобретайте такой грунт, чтобы он был достаточно рыхлым, хорошо впитывал и удерживал воду, без больших комков, не жирный. Если вы тщательно подошли к выбору грунта, можно отнести его в лабораторию на пробу, там специалисты дадут точную оценку качества продукта.</a:t>
            </a:r>
          </a:p>
          <a:p>
            <a:endParaRPr lang="ru-RU" dirty="0"/>
          </a:p>
        </p:txBody>
      </p:sp>
      <p:pic>
        <p:nvPicPr>
          <p:cNvPr id="4" name="Рисунок 3" descr="https://diy.obi.ru/uploads/articles/000/021/21140/3.jpg"/>
          <p:cNvPicPr/>
          <p:nvPr/>
        </p:nvPicPr>
        <p:blipFill>
          <a:blip r:embed="rId3" cstate="print"/>
          <a:srcRect/>
          <a:stretch>
            <a:fillRect/>
          </a:stretch>
        </p:blipFill>
        <p:spPr bwMode="auto">
          <a:xfrm>
            <a:off x="5292080" y="188640"/>
            <a:ext cx="3643888" cy="1965588"/>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32656"/>
            <a:ext cx="8534400" cy="758952"/>
          </a:xfrm>
        </p:spPr>
        <p:txBody>
          <a:bodyPr>
            <a:normAutofit fontScale="90000"/>
          </a:bodyPr>
          <a:lstStyle/>
          <a:p>
            <a:r>
              <a:rPr lang="ru-RU" dirty="0" smtClean="0"/>
              <a:t>Как подготовить грунт для посадки овощей</a:t>
            </a:r>
            <a:br>
              <a:rPr lang="ru-RU" dirty="0" smtClean="0"/>
            </a:br>
            <a:endParaRPr lang="ru-RU" dirty="0"/>
          </a:p>
        </p:txBody>
      </p:sp>
      <p:sp>
        <p:nvSpPr>
          <p:cNvPr id="3" name="Содержимое 2"/>
          <p:cNvSpPr>
            <a:spLocks noGrp="1"/>
          </p:cNvSpPr>
          <p:nvPr>
            <p:ph sz="quarter" idx="1"/>
          </p:nvPr>
        </p:nvSpPr>
        <p:spPr>
          <a:xfrm>
            <a:off x="301752" y="3501008"/>
            <a:ext cx="8503920" cy="2598040"/>
          </a:xfrm>
        </p:spPr>
        <p:txBody>
          <a:bodyPr>
            <a:normAutofit fontScale="47500" lnSpcReduction="20000"/>
          </a:bodyPr>
          <a:lstStyle/>
          <a:p>
            <a:r>
              <a:rPr lang="ru-RU" dirty="0" smtClean="0"/>
              <a:t>Грунт для посадки овощей можно купить в магазине, или приготовить самостоятельно. Рассмотрим, из чего можно приготовить грунт для овощей самостоятельно. Хороший грунт должен содержать в себе органику и неорганику. К органическим веществам относят:</a:t>
            </a:r>
          </a:p>
          <a:p>
            <a:pPr lvl="0"/>
            <a:r>
              <a:rPr lang="ru-RU" dirty="0" smtClean="0"/>
              <a:t>дерн – заготавливают в теплое время года;</a:t>
            </a:r>
          </a:p>
          <a:p>
            <a:pPr lvl="0"/>
            <a:r>
              <a:rPr lang="ru-RU" dirty="0" smtClean="0"/>
              <a:t>земля с домашнего участка;</a:t>
            </a:r>
          </a:p>
          <a:p>
            <a:pPr lvl="0"/>
            <a:r>
              <a:rPr lang="ru-RU" dirty="0" smtClean="0"/>
              <a:t>компост из опавших листьев;</a:t>
            </a:r>
          </a:p>
          <a:p>
            <a:pPr lvl="0"/>
            <a:r>
              <a:rPr lang="ru-RU" dirty="0" smtClean="0"/>
              <a:t>перегной;</a:t>
            </a:r>
          </a:p>
          <a:p>
            <a:pPr lvl="0"/>
            <a:r>
              <a:rPr lang="ru-RU" dirty="0" smtClean="0"/>
              <a:t>низинный торф;</a:t>
            </a:r>
          </a:p>
          <a:p>
            <a:pPr lvl="0"/>
            <a:r>
              <a:rPr lang="ru-RU" dirty="0" smtClean="0"/>
              <a:t>мох рода сфагнум;</a:t>
            </a:r>
          </a:p>
          <a:p>
            <a:pPr lvl="0"/>
            <a:r>
              <a:rPr lang="ru-RU" dirty="0" smtClean="0"/>
              <a:t>яичная скорлупа;</a:t>
            </a:r>
          </a:p>
          <a:p>
            <a:pPr lvl="0"/>
            <a:r>
              <a:rPr lang="ru-RU" dirty="0" smtClean="0"/>
              <a:t>древесная зола.</a:t>
            </a:r>
          </a:p>
          <a:p>
            <a:endParaRPr lang="ru-RU" dirty="0"/>
          </a:p>
        </p:txBody>
      </p:sp>
      <p:pic>
        <p:nvPicPr>
          <p:cNvPr id="4" name="Рисунок 3" descr="https://diy.obi.ru/uploads/articles/000/021/21140/4.jpg"/>
          <p:cNvPicPr/>
          <p:nvPr/>
        </p:nvPicPr>
        <p:blipFill>
          <a:blip r:embed="rId2" cstate="print"/>
          <a:srcRect/>
          <a:stretch>
            <a:fillRect/>
          </a:stretch>
        </p:blipFill>
        <p:spPr bwMode="auto">
          <a:xfrm>
            <a:off x="1403648" y="764704"/>
            <a:ext cx="6336704" cy="270549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a:bodyPr>
          <a:lstStyle/>
          <a:p>
            <a:r>
              <a:rPr lang="ru-RU" dirty="0" smtClean="0"/>
              <a:t>К неорганическим веществам относят:</a:t>
            </a:r>
          </a:p>
          <a:p>
            <a:pPr lvl="0"/>
            <a:r>
              <a:rPr lang="ru-RU" dirty="0" smtClean="0"/>
              <a:t>перлит;</a:t>
            </a:r>
          </a:p>
          <a:p>
            <a:pPr lvl="0"/>
            <a:r>
              <a:rPr lang="ru-RU" dirty="0" smtClean="0"/>
              <a:t>гидрогель (является хорошим </a:t>
            </a:r>
            <a:r>
              <a:rPr lang="ru-RU" dirty="0" err="1" smtClean="0"/>
              <a:t>влаговпитывателем</a:t>
            </a:r>
            <a:r>
              <a:rPr lang="ru-RU" dirty="0" smtClean="0"/>
              <a:t>);</a:t>
            </a:r>
          </a:p>
          <a:p>
            <a:pPr lvl="0"/>
            <a:r>
              <a:rPr lang="ru-RU" dirty="0" smtClean="0"/>
              <a:t>керамзит;</a:t>
            </a:r>
          </a:p>
          <a:p>
            <a:pPr lvl="0"/>
            <a:r>
              <a:rPr lang="ru-RU" dirty="0" smtClean="0"/>
              <a:t>речной песок.</a:t>
            </a:r>
          </a:p>
          <a:p>
            <a:r>
              <a:rPr lang="ru-RU" dirty="0" smtClean="0"/>
              <a:t>Грунт не должен содержать неразложившихся продуктов, например, чайная заварка при разложении выделяет теплоту, из-за чего содержание элемента азота в грунте будет уменьшаться, что для слабой рассады губительно.</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301752" y="3068960"/>
            <a:ext cx="8503920" cy="3030088"/>
          </a:xfrm>
        </p:spPr>
        <p:txBody>
          <a:bodyPr>
            <a:normAutofit fontScale="55000" lnSpcReduction="20000"/>
          </a:bodyPr>
          <a:lstStyle/>
          <a:p>
            <a:r>
              <a:rPr lang="ru-RU" dirty="0" smtClean="0"/>
              <a:t>Основным этапом подготовки грунта перед посадкой является его обеззараживание. Это делается для того, чтобы убить все вредные микроорганизмы в грунте. Самостоятельно обеззараживание можно произвести следующими способами:</a:t>
            </a:r>
          </a:p>
          <a:p>
            <a:pPr lvl="0"/>
            <a:r>
              <a:rPr lang="ru-RU" b="1" dirty="0" err="1" smtClean="0"/>
              <a:t>промораживание</a:t>
            </a:r>
            <a:r>
              <a:rPr lang="ru-RU" b="1" dirty="0" smtClean="0"/>
              <a:t> грунта</a:t>
            </a:r>
            <a:r>
              <a:rPr lang="ru-RU" dirty="0" smtClean="0"/>
              <a:t> – грунт в мешке выносят на улицу во время холодов (более -15°С), спустя 2-3 дня грунт помещают в тепло, чтобы вредные микроорганизмы отошли от холода и снова выносят на холод на 2-3 дня. Такие шаги повторяют 3-4 раза, после этих процедур патогенных микроорганизмов не остается и грунт полностью готов к использованию;</a:t>
            </a:r>
          </a:p>
          <a:p>
            <a:pPr lvl="0"/>
            <a:r>
              <a:rPr lang="ru-RU" b="1" dirty="0" smtClean="0"/>
              <a:t>прокаливание грунта </a:t>
            </a:r>
            <a:r>
              <a:rPr lang="ru-RU" dirty="0" smtClean="0"/>
              <a:t>– землю высыпают на поднос равномерным слоем не более 5 см, затем помещают грунт в духовку на 40 минут при температуре до 80°С;</a:t>
            </a:r>
          </a:p>
          <a:p>
            <a:pPr lvl="0"/>
            <a:r>
              <a:rPr lang="ru-RU" b="1" dirty="0" smtClean="0"/>
              <a:t>пропаривание грунта</a:t>
            </a:r>
            <a:r>
              <a:rPr lang="ru-RU" dirty="0" smtClean="0"/>
              <a:t> – почва помещается в дуршлаг и пропаривается над кипящей водой в течение 5 минут, кроме обеззараживания, грунт наполняется влагой;</a:t>
            </a:r>
          </a:p>
          <a:p>
            <a:pPr lvl="0"/>
            <a:r>
              <a:rPr lang="ru-RU" b="1" dirty="0" smtClean="0"/>
              <a:t>протравливание грунта</a:t>
            </a:r>
            <a:r>
              <a:rPr lang="ru-RU" dirty="0" smtClean="0"/>
              <a:t> – самый эффективный и простой метод обеззараживание, проводится поливание грунта марганцевым раствором.</a:t>
            </a:r>
          </a:p>
          <a:p>
            <a:endParaRPr lang="ru-RU" dirty="0"/>
          </a:p>
        </p:txBody>
      </p:sp>
      <p:pic>
        <p:nvPicPr>
          <p:cNvPr id="4" name="Рисунок 3" descr="https://diy.obi.ru/uploads/articles/000/021/21140/5.jpg"/>
          <p:cNvPicPr/>
          <p:nvPr/>
        </p:nvPicPr>
        <p:blipFill>
          <a:blip r:embed="rId2" cstate="print"/>
          <a:srcRect/>
          <a:stretch>
            <a:fillRect/>
          </a:stretch>
        </p:blipFill>
        <p:spPr bwMode="auto">
          <a:xfrm>
            <a:off x="1403648" y="188640"/>
            <a:ext cx="6651104" cy="2736304"/>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301752" y="1412776"/>
            <a:ext cx="8503920" cy="5445224"/>
          </a:xfrm>
        </p:spPr>
        <p:txBody>
          <a:bodyPr>
            <a:normAutofit/>
          </a:bodyPr>
          <a:lstStyle/>
          <a:p>
            <a:r>
              <a:rPr lang="ru-RU" b="1" dirty="0" smtClean="0"/>
              <a:t>Качественный грунт для посадки овощей дает большую плодородность. Грунт можно создать самостоятельно или купить в магазине. Покупку грунта следует осуществлять подготовленным, зная требования вашей рассады. В статье были рассмотрены отличия грунтов для овощей, советы по правильному выбору грунта для овощей, а также описана подготовка грунта перед посадкой рассады.</a:t>
            </a:r>
            <a:endParaRPr lang="ru-RU" dirty="0" smtClean="0"/>
          </a:p>
          <a:p>
            <a:r>
              <a:rPr lang="ru-RU" dirty="0" smtClean="0"/>
              <a:t> </a:t>
            </a: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за внимание!</a:t>
            </a:r>
            <a:endParaRPr lang="ru-RU" dirty="0"/>
          </a:p>
        </p:txBody>
      </p:sp>
      <p:sp>
        <p:nvSpPr>
          <p:cNvPr id="3" name="Содержимое 2"/>
          <p:cNvSpPr>
            <a:spLocks noGrp="1"/>
          </p:cNvSpPr>
          <p:nvPr>
            <p:ph sz="quarter" idx="1"/>
          </p:nvPr>
        </p:nvSpPr>
        <p:spPr/>
        <p:txBody>
          <a:bodyPr/>
          <a:lstStyle/>
          <a:p>
            <a:endParaRPr lang="ru-RU"/>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12</TotalTime>
  <Words>649</Words>
  <Application>Microsoft Office PowerPoint</Application>
  <PresentationFormat>Экран (4:3)</PresentationFormat>
  <Paragraphs>41</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Официальная</vt:lpstr>
      <vt:lpstr>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«Подбор грунта»   </vt:lpstr>
      <vt:lpstr>Слайд 2</vt:lpstr>
      <vt:lpstr>Слайд 3</vt:lpstr>
      <vt:lpstr>Слайд 4</vt:lpstr>
      <vt:lpstr>Слайд 5</vt:lpstr>
      <vt:lpstr>Слайд 6</vt:lpstr>
      <vt:lpstr>Как подготовить грунт для посадки овощей </vt:lpstr>
      <vt:lpstr>Слайд 8</vt:lpstr>
      <vt:lpstr>Слайд 9</vt:lpstr>
      <vt:lpstr>Слайд 10</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«Подбор грунта»   </dc:title>
  <dc:creator>123</dc:creator>
  <cp:lastModifiedBy>Евгения</cp:lastModifiedBy>
  <cp:revision>5</cp:revision>
  <dcterms:created xsi:type="dcterms:W3CDTF">2020-12-13T15:05:07Z</dcterms:created>
  <dcterms:modified xsi:type="dcterms:W3CDTF">2020-12-13T18:06:47Z</dcterms:modified>
</cp:coreProperties>
</file>