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5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7" r:id="rId11"/>
    <p:sldId id="268" r:id="rId12"/>
    <p:sldId id="269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5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DFC86-C84D-4C32-9F03-CB0978963EC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80AF1-FF8F-480B-8DA4-D0A597E8F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7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80AF1-FF8F-480B-8DA4-D0A597E8FA6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357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72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19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006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88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3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147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802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36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17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007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3315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230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5975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025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772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0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407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28752"/>
            <a:ext cx="7772400" cy="971549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857500"/>
            <a:ext cx="5638800" cy="514350"/>
          </a:xfrm>
        </p:spPr>
        <p:txBody>
          <a:bodyPr>
            <a:normAutofit fontScale="55000" lnSpcReduction="20000"/>
          </a:bodyPr>
          <a:lstStyle/>
          <a:p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100" b="1" dirty="0">
                <a:latin typeface="Times New Roman" pitchFamily="18" charset="0"/>
                <a:cs typeface="Times New Roman" pitchFamily="18" charset="0"/>
              </a:rPr>
              <a:t>ОСНОВЫ  БЕЗОПАСНОСТИ ЖИЗНЕДЕЯТЕЛЬНОСТИ»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3891" y="4156123"/>
            <a:ext cx="427245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: Чемезова А.А. специалист по социальной работе 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275677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685800"/>
            <a:ext cx="822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Беседа «Как вести себя при террористическом акте».</a:t>
            </a:r>
          </a:p>
        </p:txBody>
      </p:sp>
      <p:pic>
        <p:nvPicPr>
          <p:cNvPr id="3" name="Picture 2" descr="https://ds04.infourok.ru/uploads/ex/063a/00153be9-b9cca013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371600"/>
            <a:ext cx="6099413" cy="457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8" y="762000"/>
            <a:ext cx="7620001" cy="52793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Терроризм — это один из способов решения политических, религиозных, национальных, финансовых, криминальных, коммерческих, личных и других проблем отдельными людьми или группой единомышленников</a:t>
            </a:r>
            <a:r>
              <a:rPr lang="ru-RU" dirty="0" smtClean="0"/>
              <a:t>.</a:t>
            </a:r>
            <a:r>
              <a:rPr lang="ru-RU" dirty="0"/>
              <a:t> Террористы совершают взрывы, устраивают пожары, угоняют самолеты, проводят массовые отравления, захватывают заложников, убивают. Свои безжалостные действия они осуществляют без предупреждения. Жертвами террора чаще всего становятся невинные граждане.</a:t>
            </a:r>
          </a:p>
          <a:p>
            <a:r>
              <a:rPr lang="ru-RU" dirty="0"/>
              <a:t>В своей деятельности террористы используют новейшие разработки науки и техники, на их вооружении современные компьютеры, системы связи, полиграфическое оборудование, оружие, транспорт. Особенно опасны террористы-смертники, которые готовы пожертвовать своей жизнью «за идею».</a:t>
            </a:r>
          </a:p>
          <a:p>
            <a:r>
              <a:rPr lang="ru-RU" dirty="0"/>
              <a:t>Борьба с терроризмом - серьезная проблема, требующая глубокого и всестороннего изучения. Для того, чтобы выстроить эффективный механизм противодействия террористическим угрозам, следует предварительно разобраться с тем, что собой представляет сам объект воздействия.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685800"/>
            <a:ext cx="7848600" cy="5791200"/>
          </a:xfrm>
        </p:spPr>
        <p:txBody>
          <a:bodyPr>
            <a:normAutofit/>
          </a:bodyPr>
          <a:lstStyle/>
          <a:p>
            <a:r>
              <a:rPr lang="ru-RU" b="1" dirty="0"/>
              <a:t>Правила поведения при угрозе террористического акта.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4800" y="1219200"/>
            <a:ext cx="84582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в случае возникновения подозрительной ситуации: неадекватное поведение отдельных граждан, подозрительный предмет, угроза — незамедлительно сообщите об этом сотрудникам правоохранительных органов;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не пользуйтесь радиоприборами вблизи подозрительного предмета;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не предпринимайте попытку самостоятельно обезвредить подозрительный предмет или доставить его в отделение милиции;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не пытайтесь проникнуть на оцепленную, огражденную, охраняемую зону;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постарайтесь быстро покинуть опасную зону; в случае проведения операции специальными службами с применением огнестрельного оружия быстро лягте на землю, укройтесь за забором, стеной здания, деревом,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бордюром;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если у вас есть информация о готовящемся террористическом акте, незамедлительно сообщите об этом сотрудникам правоохранительных органов;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если у вас в руках оказался фотоаппарат, видеокамера, постарайтесь зафиксировать максимально возможное количество информации;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PT Sans"/>
              </a:rPr>
              <a:t>в случае возникновения террористического акта незамедлительно окажите доврачебную помощь пострадавшим, вызовите скорую помощь, сотрудников правоохранительных органов, спасателей.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ihailovsk-city.ru/files/foto_2019/12/pamyatka_terrorizm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225091" cy="591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52400"/>
            <a:ext cx="8839200" cy="6629400"/>
          </a:xfrm>
        </p:spPr>
        <p:txBody>
          <a:bodyPr>
            <a:normAutofit fontScale="55000" lnSpcReduction="20000"/>
          </a:bodyPr>
          <a:lstStyle/>
          <a:p>
            <a:r>
              <a:rPr lang="ru-RU" sz="2900" b="1" dirty="0"/>
              <a:t>При поступлении угрозы террористического акта по телефону:</a:t>
            </a:r>
            <a:endParaRPr lang="ru-RU" sz="2900" dirty="0"/>
          </a:p>
          <a:p>
            <a:r>
              <a:rPr lang="ru-RU" sz="1900" dirty="0"/>
              <a:t>1. Не оставлять без внимания ни одного подобного звонка.</a:t>
            </a:r>
          </a:p>
          <a:p>
            <a:r>
              <a:rPr lang="ru-RU" sz="1900" dirty="0"/>
              <a:t>2. Передать полученную информацию в правоохранительные органы.</a:t>
            </a:r>
          </a:p>
          <a:p>
            <a:r>
              <a:rPr lang="ru-RU" sz="1900" dirty="0"/>
              <a:t>3. Постараться дословно запомнить разговор, а лучше записать его на бумаге.</a:t>
            </a:r>
          </a:p>
          <a:p>
            <a:r>
              <a:rPr lang="ru-RU" sz="1900" dirty="0"/>
              <a:t>4. Запомнить пол, возраст звонившего и особенности его речи:</a:t>
            </a:r>
          </a:p>
          <a:p>
            <a:r>
              <a:rPr lang="ru-RU" sz="1900" dirty="0"/>
              <a:t>голос (громкий, тихий, высокий, низкий);</a:t>
            </a:r>
          </a:p>
          <a:p>
            <a:r>
              <a:rPr lang="ru-RU" sz="1900" dirty="0"/>
              <a:t>темп речи (быстрая, медленная);</a:t>
            </a:r>
          </a:p>
          <a:p>
            <a:r>
              <a:rPr lang="ru-RU" sz="1900" dirty="0"/>
              <a:t>произношение (отчетливое, искаженное, с заиканием, шепелявое, с акцентом или диалектом);</a:t>
            </a:r>
          </a:p>
          <a:p>
            <a:r>
              <a:rPr lang="ru-RU" sz="1900" dirty="0"/>
              <a:t>манера речи (развязная, с издевкой, с нецензурными выражениями).</a:t>
            </a:r>
          </a:p>
          <a:p>
            <a:r>
              <a:rPr lang="ru-RU" sz="1900" dirty="0"/>
              <a:t>5. Обязательно постараться отметить звуковой фон (шум автомашин или </a:t>
            </a:r>
            <a:r>
              <a:rPr lang="ru-RU" sz="1900" dirty="0" err="1"/>
              <a:t>железнодорожтранспорта</a:t>
            </a:r>
            <a:r>
              <a:rPr lang="ru-RU" sz="1900" dirty="0"/>
              <a:t>, звук телевизионной радио аппаратуры, голоса и т.п.).</a:t>
            </a:r>
          </a:p>
          <a:p>
            <a:r>
              <a:rPr lang="ru-RU" sz="1900" dirty="0"/>
              <a:t>6. Отметить характер звонка — городской или междугородный.</a:t>
            </a:r>
          </a:p>
          <a:p>
            <a:r>
              <a:rPr lang="ru-RU" sz="1900" dirty="0"/>
              <a:t>7. Зафиксировать точное время начала разговора и его продолжительность.</a:t>
            </a:r>
          </a:p>
          <a:p>
            <a:r>
              <a:rPr lang="ru-RU" sz="1900" dirty="0"/>
              <a:t>8. В ходе разговора постараться получить ответ на следующие вопросы:</a:t>
            </a:r>
          </a:p>
          <a:p>
            <a:r>
              <a:rPr lang="ru-RU" sz="1900" dirty="0"/>
              <a:t>куда, кому, по какому телефону звонит этот человек;</a:t>
            </a:r>
          </a:p>
          <a:p>
            <a:r>
              <a:rPr lang="ru-RU" sz="1900" dirty="0"/>
              <a:t>какие конкретные требования выдвигает;</a:t>
            </a:r>
          </a:p>
          <a:p>
            <a:r>
              <a:rPr lang="ru-RU" sz="1900" dirty="0"/>
              <a:t>выдвигает требования лично, выступает в роли посредника или представляет группу лиц;</a:t>
            </a:r>
          </a:p>
          <a:p>
            <a:r>
              <a:rPr lang="ru-RU" sz="1900" dirty="0"/>
              <a:t>на каких условиях согласны отказаться от задуманного;</a:t>
            </a:r>
          </a:p>
          <a:p>
            <a:r>
              <a:rPr lang="ru-RU" sz="1900" dirty="0"/>
              <a:t>как и когда с ним можно связаться;</a:t>
            </a:r>
          </a:p>
          <a:p>
            <a:r>
              <a:rPr lang="ru-RU" sz="1900" dirty="0"/>
              <a:t>кому вы можете или должны сообщить об этом звонке.</a:t>
            </a:r>
          </a:p>
          <a:p>
            <a:r>
              <a:rPr lang="ru-RU" sz="1900" dirty="0"/>
              <a:t>9. Постараться добиться от звонящего максимального промежутка времени доведения его требований до должностных лиц или для принятия руководством решения.</a:t>
            </a:r>
          </a:p>
          <a:p>
            <a:r>
              <a:rPr lang="ru-RU" sz="1900" dirty="0"/>
              <a:t>10. Еще в процессе разговора постараться сообщить о звонке руководству. Если этого не удалось сделать, то сообщить немедленно по окончании разговора.</a:t>
            </a:r>
          </a:p>
          <a:p>
            <a:r>
              <a:rPr lang="ru-RU" sz="1900" dirty="0"/>
              <a:t>11. Не распространять сведения о факте разговора и его содержании.</a:t>
            </a:r>
          </a:p>
          <a:p>
            <a:r>
              <a:rPr lang="ru-RU" sz="1900" dirty="0"/>
              <a:t>12. При наличии определителя номера записать номер, что позволит избежать его случайную утрату.</a:t>
            </a:r>
          </a:p>
          <a:p>
            <a:r>
              <a:rPr lang="ru-RU" sz="1900" dirty="0"/>
              <a:t>13. При использовании звукозаписывающей аппаратуры сразу после разговора извлечь кассету с записью разговора и принять меры к ее сохранности. Обязательно установить на ее место другую кассету.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457200"/>
            <a:ext cx="8153400" cy="5898360"/>
          </a:xfrm>
        </p:spPr>
        <p:txBody>
          <a:bodyPr>
            <a:normAutofit/>
          </a:bodyPr>
          <a:lstStyle/>
          <a:p>
            <a:r>
              <a:rPr lang="ru-RU" b="1" dirty="0"/>
              <a:t>Правила поведения при возникновении террористического акта</a:t>
            </a:r>
            <a:r>
              <a:rPr lang="ru-RU" dirty="0"/>
              <a:t>.</a:t>
            </a:r>
          </a:p>
          <a:p>
            <a:r>
              <a:rPr lang="ru-RU" dirty="0"/>
              <a:t>При перестрелке, если вы на улице:</a:t>
            </a:r>
          </a:p>
          <a:p>
            <a:r>
              <a:rPr lang="ru-RU" dirty="0"/>
              <a:t>1. Сразу лягте и осмотритесь, выберите ближайшее укрытие и проберитесь к нему, не поднимаясь в полный рост.</a:t>
            </a:r>
          </a:p>
          <a:p>
            <a:r>
              <a:rPr lang="ru-RU" dirty="0"/>
              <a:t>2. При первой возможности спрячьтесь в подъезде жилого дома, подземном переходе и т.д.</a:t>
            </a:r>
          </a:p>
          <a:p>
            <a:r>
              <a:rPr lang="ru-RU" dirty="0"/>
              <a:t>3. Примите меры по спасению детей, прикройте их собой.</a:t>
            </a:r>
          </a:p>
          <a:p>
            <a:r>
              <a:rPr lang="ru-RU" dirty="0"/>
              <a:t>4. По возможности сообщите о происшедшем сотрудникам милиции.</a:t>
            </a:r>
          </a:p>
          <a:p>
            <a:endParaRPr lang="ru-RU" dirty="0"/>
          </a:p>
        </p:txBody>
      </p:sp>
      <p:pic>
        <p:nvPicPr>
          <p:cNvPr id="3074" name="Picture 2" descr="http://voronovskoe.ru/sites/default/files/2019/06/__233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657600"/>
            <a:ext cx="3132815" cy="223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533400"/>
            <a:ext cx="7924800" cy="5822160"/>
          </a:xfrm>
        </p:spPr>
        <p:txBody>
          <a:bodyPr>
            <a:normAutofit fontScale="85000" lnSpcReduction="20000"/>
          </a:bodyPr>
          <a:lstStyle/>
          <a:p>
            <a:r>
              <a:rPr lang="ru-RU" sz="1900" b="1" dirty="0"/>
              <a:t>При поступлении угрозы террористического акта в письменной форме:</a:t>
            </a:r>
          </a:p>
          <a:p>
            <a:r>
              <a:rPr lang="ru-RU" dirty="0"/>
              <a:t>1. Принять меры к сохранности и быстрой передаче письма (записки, дискеты и т.д.) в правоохранительные органы.</a:t>
            </a:r>
          </a:p>
          <a:p>
            <a:r>
              <a:rPr lang="ru-RU" dirty="0"/>
              <a:t>2. По возможности письмо (записку, дискету и т.д.) положить в чистый полиэтиленовый пакет.</a:t>
            </a:r>
          </a:p>
          <a:p>
            <a:r>
              <a:rPr lang="ru-RU" dirty="0"/>
              <a:t>3. Постараться не оставлять на документе отпечатки своих пальцев.</a:t>
            </a:r>
          </a:p>
          <a:p>
            <a:r>
              <a:rPr lang="ru-RU" dirty="0"/>
              <a:t>4. Если документ в конверте, то его вскрытие производится только с левой или правой стороны с помощью ножниц.</a:t>
            </a:r>
          </a:p>
          <a:p>
            <a:r>
              <a:rPr lang="ru-RU" dirty="0"/>
              <a:t>5. Сохранить все: сам документ, конверт, упаковку, любые вложения. Ничего не выбрасывать.</a:t>
            </a:r>
          </a:p>
          <a:p>
            <a:r>
              <a:rPr lang="ru-RU" dirty="0"/>
              <a:t>6. Не позволять знакомиться с содержанием письма (записки) другим лицам.</a:t>
            </a:r>
          </a:p>
          <a:p>
            <a:r>
              <a:rPr lang="ru-RU" dirty="0"/>
              <a:t>7. Запомнить обстоятельства получения или обнаружения письма (записки и т.д.).</a:t>
            </a:r>
          </a:p>
          <a:p>
            <a:r>
              <a:rPr lang="ru-RU" dirty="0"/>
              <a:t>8. На анонимных материалах не делать надписи, не подчеркивать, не обводить отдельные места в тексте, не писать резолюции и указания. Запрещается их сгибать, мять, сшивать, склеивать.</a:t>
            </a:r>
          </a:p>
          <a:p>
            <a:r>
              <a:rPr lang="ru-RU" dirty="0"/>
              <a:t>9. Анонимные материалы направить в правоохранительные органы с сопроводительным</a:t>
            </a:r>
          </a:p>
          <a:p>
            <a:r>
              <a:rPr lang="ru-RU" dirty="0"/>
              <a:t>письмом, в котором указать конкретные признаки анонимных материалов (вид, количество, каким способом и на чем исполнены, с каких слов начинается и каким заканчивается текст, наличие подписи и т.д.), а также обстоятельства, связанные с их обнаружением или получением.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533400"/>
            <a:ext cx="7772401" cy="5507963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При перестрелке, если вы в помещении:</a:t>
            </a:r>
            <a:endParaRPr lang="ru-RU" dirty="0"/>
          </a:p>
          <a:p>
            <a:r>
              <a:rPr lang="ru-RU" dirty="0"/>
              <a:t>1. Немедленно отойдите от окна.</a:t>
            </a:r>
          </a:p>
          <a:p>
            <a:r>
              <a:rPr lang="ru-RU" dirty="0"/>
              <a:t>2. Задерните шторы (палкой, шваброй, за нижний край) сидя на корточках.</a:t>
            </a:r>
          </a:p>
          <a:p>
            <a:r>
              <a:rPr lang="ru-RU" dirty="0"/>
              <a:t>3. Укройтесь в помещении, окна которого выходят на другую сторону здания.</a:t>
            </a:r>
          </a:p>
          <a:p>
            <a:r>
              <a:rPr lang="ru-RU" dirty="0"/>
              <a:t>4. Передвигайтесь по помещению, пригнувшись или ползком.</a:t>
            </a:r>
          </a:p>
          <a:p>
            <a:r>
              <a:rPr lang="ru-RU" dirty="0"/>
              <a:t>Если вы ранены:</a:t>
            </a:r>
          </a:p>
          <a:p>
            <a:r>
              <a:rPr lang="ru-RU" dirty="0"/>
              <a:t>1. Постарайтесь сами или с помощью других перевязать рану бинтом, платком, куском</a:t>
            </a:r>
          </a:p>
          <a:p>
            <a:r>
              <a:rPr lang="ru-RU" dirty="0"/>
              <a:t>материи.</a:t>
            </a:r>
          </a:p>
          <a:p>
            <a:r>
              <a:rPr lang="ru-RU" dirty="0"/>
              <a:t>2. Остановите кровотечение, прижав вену пальцем к костному выступу, или наложите ту-</a:t>
            </a:r>
          </a:p>
          <a:p>
            <a:r>
              <a:rPr lang="ru-RU" dirty="0" err="1"/>
              <a:t>гую</a:t>
            </a:r>
            <a:r>
              <a:rPr lang="ru-RU" dirty="0"/>
              <a:t> повязку, используя для этого ремень, косынку, полотенце, полосу прочной ткани.</a:t>
            </a:r>
          </a:p>
          <a:p>
            <a:r>
              <a:rPr lang="ru-RU" dirty="0"/>
              <a:t>3. Окажите помощь тому, кто рядом, но в более тяжелом состоянии. Сильно пострадавших посадите на стул или пол, прислоните к стене, если ранения не</a:t>
            </a:r>
          </a:p>
          <a:p>
            <a:r>
              <a:rPr lang="ru-RU" dirty="0"/>
              <a:t>позволяют, то положите на пол, находитесь рядом и ждите врачей.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929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457200"/>
            <a:ext cx="7924801" cy="5584163"/>
          </a:xfrm>
        </p:spPr>
        <p:txBody>
          <a:bodyPr>
            <a:normAutofit/>
          </a:bodyPr>
          <a:lstStyle/>
          <a:p>
            <a:r>
              <a:rPr lang="ru-RU" b="1" dirty="0"/>
              <a:t>Мероприятия по обеспечению безопасности населения</a:t>
            </a:r>
            <a:endParaRPr lang="ru-RU" dirty="0"/>
          </a:p>
          <a:p>
            <a:r>
              <a:rPr lang="ru-RU" dirty="0"/>
              <a:t>Терроризм — это метод, посредством которого организованная группа или партия стремятся достичь провозглашенных ею целей через систематическое использование насилия. Для нагнетания страха применяются такие террористические способы (методы), как взрывы и поджоги жилых и административных зданий, магазинов, вокзалов, захват заложников, автобусов, угоны самолетов и т.д.</a:t>
            </a:r>
          </a:p>
          <a:p>
            <a:r>
              <a:rPr lang="ru-RU" dirty="0"/>
              <a:t>Защита населения от террористических </a:t>
            </a:r>
            <a:r>
              <a:rPr lang="ru-RU" dirty="0" smtClean="0"/>
              <a:t>воздействий </a:t>
            </a:r>
            <a:r>
              <a:rPr lang="ru-RU" dirty="0"/>
              <a:t>— одна из основных задач государства.</a:t>
            </a:r>
          </a:p>
          <a:p>
            <a:endParaRPr lang="ru-RU" dirty="0"/>
          </a:p>
        </p:txBody>
      </p:sp>
      <p:pic>
        <p:nvPicPr>
          <p:cNvPr id="4098" name="Picture 2" descr="http://900igr.net/datas/obg/Pravila-povedenija-pri-zakhvate-v-zalozhniki/0015-015-Pravila-povedenija-pri-shturm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505200"/>
            <a:ext cx="3965575" cy="297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322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33400"/>
            <a:ext cx="8534399" cy="55079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Угрозы терроризма против мирного населения и меры </a:t>
            </a:r>
            <a:r>
              <a:rPr lang="ru-RU" b="1" dirty="0" err="1">
                <a:solidFill>
                  <a:schemeClr val="tx1"/>
                </a:solidFill>
              </a:rPr>
              <a:t>противо</a:t>
            </a:r>
            <a:r>
              <a:rPr lang="ru-RU" b="1" dirty="0">
                <a:solidFill>
                  <a:schemeClr val="tx1"/>
                </a:solidFill>
              </a:rPr>
              <a:t> действия. </a:t>
            </a:r>
            <a:r>
              <a:rPr lang="ru-RU" dirty="0">
                <a:solidFill>
                  <a:schemeClr val="tx1"/>
                </a:solidFill>
              </a:rPr>
              <a:t>Международный и внутренний терроризм, стремительный рост которого приносит страдания и гибель большому количеству людей, представляет реальную угрозу.</a:t>
            </a:r>
          </a:p>
          <a:p>
            <a:r>
              <a:rPr lang="ru-RU" dirty="0">
                <a:solidFill>
                  <a:schemeClr val="tx1"/>
                </a:solidFill>
              </a:rPr>
              <a:t>Организаторы террористических актов стремятся посеять страх среди населения, дестабилизировать обстановку, нанести ущерб государству, образовательным учреждениям, устранить конкурентов, затруднить работу правоохранительных органов. Довольно часты покушения с применением взрывных устройств против бизнесменов, государственных чиновников.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800" y="3505200"/>
            <a:ext cx="8686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PT Sans"/>
              </a:rPr>
              <a:t>К особо опасным угрозам террористического характера относятся: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PT Sans"/>
              </a:rPr>
              <a:t>взрывы в местах массового скопления людей;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PT Sans"/>
              </a:rPr>
              <a:t>захват воздушных судов и других транспортных </a:t>
            </a:r>
            <a:r>
              <a:rPr lang="ru-RU" dirty="0" err="1">
                <a:solidFill>
                  <a:srgbClr val="000000"/>
                </a:solidFill>
                <a:latin typeface="PT Sans"/>
              </a:rPr>
              <a:t>сведств</a:t>
            </a:r>
            <a:r>
              <a:rPr lang="ru-RU" dirty="0">
                <a:solidFill>
                  <a:srgbClr val="000000"/>
                </a:solidFill>
                <a:latin typeface="PT Sans"/>
              </a:rPr>
              <a:t> для перевозки людей, похищение людей, захват заложников;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PT Sans"/>
              </a:rPr>
              <a:t>нападение на объекты, потенциально опасные для жизни населения в случае их разрушения или нарушения технологического режима;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PT Sans"/>
              </a:rPr>
              <a:t>отравление систем водоснабжения, продуктов питания, искусственное распространение возбудителей инфекционных болезней;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  <a:latin typeface="PT Sans"/>
              </a:rPr>
              <a:t>проникновение в информационные сети и телекоммуникационные системы с целью дезорганизации их работы вплоть до вывода из строя.</a:t>
            </a:r>
            <a:endParaRPr lang="ru-RU" b="0" i="0" dirty="0">
              <a:solidFill>
                <a:srgbClr val="000000"/>
              </a:solidFill>
              <a:effectLst/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val="3864474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228600"/>
            <a:ext cx="8153401" cy="58127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Терроризм по своим масштабам, последствиям, интенсивности, разрушающей силе, по своей бесчеловечности и жестокости, превратился ныне в одну из самых страшных проблем всего человечества. Крайне опасное социально-политическое и криминальное явление, которое представляет собой терроризм, стало на рубеже тысячелетий глобальной угрозой безопасности. И если в прежние годы в странах исследования терроризма носили в основном научно-теоретический характер и ориентировались на зарубежный опыт, то к середине 90-х годов изыскания в этой области приобрели высокую практическую значимость. К сожалению, повседневная российская действительность в последнее время дает достаточно материала для специалистов, обращающихся к изучению проблем терроризма.</a:t>
            </a:r>
          </a:p>
          <a:p>
            <a:r>
              <a:rPr lang="ru-RU" dirty="0"/>
              <a:t>Всяческие проявления терроризма влекут за собой массовые человеческие жертвы, разрушаются все духовные, материальные, культурные ценности, которые невозможно воссоздать веками. </a:t>
            </a:r>
            <a:r>
              <a:rPr lang="ru-RU" u="sng" dirty="0"/>
              <a:t>Террористические акты</a:t>
            </a:r>
            <a:r>
              <a:rPr lang="ru-RU" dirty="0"/>
              <a:t> привели власти и население к созданию антитеррористических организаций и подразделений. Для многих людей терроризм становится способом решения таких проблем, как политических, религиозных, национальных. по своей сущности относится к таким способам лишения человеческих жизней, жертвами которого чаще всего становятся невинные люди, которые не имеют никакого отношения к разгоревшемуся конфликту.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951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Спасибо за внимание </a:t>
            </a:r>
          </a:p>
        </p:txBody>
      </p:sp>
    </p:spTree>
    <p:extLst>
      <p:ext uri="{BB962C8B-B14F-4D97-AF65-F5344CB8AC3E}">
        <p14:creationId xmlns:p14="http://schemas.microsoft.com/office/powerpoint/2010/main" val="361105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329</TotalTime>
  <Words>1508</Words>
  <Application>Microsoft Office PowerPoint</Application>
  <PresentationFormat>Экран (4:3)</PresentationFormat>
  <Paragraphs>88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PT Sans</vt:lpstr>
      <vt:lpstr>Times New Roman</vt:lpstr>
      <vt:lpstr>Trebuchet MS</vt:lpstr>
      <vt:lpstr>Wingdings 3</vt:lpstr>
      <vt:lpstr>Аспект</vt:lpstr>
      <vt:lpstr>Школа пожилого возраста  по направлению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Ваисова Наталья Валентиновна</dc:creator>
  <cp:lastModifiedBy>Win 10</cp:lastModifiedBy>
  <cp:revision>20</cp:revision>
  <dcterms:created xsi:type="dcterms:W3CDTF">2020-09-22T05:25:21Z</dcterms:created>
  <dcterms:modified xsi:type="dcterms:W3CDTF">2020-12-02T15:04:54Z</dcterms:modified>
</cp:coreProperties>
</file>