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68" r:id="rId2"/>
    <p:sldId id="256" r:id="rId3"/>
    <p:sldId id="257" r:id="rId4"/>
    <p:sldId id="259" r:id="rId5"/>
    <p:sldId id="258" r:id="rId6"/>
    <p:sldId id="260" r:id="rId7"/>
    <p:sldId id="261" r:id="rId8"/>
    <p:sldId id="262" r:id="rId9"/>
    <p:sldId id="263" r:id="rId10"/>
    <p:sldId id="264" r:id="rId11"/>
    <p:sldId id="265" r:id="rId12"/>
    <p:sldId id="266" r:id="rId13"/>
    <p:sldId id="267"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88" autoAdjust="0"/>
    <p:restoredTop sz="94624" autoAdjust="0"/>
  </p:normalViewPr>
  <p:slideViewPr>
    <p:cSldViewPr>
      <p:cViewPr varScale="1">
        <p:scale>
          <a:sx n="86" d="100"/>
          <a:sy n="86" d="100"/>
        </p:scale>
        <p:origin x="-1488" y="-1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819D5F-2395-4D0D-ABE9-83D142B07759}" type="datetimeFigureOut">
              <a:rPr lang="ru-RU" smtClean="0"/>
              <a:pPr/>
              <a:t>18.12.2020</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1D0D5A-4FC3-4F01-A12B-804518BE1991}" type="slidenum">
              <a:rPr lang="ru-RU" smtClean="0"/>
              <a:pPr/>
              <a:t>‹#›</a:t>
            </a:fld>
            <a:endParaRPr lang="ru-RU"/>
          </a:p>
        </p:txBody>
      </p:sp>
    </p:spTree>
    <p:extLst>
      <p:ext uri="{BB962C8B-B14F-4D97-AF65-F5344CB8AC3E}">
        <p14:creationId xmlns:p14="http://schemas.microsoft.com/office/powerpoint/2010/main" xmlns="" val="3353860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41D0D5A-4FC3-4F01-A12B-804518BE1991}" type="slidenum">
              <a:rPr lang="ru-RU" smtClean="0"/>
              <a:pPr/>
              <a:t>12</a:t>
            </a:fld>
            <a:endParaRPr lang="ru-RU"/>
          </a:p>
        </p:txBody>
      </p:sp>
    </p:spTree>
    <p:extLst>
      <p:ext uri="{BB962C8B-B14F-4D97-AF65-F5344CB8AC3E}">
        <p14:creationId xmlns:p14="http://schemas.microsoft.com/office/powerpoint/2010/main" xmlns="" val="25442483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5B106E36-FD25-4E2D-B0AA-010F637433A0}" type="datetimeFigureOut">
              <a:rPr lang="ru-RU" smtClean="0"/>
              <a:pPr/>
              <a:t>18.12.2020</a:t>
            </a:fld>
            <a:endParaRPr lang="ru-RU"/>
          </a:p>
        </p:txBody>
      </p:sp>
      <p:sp>
        <p:nvSpPr>
          <p:cNvPr id="17" name="Нижний колонтитул 16"/>
          <p:cNvSpPr>
            <a:spLocks noGrp="1"/>
          </p:cNvSpPr>
          <p:nvPr>
            <p:ph type="ftr" sz="quarter" idx="11"/>
          </p:nvPr>
        </p:nvSpPr>
        <p:spPr>
          <a:xfrm>
            <a:off x="5410200" y="4205288"/>
            <a:ext cx="1295400" cy="457200"/>
          </a:xfrm>
        </p:spPr>
        <p:txBody>
          <a:bodyPr/>
          <a:lstStyle/>
          <a:p>
            <a:endParaRPr lang="ru-RU"/>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725C68B6-61C2-468F-89AB-4B9F7531AA68}" type="slidenum">
              <a:rPr lang="ru-RU" smtClean="0"/>
              <a:pPr/>
              <a:t>‹#›</a:t>
            </a:fld>
            <a:endParaRPr lang="ru-RU"/>
          </a:p>
        </p:txBody>
      </p:sp>
    </p:spTree>
  </p:cSld>
  <p:clrMapOvr>
    <a:masterClrMapping/>
  </p:clrMapOvr>
  <p:transition>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18.12.2020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18.12.2020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18.12.2020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Дата 25"/>
          <p:cNvSpPr>
            <a:spLocks noGrp="1"/>
          </p:cNvSpPr>
          <p:nvPr>
            <p:ph type="dt" sz="half" idx="10"/>
          </p:nvPr>
        </p:nvSpPr>
        <p:spPr/>
        <p:txBody>
          <a:bodyPr rtlCol="0"/>
          <a:lstStyle/>
          <a:p>
            <a:fld id="{5B106E36-FD25-4E2D-B0AA-010F637433A0}" type="datetimeFigureOut">
              <a:rPr lang="ru-RU" smtClean="0"/>
              <a:pPr/>
              <a:t>18.12.2020</a:t>
            </a:fld>
            <a:endParaRPr lang="ru-RU"/>
          </a:p>
        </p:txBody>
      </p:sp>
      <p:sp>
        <p:nvSpPr>
          <p:cNvPr id="27" name="Номер слайда 26"/>
          <p:cNvSpPr>
            <a:spLocks noGrp="1"/>
          </p:cNvSpPr>
          <p:nvPr>
            <p:ph type="sldNum" sz="quarter" idx="11"/>
          </p:nvPr>
        </p:nvSpPr>
        <p:spPr/>
        <p:txBody>
          <a:bodyPr rtlCol="0"/>
          <a:lstStyle/>
          <a:p>
            <a:fld id="{725C68B6-61C2-468F-89AB-4B9F7531AA68}" type="slidenum">
              <a:rPr lang="ru-RU" smtClean="0"/>
              <a:pPr/>
              <a:t>‹#›</a:t>
            </a:fld>
            <a:endParaRPr lang="ru-RU"/>
          </a:p>
        </p:txBody>
      </p:sp>
      <p:sp>
        <p:nvSpPr>
          <p:cNvPr id="28" name="Нижний колонтитул 27"/>
          <p:cNvSpPr>
            <a:spLocks noGrp="1"/>
          </p:cNvSpPr>
          <p:nvPr>
            <p:ph type="ftr" sz="quarter" idx="12"/>
          </p:nvPr>
        </p:nvSpPr>
        <p:spPr/>
        <p:txBody>
          <a:bodyPr rtlCol="0"/>
          <a:lstStyle/>
          <a:p>
            <a:endParaRPr lang="ru-RU"/>
          </a:p>
        </p:txBody>
      </p:sp>
    </p:spTree>
  </p:cSld>
  <p:clrMapOvr>
    <a:masterClrMapping/>
  </p:clrMapOvr>
  <p:transition>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smtClean="0"/>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5B106E36-FD25-4E2D-B0AA-010F637433A0}" type="datetimeFigureOut">
              <a:rPr lang="ru-RU" smtClean="0"/>
              <a:pPr/>
              <a:t>18.12.2020</a:t>
            </a:fld>
            <a:endParaRPr lang="ru-RU"/>
          </a:p>
        </p:txBody>
      </p:sp>
      <p:sp>
        <p:nvSpPr>
          <p:cNvPr id="4" name="Нижний колонтитул 3"/>
          <p:cNvSpPr>
            <a:spLocks noGrp="1"/>
          </p:cNvSpPr>
          <p:nvPr>
            <p:ph type="ftr" sz="quarter" idx="11"/>
          </p:nvPr>
        </p:nvSpPr>
        <p:spPr>
          <a:xfrm>
            <a:off x="5257800" y="612648"/>
            <a:ext cx="1325880" cy="457200"/>
          </a:xfrm>
        </p:spPr>
        <p:txBody>
          <a:bodyPr/>
          <a:lstStyle/>
          <a:p>
            <a:endParaRPr lang="ru-RU"/>
          </a:p>
        </p:txBody>
      </p:sp>
      <p:sp>
        <p:nvSpPr>
          <p:cNvPr id="5" name="Номер слайда 4"/>
          <p:cNvSpPr>
            <a:spLocks noGrp="1"/>
          </p:cNvSpPr>
          <p:nvPr>
            <p:ph type="sldNum" sz="quarter" idx="12"/>
          </p:nvPr>
        </p:nvSpPr>
        <p:spPr>
          <a:xfrm>
            <a:off x="8174736" y="2272"/>
            <a:ext cx="762000" cy="365760"/>
          </a:xfrm>
        </p:spPr>
        <p:txBody>
          <a:bodyPr/>
          <a:lstStyle/>
          <a:p>
            <a:fld id="{725C68B6-61C2-468F-89AB-4B9F7531AA68}" type="slidenum">
              <a:rPr lang="ru-RU" smtClean="0"/>
              <a:pPr/>
              <a:t>‹#›</a:t>
            </a:fld>
            <a:endParaRPr lang="ru-RU"/>
          </a:p>
        </p:txBody>
      </p:sp>
    </p:spTree>
  </p:cSld>
  <p:clrMapOvr>
    <a:masterClrMapping/>
  </p:clrMapOvr>
  <p:transition>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18.12.2020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smtClean="0"/>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18.12.2020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18.12.2020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18.12.2020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18.12.2020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wheel spokes="8"/>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5B106E36-FD25-4E2D-B0AA-010F637433A0}" type="datetimeFigureOut">
              <a:rPr lang="ru-RU" smtClean="0"/>
              <a:pPr/>
              <a:t>18.12.2020</a:t>
            </a:fld>
            <a:endParaRPr lang="ru-RU"/>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ru-RU"/>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heel spokes="8"/>
  </p:transition>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Рисунок 3" descr="19.jpg"/>
          <p:cNvPicPr>
            <a:picLocks noChangeAspect="1"/>
          </p:cNvPicPr>
          <p:nvPr/>
        </p:nvPicPr>
        <p:blipFill>
          <a:blip r:embed="rId2" cstate="print"/>
          <a:srcRect l="2343" r="3906"/>
          <a:stretch>
            <a:fillRect/>
          </a:stretch>
        </p:blipFill>
        <p:spPr>
          <a:xfrm>
            <a:off x="0" y="-25353"/>
            <a:ext cx="9144000" cy="6883353"/>
          </a:xfrm>
          <a:prstGeom prst="rect">
            <a:avLst/>
          </a:prstGeom>
        </p:spPr>
      </p:pic>
      <p:sp>
        <p:nvSpPr>
          <p:cNvPr id="5" name="Прямоугольник 4"/>
          <p:cNvSpPr/>
          <p:nvPr/>
        </p:nvSpPr>
        <p:spPr>
          <a:xfrm>
            <a:off x="18795" y="1940032"/>
            <a:ext cx="7073485" cy="2123658"/>
          </a:xfrm>
          <a:prstGeom prst="rect">
            <a:avLst/>
          </a:prstGeom>
        </p:spPr>
        <p:txBody>
          <a:bodyPr wrap="square">
            <a:spAutoFit/>
          </a:bodyPr>
          <a:lstStyle/>
          <a:p>
            <a:pPr algn="ctr"/>
            <a:r>
              <a:rPr lang="ru-RU" sz="4400" b="1" dirty="0" smtClean="0">
                <a:ln w="31550" cmpd="sng">
                  <a:solidFill>
                    <a:srgbClr val="002060"/>
                  </a:solidFill>
                  <a:prstDash val="solid"/>
                </a:ln>
                <a:solidFill>
                  <a:srgbClr val="FFFFFF"/>
                </a:solidFill>
                <a:effectLst>
                  <a:outerShdw blurRad="41275" dist="12700" dir="12000000" algn="tl" rotWithShape="0">
                    <a:srgbClr val="000000">
                      <a:alpha val="40000"/>
                    </a:srgbClr>
                  </a:outerShdw>
                </a:effectLst>
                <a:latin typeface="Trebuchet MS"/>
                <a:ea typeface="+mj-ea"/>
                <a:cs typeface="+mj-cs"/>
              </a:rPr>
              <a:t>Школа пожилого возраста</a:t>
            </a:r>
          </a:p>
          <a:p>
            <a:pPr algn="ctr"/>
            <a:r>
              <a:rPr lang="ru-RU" sz="4400" b="1" dirty="0" smtClean="0">
                <a:ln w="31550" cmpd="sng">
                  <a:solidFill>
                    <a:srgbClr val="002060"/>
                  </a:solidFill>
                  <a:prstDash val="solid"/>
                </a:ln>
                <a:solidFill>
                  <a:srgbClr val="FFFFFF"/>
                </a:solidFill>
                <a:effectLst>
                  <a:outerShdw blurRad="41275" dist="12700" dir="12000000" algn="tl" rotWithShape="0">
                    <a:srgbClr val="000000">
                      <a:alpha val="40000"/>
                    </a:srgbClr>
                  </a:outerShdw>
                </a:effectLst>
                <a:latin typeface="Trebuchet MS"/>
                <a:ea typeface="+mj-ea"/>
                <a:cs typeface="+mj-cs"/>
              </a:rPr>
              <a:t> «Активное долголетие»</a:t>
            </a:r>
            <a:endParaRPr lang="ru-RU" dirty="0"/>
          </a:p>
        </p:txBody>
      </p:sp>
      <p:sp>
        <p:nvSpPr>
          <p:cNvPr id="6" name="Прямоугольник 5"/>
          <p:cNvSpPr/>
          <p:nvPr/>
        </p:nvSpPr>
        <p:spPr>
          <a:xfrm>
            <a:off x="428596" y="5857892"/>
            <a:ext cx="6771188" cy="830997"/>
          </a:xfrm>
          <a:prstGeom prst="rect">
            <a:avLst/>
          </a:prstGeom>
        </p:spPr>
        <p:txBody>
          <a:bodyPr wrap="square">
            <a:spAutoFit/>
          </a:bodyPr>
          <a:lstStyle/>
          <a:p>
            <a:r>
              <a:rPr lang="ru-RU" sz="2400" b="1" dirty="0" smtClean="0">
                <a:ln w="31550" cmpd="sng">
                  <a:solidFill>
                    <a:srgbClr val="002060"/>
                  </a:solidFill>
                  <a:prstDash val="solid"/>
                </a:ln>
                <a:solidFill>
                  <a:srgbClr val="FFFFFF"/>
                </a:solidFill>
                <a:effectLst>
                  <a:outerShdw blurRad="41275" dist="12700" dir="12000000" algn="tl" rotWithShape="0">
                    <a:srgbClr val="000000">
                      <a:alpha val="40000"/>
                    </a:srgbClr>
                  </a:outerShdw>
                </a:effectLst>
                <a:latin typeface="Trebuchet MS"/>
              </a:rPr>
              <a:t>Руководитель </a:t>
            </a:r>
            <a:r>
              <a:rPr lang="ru-RU" sz="2400" b="1" dirty="0" smtClean="0">
                <a:ln w="31550" cmpd="sng">
                  <a:solidFill>
                    <a:srgbClr val="002060"/>
                  </a:solidFill>
                  <a:prstDash val="solid"/>
                </a:ln>
                <a:solidFill>
                  <a:srgbClr val="FFFFFF"/>
                </a:solidFill>
                <a:effectLst>
                  <a:outerShdw blurRad="41275" dist="12700" dir="12000000" algn="tl" rotWithShape="0">
                    <a:srgbClr val="000000">
                      <a:alpha val="40000"/>
                    </a:srgbClr>
                  </a:outerShdw>
                </a:effectLst>
                <a:latin typeface="Trebuchet MS"/>
              </a:rPr>
              <a:t>: специалист по социальной работе </a:t>
            </a:r>
            <a:r>
              <a:rPr lang="ru-RU" sz="2400" b="1" dirty="0" err="1" smtClean="0">
                <a:ln w="31550" cmpd="sng">
                  <a:solidFill>
                    <a:srgbClr val="002060"/>
                  </a:solidFill>
                  <a:prstDash val="solid"/>
                </a:ln>
                <a:solidFill>
                  <a:srgbClr val="FFFFFF"/>
                </a:solidFill>
                <a:effectLst>
                  <a:outerShdw blurRad="41275" dist="12700" dir="12000000" algn="tl" rotWithShape="0">
                    <a:srgbClr val="000000">
                      <a:alpha val="40000"/>
                    </a:srgbClr>
                  </a:outerShdw>
                </a:effectLst>
                <a:latin typeface="Trebuchet MS"/>
              </a:rPr>
              <a:t>Калабун</a:t>
            </a:r>
            <a:r>
              <a:rPr lang="ru-RU" sz="2400" b="1" dirty="0" smtClean="0">
                <a:ln w="31550" cmpd="sng">
                  <a:solidFill>
                    <a:srgbClr val="002060"/>
                  </a:solidFill>
                  <a:prstDash val="solid"/>
                </a:ln>
                <a:solidFill>
                  <a:srgbClr val="FFFFFF"/>
                </a:solidFill>
                <a:effectLst>
                  <a:outerShdw blurRad="41275" dist="12700" dir="12000000" algn="tl" rotWithShape="0">
                    <a:srgbClr val="000000">
                      <a:alpha val="40000"/>
                    </a:srgbClr>
                  </a:outerShdw>
                </a:effectLst>
                <a:latin typeface="Trebuchet MS"/>
              </a:rPr>
              <a:t> </a:t>
            </a:r>
            <a:r>
              <a:rPr lang="ru-RU" sz="2400" b="1" dirty="0" smtClean="0">
                <a:ln w="31550" cmpd="sng">
                  <a:solidFill>
                    <a:srgbClr val="002060"/>
                  </a:solidFill>
                  <a:prstDash val="solid"/>
                </a:ln>
                <a:solidFill>
                  <a:srgbClr val="FFFFFF"/>
                </a:solidFill>
                <a:effectLst>
                  <a:outerShdw blurRad="41275" dist="12700" dir="12000000" algn="tl" rotWithShape="0">
                    <a:srgbClr val="000000">
                      <a:alpha val="40000"/>
                    </a:srgbClr>
                  </a:outerShdw>
                </a:effectLst>
                <a:latin typeface="Trebuchet MS"/>
              </a:rPr>
              <a:t>О.П.</a:t>
            </a:r>
            <a:endParaRPr lang="ru-RU" sz="2400" dirty="0"/>
          </a:p>
        </p:txBody>
      </p:sp>
    </p:spTree>
    <p:extLst>
      <p:ext uri="{BB962C8B-B14F-4D97-AF65-F5344CB8AC3E}">
        <p14:creationId xmlns:p14="http://schemas.microsoft.com/office/powerpoint/2010/main" xmlns="" val="2668134780"/>
      </p:ext>
    </p:extLst>
  </p:cSld>
  <p:clrMapOvr>
    <a:masterClrMapping/>
  </p:clrMapOvr>
  <p:transition>
    <p:wheel spokes="8"/>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3" descr="F:\ExternalLink_shutterstock_34291151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ctrTitle"/>
          </p:nvPr>
        </p:nvSpPr>
        <p:spPr>
          <a:xfrm>
            <a:off x="460375" y="1484784"/>
            <a:ext cx="8458200" cy="2872910"/>
          </a:xfrm>
        </p:spPr>
        <p:txBody>
          <a:bodyPr>
            <a:noAutofit/>
          </a:bodyPr>
          <a:lstStyle/>
          <a:p>
            <a:pPr algn="ctr"/>
            <a:r>
              <a:rPr lang="ru-RU" sz="6000" b="1" dirty="0" smtClean="0">
                <a:ln w="31550" cmpd="sng">
                  <a:solidFill>
                    <a:srgbClr val="002060"/>
                  </a:solidFill>
                  <a:prstDash val="solid"/>
                </a:ln>
                <a:solidFill>
                  <a:srgbClr val="FFFFFF"/>
                </a:solidFill>
                <a:effectLst>
                  <a:outerShdw blurRad="41275" dist="12700" dir="12000000" algn="tl" rotWithShape="0">
                    <a:srgbClr val="000000">
                      <a:alpha val="40000"/>
                    </a:srgbClr>
                  </a:outerShdw>
                </a:effectLst>
              </a:rPr>
              <a:t/>
            </a:r>
            <a:br>
              <a:rPr lang="ru-RU" sz="6000" b="1" dirty="0" smtClean="0">
                <a:ln w="31550" cmpd="sng">
                  <a:solidFill>
                    <a:srgbClr val="002060"/>
                  </a:solidFill>
                  <a:prstDash val="solid"/>
                </a:ln>
                <a:solidFill>
                  <a:srgbClr val="FFFFFF"/>
                </a:solidFill>
                <a:effectLst>
                  <a:outerShdw blurRad="41275" dist="12700" dir="12000000" algn="tl" rotWithShape="0">
                    <a:srgbClr val="000000">
                      <a:alpha val="40000"/>
                    </a:srgbClr>
                  </a:outerShdw>
                </a:effectLst>
              </a:rPr>
            </a:br>
            <a:r>
              <a:rPr lang="ru-RU" sz="6000" b="1" dirty="0" smtClean="0">
                <a:ln w="31550" cmpd="sng">
                  <a:solidFill>
                    <a:srgbClr val="002060"/>
                  </a:solidFill>
                  <a:prstDash val="solid"/>
                </a:ln>
                <a:solidFill>
                  <a:srgbClr val="FFFFFF"/>
                </a:solidFill>
                <a:effectLst>
                  <a:outerShdw blurRad="41275" dist="12700" dir="12000000" algn="tl" rotWithShape="0">
                    <a:srgbClr val="000000">
                      <a:alpha val="40000"/>
                    </a:srgbClr>
                  </a:outerShdw>
                </a:effectLst>
              </a:rPr>
              <a:t/>
            </a:r>
            <a:br>
              <a:rPr lang="ru-RU" sz="6000" b="1" dirty="0" smtClean="0">
                <a:ln w="31550" cmpd="sng">
                  <a:solidFill>
                    <a:srgbClr val="002060"/>
                  </a:solidFill>
                  <a:prstDash val="solid"/>
                </a:ln>
                <a:solidFill>
                  <a:srgbClr val="FFFFFF"/>
                </a:solidFill>
                <a:effectLst>
                  <a:outerShdw blurRad="41275" dist="12700" dir="12000000" algn="tl" rotWithShape="0">
                    <a:srgbClr val="000000">
                      <a:alpha val="40000"/>
                    </a:srgbClr>
                  </a:outerShdw>
                </a:effectLst>
              </a:rPr>
            </a:br>
            <a:r>
              <a:rPr lang="ru-RU" sz="6000" b="1" dirty="0" smtClean="0">
                <a:ln w="31550" cmpd="sng">
                  <a:solidFill>
                    <a:srgbClr val="002060"/>
                  </a:solidFill>
                  <a:prstDash val="solid"/>
                </a:ln>
                <a:solidFill>
                  <a:srgbClr val="FFFFFF"/>
                </a:solidFill>
                <a:effectLst>
                  <a:outerShdw blurRad="41275" dist="12700" dir="12000000" algn="tl" rotWithShape="0">
                    <a:srgbClr val="000000">
                      <a:alpha val="40000"/>
                    </a:srgbClr>
                  </a:outerShdw>
                </a:effectLst>
              </a:rPr>
              <a:t>Тема:</a:t>
            </a:r>
            <a:br>
              <a:rPr lang="ru-RU" sz="6000" b="1" dirty="0" smtClean="0">
                <a:ln w="31550" cmpd="sng">
                  <a:solidFill>
                    <a:srgbClr val="002060"/>
                  </a:solidFill>
                  <a:prstDash val="solid"/>
                </a:ln>
                <a:solidFill>
                  <a:srgbClr val="FFFFFF"/>
                </a:solidFill>
                <a:effectLst>
                  <a:outerShdw blurRad="41275" dist="12700" dir="12000000" algn="tl" rotWithShape="0">
                    <a:srgbClr val="000000">
                      <a:alpha val="40000"/>
                    </a:srgbClr>
                  </a:outerShdw>
                </a:effectLst>
              </a:rPr>
            </a:br>
            <a:r>
              <a:rPr lang="ru-RU" sz="6000" b="1" dirty="0" smtClean="0">
                <a:ln w="31550" cmpd="sng">
                  <a:solidFill>
                    <a:srgbClr val="002060"/>
                  </a:solidFill>
                  <a:prstDash val="solid"/>
                </a:ln>
                <a:solidFill>
                  <a:srgbClr val="FFFFFF"/>
                </a:solidFill>
                <a:effectLst>
                  <a:outerShdw blurRad="41275" dist="12700" dir="12000000" algn="tl" rotWithShape="0">
                    <a:srgbClr val="000000">
                      <a:alpha val="40000"/>
                    </a:srgbClr>
                  </a:outerShdw>
                </a:effectLst>
              </a:rPr>
              <a:t> «Баня </a:t>
            </a:r>
            <a:r>
              <a:rPr lang="ru-RU" sz="6000" b="1" dirty="0" smtClean="0">
                <a:ln w="31550" cmpd="sng">
                  <a:solidFill>
                    <a:srgbClr val="002060"/>
                  </a:solidFill>
                  <a:prstDash val="solid"/>
                </a:ln>
                <a:solidFill>
                  <a:srgbClr val="FFFFFF"/>
                </a:solidFill>
                <a:effectLst>
                  <a:outerShdw blurRad="41275" dist="12700" dir="12000000" algn="tl" rotWithShape="0">
                    <a:srgbClr val="000000">
                      <a:alpha val="40000"/>
                    </a:srgbClr>
                  </a:outerShdw>
                </a:effectLst>
              </a:rPr>
              <a:t>и ее лечебное воздействие на </a:t>
            </a:r>
            <a:r>
              <a:rPr lang="ru-RU" sz="6000" b="1" dirty="0" smtClean="0">
                <a:ln w="31550" cmpd="sng">
                  <a:solidFill>
                    <a:srgbClr val="002060"/>
                  </a:solidFill>
                  <a:prstDash val="solid"/>
                </a:ln>
                <a:solidFill>
                  <a:srgbClr val="FFFFFF"/>
                </a:solidFill>
                <a:effectLst>
                  <a:outerShdw blurRad="41275" dist="12700" dir="12000000" algn="tl" rotWithShape="0">
                    <a:srgbClr val="000000">
                      <a:alpha val="40000"/>
                    </a:srgbClr>
                  </a:outerShdw>
                </a:effectLst>
              </a:rPr>
              <a:t>организм»</a:t>
            </a:r>
            <a:endParaRPr lang="ru-RU" sz="6000" b="1" dirty="0">
              <a:ln w="31550" cmpd="sng">
                <a:solidFill>
                  <a:srgbClr val="002060"/>
                </a:solidFill>
                <a:prstDash val="solid"/>
              </a:ln>
              <a:solidFill>
                <a:srgbClr val="FFFFFF"/>
              </a:solidFill>
              <a:effectLst>
                <a:outerShdw blurRad="41275" dist="12700" dir="12000000" algn="tl" rotWithShape="0">
                  <a:srgbClr val="000000">
                    <a:alpha val="40000"/>
                  </a:srgbClr>
                </a:outerShdw>
              </a:effectLst>
            </a:endParaRPr>
          </a:p>
        </p:txBody>
      </p:sp>
      <p:sp>
        <p:nvSpPr>
          <p:cNvPr id="14338" name="AutoShape 2" descr="https://www.angolenko.com.ua/wp-content/uploads/2018/03/ExternalLink_shutterstock_34291151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Tree>
  </p:cSld>
  <p:clrMapOvr>
    <a:masterClrMapping/>
  </p:clrMapOvr>
  <p:transition>
    <p:wheel spokes="8"/>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pic>
        <p:nvPicPr>
          <p:cNvPr id="1038" name="Picture 14" descr="F:\Для папани\slide3.jpg"/>
          <p:cNvPicPr>
            <a:picLocks noChangeAspect="1" noChangeArrowheads="1"/>
          </p:cNvPicPr>
          <p:nvPr/>
        </p:nvPicPr>
        <p:blipFill>
          <a:blip r:embed="rId2" cstate="print"/>
          <a:srcRect r="3279"/>
          <a:stretch>
            <a:fillRect/>
          </a:stretch>
        </p:blipFill>
        <p:spPr bwMode="auto">
          <a:xfrm>
            <a:off x="-1" y="0"/>
            <a:ext cx="9144001" cy="6858000"/>
          </a:xfrm>
          <a:prstGeom prst="rect">
            <a:avLst/>
          </a:prstGeom>
          <a:noFill/>
        </p:spPr>
      </p:pic>
      <p:sp>
        <p:nvSpPr>
          <p:cNvPr id="1026" name="AutoShape 2" descr="https://www.angolenko.com.ua/wp-content/uploads/2018/03/ExternalLink_shutterstock_34291151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https://www.angolenko.com.ua/wp-content/uploads/2018/03/ExternalLink_shutterstock_34291151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https://www.angolenko.com.ua/wp-content/uploads/2018/03/ExternalLink_shutterstock_34291151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https://www.angolenko.com.ua/wp-content/uploads/2018/03/ExternalLink_shutterstock_34291151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https://www.angolenko.com.ua/wp-content/uploads/2018/03/ExternalLink_shutterstock_34291151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https://www.angolenko.com.ua/wp-content/uploads/2018/03/ExternalLink_shutterstock_342911510.jpg"/>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 name="Скругленный прямоугольник 9"/>
          <p:cNvSpPr/>
          <p:nvPr/>
        </p:nvSpPr>
        <p:spPr>
          <a:xfrm>
            <a:off x="2051720" y="2488882"/>
            <a:ext cx="7092280" cy="3748430"/>
          </a:xfrm>
          <a:prstGeom prst="roundRect">
            <a:avLst>
              <a:gd name="adj" fmla="val 14367"/>
            </a:avLst>
          </a:prstGeom>
          <a:solidFill>
            <a:schemeClr val="tx2">
              <a:lumMod val="75000"/>
              <a:alpha val="77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solidFill>
                  <a:schemeClr val="bg1">
                    <a:lumMod val="95000"/>
                  </a:schemeClr>
                </a:solidFill>
              </a:rPr>
              <a:t>Ещё в древности люди заметили, что  баня оказывает целительный эффект на все системы организма. Парение  применялось для лечения всевозможных болезней, начиная от серьёзных заболеваний  сердечно - сосудистой системы и заканчивая лёгкими простудами. Во всех случаях баня способствовала скорейшему выздоровлению при правильном подходе к парению и соблюдении температурного режима, который для разных больных может отличаться. </a:t>
            </a:r>
            <a:endParaRPr lang="ru-RU" sz="2000" dirty="0">
              <a:solidFill>
                <a:schemeClr val="bg1">
                  <a:lumMod val="95000"/>
                </a:schemeClr>
              </a:solidFill>
            </a:endParaRPr>
          </a:p>
        </p:txBody>
      </p:sp>
    </p:spTree>
  </p:cSld>
  <p:clrMapOvr>
    <a:masterClrMapping/>
  </p:clrMapOvr>
  <p:transition>
    <p:wheel spokes="8"/>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5.jpeg"/>
          <p:cNvPicPr>
            <a:picLocks noChangeAspect="1"/>
          </p:cNvPicPr>
          <p:nvPr/>
        </p:nvPicPr>
        <p:blipFill>
          <a:blip r:embed="rId2" cstate="print"/>
          <a:srcRect l="3125" r="3125"/>
          <a:stretch>
            <a:fillRect/>
          </a:stretch>
        </p:blipFill>
        <p:spPr>
          <a:xfrm>
            <a:off x="0" y="0"/>
            <a:ext cx="9120430" cy="6858000"/>
          </a:xfrm>
          <a:prstGeom prst="rect">
            <a:avLst/>
          </a:prstGeom>
        </p:spPr>
      </p:pic>
      <p:sp>
        <p:nvSpPr>
          <p:cNvPr id="4" name="Скругленный прямоугольник 3"/>
          <p:cNvSpPr/>
          <p:nvPr/>
        </p:nvSpPr>
        <p:spPr>
          <a:xfrm>
            <a:off x="1619672" y="4869160"/>
            <a:ext cx="7242598" cy="1720782"/>
          </a:xfrm>
          <a:prstGeom prst="roundRect">
            <a:avLst/>
          </a:prstGeom>
          <a:solidFill>
            <a:schemeClr val="tx2">
              <a:lumMod val="75000"/>
              <a:alpha val="77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sz="2000" dirty="0" smtClean="0"/>
              <a:t>Летописи гласят, что данный ритуал, а баня являлась именно ритуалом очищения тела и духа, берет свое начало еще в V‑VI вв. С тех давних времен она полюбилась народу.</a:t>
            </a:r>
            <a:endParaRPr lang="ru-RU" sz="2000" dirty="0">
              <a:solidFill>
                <a:schemeClr val="bg1">
                  <a:lumMod val="95000"/>
                </a:schemeClr>
              </a:solidFill>
            </a:endParaRPr>
          </a:p>
        </p:txBody>
      </p:sp>
    </p:spTree>
  </p:cSld>
  <p:clrMapOvr>
    <a:masterClrMapping/>
  </p:clrMapOvr>
  <p:transition>
    <p:wheel spokes="8"/>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F:\Для папани\3.JPG"/>
          <p:cNvPicPr>
            <a:picLocks noChangeAspect="1" noChangeArrowheads="1"/>
          </p:cNvPicPr>
          <p:nvPr/>
        </p:nvPicPr>
        <p:blipFill>
          <a:blip r:embed="rId2" cstate="print"/>
          <a:srcRect r="9681"/>
          <a:stretch>
            <a:fillRect/>
          </a:stretch>
        </p:blipFill>
        <p:spPr bwMode="auto">
          <a:xfrm>
            <a:off x="0" y="0"/>
            <a:ext cx="9124861" cy="6858000"/>
          </a:xfrm>
          <a:prstGeom prst="rect">
            <a:avLst/>
          </a:prstGeom>
          <a:noFill/>
        </p:spPr>
      </p:pic>
      <p:sp>
        <p:nvSpPr>
          <p:cNvPr id="4" name="Скругленный прямоугольник 3"/>
          <p:cNvSpPr/>
          <p:nvPr/>
        </p:nvSpPr>
        <p:spPr>
          <a:xfrm>
            <a:off x="251520" y="1772816"/>
            <a:ext cx="8064896" cy="4968552"/>
          </a:xfrm>
          <a:prstGeom prst="roundRect">
            <a:avLst/>
          </a:prstGeom>
          <a:solidFill>
            <a:schemeClr val="tx2">
              <a:lumMod val="75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solidFill>
                  <a:schemeClr val="bg1">
                    <a:lumMod val="95000"/>
                  </a:schemeClr>
                </a:solidFill>
              </a:rPr>
              <a:t>Польза русской бани:</a:t>
            </a:r>
          </a:p>
          <a:p>
            <a:pPr algn="ctr"/>
            <a:endParaRPr lang="ru-RU" sz="2000" dirty="0" smtClean="0">
              <a:solidFill>
                <a:schemeClr val="bg1">
                  <a:lumMod val="95000"/>
                </a:schemeClr>
              </a:solidFill>
            </a:endParaRPr>
          </a:p>
          <a:p>
            <a:r>
              <a:rPr lang="ru-RU" sz="2000" dirty="0" smtClean="0"/>
              <a:t>1. Баня, прежде всего, очищает кожу  человека, его естественную одежду;</a:t>
            </a:r>
          </a:p>
          <a:p>
            <a:r>
              <a:rPr lang="ru-RU" sz="2000" dirty="0" smtClean="0"/>
              <a:t>2. Баня усиливает кровоснабжение  всех органов тела, повышает деятельность  сердца и легких, способствует  энергичному обмену веществ. </a:t>
            </a:r>
          </a:p>
          <a:p>
            <a:r>
              <a:rPr lang="ru-RU" sz="2000" dirty="0" smtClean="0">
                <a:solidFill>
                  <a:schemeClr val="bg1">
                    <a:lumMod val="95000"/>
                  </a:schemeClr>
                </a:solidFill>
              </a:rPr>
              <a:t>3. </a:t>
            </a:r>
            <a:r>
              <a:rPr lang="ru-RU" sz="2000" dirty="0" smtClean="0"/>
              <a:t>Баня - прекрасное средство для  похудания. </a:t>
            </a:r>
          </a:p>
          <a:p>
            <a:r>
              <a:rPr lang="ru-RU" sz="2000" dirty="0" smtClean="0">
                <a:solidFill>
                  <a:schemeClr val="bg1">
                    <a:lumMod val="95000"/>
                  </a:schemeClr>
                </a:solidFill>
              </a:rPr>
              <a:t>4. </a:t>
            </a:r>
            <a:r>
              <a:rPr lang="ru-RU" sz="2000" dirty="0" smtClean="0"/>
              <a:t>Баня - народный лекарь от многих болезней.</a:t>
            </a:r>
          </a:p>
          <a:p>
            <a:r>
              <a:rPr lang="ru-RU" sz="2000" dirty="0" smtClean="0">
                <a:solidFill>
                  <a:schemeClr val="bg1">
                    <a:lumMod val="95000"/>
                  </a:schemeClr>
                </a:solidFill>
              </a:rPr>
              <a:t>5.</a:t>
            </a:r>
            <a:r>
              <a:rPr lang="ru-RU" sz="2000" dirty="0" smtClean="0"/>
              <a:t>Баня снимает усталость, повышает  способность организма переносить большие нагрузки, поэтому она  особенно</a:t>
            </a:r>
          </a:p>
          <a:p>
            <a:r>
              <a:rPr lang="ru-RU" sz="2000" dirty="0" smtClean="0"/>
              <a:t> популярна среди спортсменов. </a:t>
            </a:r>
          </a:p>
          <a:p>
            <a:r>
              <a:rPr lang="ru-RU" sz="2000" dirty="0" smtClean="0"/>
              <a:t>6. Баня поднимает настроение, улучшает жизненный тонус и успокаивает нервную систему.</a:t>
            </a:r>
          </a:p>
        </p:txBody>
      </p:sp>
    </p:spTree>
  </p:cSld>
  <p:clrMapOvr>
    <a:masterClrMapping/>
  </p:clrMapOvr>
  <p:transition>
    <p:wheel spokes="8"/>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6.jpg"/>
          <p:cNvPicPr>
            <a:picLocks noChangeAspect="1"/>
          </p:cNvPicPr>
          <p:nvPr/>
        </p:nvPicPr>
        <p:blipFill>
          <a:blip r:embed="rId2" cstate="print"/>
          <a:stretch>
            <a:fillRect/>
          </a:stretch>
        </p:blipFill>
        <p:spPr>
          <a:xfrm>
            <a:off x="0" y="-1"/>
            <a:ext cx="9144000" cy="6844421"/>
          </a:xfrm>
          <a:prstGeom prst="rect">
            <a:avLst/>
          </a:prstGeom>
        </p:spPr>
      </p:pic>
      <p:sp>
        <p:nvSpPr>
          <p:cNvPr id="4" name="Скругленный прямоугольник 3"/>
          <p:cNvSpPr/>
          <p:nvPr/>
        </p:nvSpPr>
        <p:spPr>
          <a:xfrm>
            <a:off x="448640" y="1628800"/>
            <a:ext cx="8246720" cy="4309080"/>
          </a:xfrm>
          <a:prstGeom prst="roundRect">
            <a:avLst/>
          </a:prstGeom>
          <a:solidFill>
            <a:schemeClr val="tx2">
              <a:lumMod val="75000"/>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t>Противопоказания и вред русской бани </a:t>
            </a:r>
          </a:p>
          <a:p>
            <a:endParaRPr lang="ru-RU" sz="2000" dirty="0" smtClean="0"/>
          </a:p>
          <a:p>
            <a:r>
              <a:rPr lang="ru-RU" sz="2000" dirty="0" smtClean="0"/>
              <a:t>Баня противопоказана людям, страдающим заболеваниями сердца, острым тромбофлебитом, сопровождающимся венозной недостаточностью, эпилепсией, болезнью Паркинсона, склонным к кровотечению. При посещении парной нужно соблюдать определенные правила, чтобы не нанести вред своему здоровью. Ни в коем случае нельзя пить спиртные напитки до и во время (да и после) процедуры. Не используйте моющиеся или косметические средства. Во-первых, высокой температуры достаточно для того, чтобы ваше тело очистилось, а во-вторых, выделяемые ими пары могут плохо отразиться на здоровье.</a:t>
            </a:r>
            <a:br>
              <a:rPr lang="ru-RU" sz="2000" dirty="0" smtClean="0"/>
            </a:br>
            <a:endParaRPr lang="ru-RU" sz="2000" dirty="0" smtClean="0"/>
          </a:p>
        </p:txBody>
      </p:sp>
    </p:spTree>
  </p:cSld>
  <p:clrMapOvr>
    <a:masterClrMapping/>
  </p:clrMapOvr>
  <p:transition>
    <p:wheel spokes="8"/>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7.jpg"/>
          <p:cNvPicPr>
            <a:picLocks noChangeAspect="1"/>
          </p:cNvPicPr>
          <p:nvPr/>
        </p:nvPicPr>
        <p:blipFill>
          <a:blip r:embed="rId2" cstate="print"/>
          <a:srcRect l="7500" r="6666"/>
          <a:stretch>
            <a:fillRect/>
          </a:stretch>
        </p:blipFill>
        <p:spPr>
          <a:xfrm>
            <a:off x="12977" y="0"/>
            <a:ext cx="9235210" cy="6858000"/>
          </a:xfrm>
          <a:prstGeom prst="rect">
            <a:avLst/>
          </a:prstGeom>
        </p:spPr>
      </p:pic>
      <p:sp>
        <p:nvSpPr>
          <p:cNvPr id="4" name="Скругленный прямоугольник 3"/>
          <p:cNvSpPr/>
          <p:nvPr/>
        </p:nvSpPr>
        <p:spPr>
          <a:xfrm>
            <a:off x="714348" y="2285992"/>
            <a:ext cx="8001056" cy="3143272"/>
          </a:xfrm>
          <a:prstGeom prst="roundRect">
            <a:avLst/>
          </a:prstGeom>
          <a:solidFill>
            <a:schemeClr val="tx2">
              <a:lumMod val="75000"/>
              <a:alpha val="77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t>Лечебные свойства русской бани </a:t>
            </a:r>
          </a:p>
          <a:p>
            <a:pPr algn="just"/>
            <a:endParaRPr lang="ru-RU" sz="2000" dirty="0" smtClean="0"/>
          </a:p>
          <a:p>
            <a:pPr algn="just"/>
            <a:r>
              <a:rPr lang="ru-RU" sz="2000" dirty="0" smtClean="0"/>
              <a:t>Кожа является довольно крупным органом человеческого тела (1,5 м живой ткани), она составляет 20% от общего веса человека. Достижение высокой температуры в помещении является убийственной силой для микробов и бактерий, различных грибков. Легкий пар улучшает функции работы кожных покровов, помогает выведению солей из организма, очищает верхний слой эпидермиса, успокаивает нервную систему человека.</a:t>
            </a:r>
            <a:endParaRPr lang="ru-RU" sz="2000" dirty="0">
              <a:solidFill>
                <a:schemeClr val="bg1">
                  <a:lumMod val="95000"/>
                </a:schemeClr>
              </a:solidFill>
            </a:endParaRPr>
          </a:p>
        </p:txBody>
      </p:sp>
    </p:spTree>
  </p:cSld>
  <p:clrMapOvr>
    <a:masterClrMapping/>
  </p:clrMapOvr>
  <p:transition>
    <p:wheel spokes="8"/>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8.jpg"/>
          <p:cNvPicPr>
            <a:picLocks noChangeAspect="1"/>
          </p:cNvPicPr>
          <p:nvPr/>
        </p:nvPicPr>
        <p:blipFill>
          <a:blip r:embed="rId2" cstate="print"/>
          <a:stretch>
            <a:fillRect/>
          </a:stretch>
        </p:blipFill>
        <p:spPr>
          <a:xfrm>
            <a:off x="0" y="0"/>
            <a:ext cx="9144000" cy="6858000"/>
          </a:xfrm>
          <a:prstGeom prst="rect">
            <a:avLst/>
          </a:prstGeom>
        </p:spPr>
      </p:pic>
      <p:sp>
        <p:nvSpPr>
          <p:cNvPr id="4" name="Скругленный прямоугольник 3"/>
          <p:cNvSpPr/>
          <p:nvPr/>
        </p:nvSpPr>
        <p:spPr>
          <a:xfrm>
            <a:off x="714348" y="2143116"/>
            <a:ext cx="8001056" cy="3286148"/>
          </a:xfrm>
          <a:prstGeom prst="roundRect">
            <a:avLst/>
          </a:prstGeom>
          <a:solidFill>
            <a:schemeClr val="tx2">
              <a:lumMod val="75000"/>
              <a:alpha val="77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t>Лечебные свойства русской бани </a:t>
            </a:r>
          </a:p>
          <a:p>
            <a:pPr algn="just"/>
            <a:endParaRPr lang="ru-RU" sz="2000" dirty="0" smtClean="0"/>
          </a:p>
          <a:p>
            <a:pPr algn="just"/>
            <a:r>
              <a:rPr lang="ru-RU" sz="2000" dirty="0" smtClean="0"/>
              <a:t>Получаемое тепло, воздействующее на кожу, положительно сказывается и на внутренних органах, оно предотвращает и избавляет от многих заболеваний. Как показывают результаты анализов крови, мочи, кардиограмма сердца, состояние больных после посещения бани становится намного лучше. Благодаря банным процедурам в крови увеличивается количество гемоглобина, эритроцитов и лейкоцитов, ответственных за иммунную систему человека.</a:t>
            </a:r>
            <a:endParaRPr lang="ru-RU" sz="2000" dirty="0">
              <a:solidFill>
                <a:schemeClr val="bg1">
                  <a:lumMod val="95000"/>
                </a:schemeClr>
              </a:solidFill>
            </a:endParaRPr>
          </a:p>
        </p:txBody>
      </p:sp>
    </p:spTree>
  </p:cSld>
  <p:clrMapOvr>
    <a:masterClrMapping/>
  </p:clrMapOvr>
  <p:transition>
    <p:wheel spokes="8"/>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9.jpg"/>
          <p:cNvPicPr>
            <a:picLocks noChangeAspect="1"/>
          </p:cNvPicPr>
          <p:nvPr/>
        </p:nvPicPr>
        <p:blipFill>
          <a:blip r:embed="rId2" cstate="print"/>
          <a:stretch>
            <a:fillRect/>
          </a:stretch>
        </p:blipFill>
        <p:spPr>
          <a:xfrm>
            <a:off x="0" y="0"/>
            <a:ext cx="9154545" cy="6858000"/>
          </a:xfrm>
          <a:prstGeom prst="rect">
            <a:avLst/>
          </a:prstGeom>
        </p:spPr>
      </p:pic>
      <p:sp>
        <p:nvSpPr>
          <p:cNvPr id="3" name="Скругленный прямоугольник 2"/>
          <p:cNvSpPr/>
          <p:nvPr/>
        </p:nvSpPr>
        <p:spPr>
          <a:xfrm>
            <a:off x="714348" y="1785926"/>
            <a:ext cx="8001056" cy="2857520"/>
          </a:xfrm>
          <a:prstGeom prst="roundRect">
            <a:avLst/>
          </a:prstGeom>
          <a:solidFill>
            <a:schemeClr val="tx2">
              <a:lumMod val="75000"/>
              <a:alpha val="77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t>Лечебные свойства русской бани </a:t>
            </a:r>
          </a:p>
          <a:p>
            <a:pPr algn="ctr"/>
            <a:endParaRPr lang="ru-RU" b="1" dirty="0" smtClean="0"/>
          </a:p>
          <a:p>
            <a:pPr algn="just"/>
            <a:r>
              <a:rPr lang="ru-RU" dirty="0" smtClean="0"/>
              <a:t>Русская баня также улучшает состояние и у людей, страдающих астмой. Недуг проходит благодаря воздействию высоких температур: бронхи расширяются, смягчается мускулатура органов дыхания. Парная оказывает действие на нормализацию давления. Даже посидев в бане всего 6 минут, гипертоники улучшат свое состояние. Где-то спустя 1 час давление понизится.</a:t>
            </a:r>
          </a:p>
        </p:txBody>
      </p:sp>
    </p:spTree>
  </p:cSld>
  <p:clrMapOvr>
    <a:masterClrMapping/>
  </p:clrMapOvr>
  <p:transition>
    <p:wheel spokes="8"/>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11.jpeg"/>
          <p:cNvPicPr>
            <a:picLocks noChangeAspect="1"/>
          </p:cNvPicPr>
          <p:nvPr/>
        </p:nvPicPr>
        <p:blipFill>
          <a:blip r:embed="rId2" cstate="print"/>
          <a:srcRect l="6250" r="7031"/>
          <a:stretch>
            <a:fillRect/>
          </a:stretch>
        </p:blipFill>
        <p:spPr>
          <a:xfrm>
            <a:off x="0" y="0"/>
            <a:ext cx="9256808" cy="6858000"/>
          </a:xfrm>
          <a:prstGeom prst="rect">
            <a:avLst/>
          </a:prstGeom>
        </p:spPr>
      </p:pic>
      <p:sp>
        <p:nvSpPr>
          <p:cNvPr id="3" name="Скругленный прямоугольник 2"/>
          <p:cNvSpPr/>
          <p:nvPr/>
        </p:nvSpPr>
        <p:spPr>
          <a:xfrm>
            <a:off x="714348" y="1142984"/>
            <a:ext cx="8001056" cy="2500330"/>
          </a:xfrm>
          <a:prstGeom prst="roundRect">
            <a:avLst/>
          </a:prstGeom>
          <a:solidFill>
            <a:schemeClr val="tx2">
              <a:lumMod val="75000"/>
              <a:alpha val="77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t>Лечебные свойства русской бани </a:t>
            </a:r>
          </a:p>
          <a:p>
            <a:pPr algn="ctr"/>
            <a:endParaRPr lang="ru-RU" sz="2000" b="1" dirty="0" smtClean="0"/>
          </a:p>
          <a:p>
            <a:pPr algn="just"/>
            <a:r>
              <a:rPr lang="ru-RU" sz="2000" dirty="0" smtClean="0"/>
              <a:t>Жар хорошо сказывается и на почках. Можно сказать, что во время банных процедур они отдыхают, так как температура тела человека повышается так сильно, что начинается повышенное выделение пота, а вместе с ним, как известно, выходят шлаки и другие продукты распада.</a:t>
            </a:r>
            <a:endParaRPr lang="ru-RU" sz="2000" b="1" dirty="0" smtClean="0"/>
          </a:p>
        </p:txBody>
      </p:sp>
    </p:spTree>
  </p:cSld>
  <p:clrMapOvr>
    <a:masterClrMapping/>
  </p:clrMapOvr>
  <p:transition>
    <p:wheel spokes="8"/>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12.jpg"/>
          <p:cNvPicPr>
            <a:picLocks noChangeAspect="1"/>
          </p:cNvPicPr>
          <p:nvPr/>
        </p:nvPicPr>
        <p:blipFill>
          <a:blip r:embed="rId2" cstate="print"/>
          <a:srcRect l="6307" r="10023"/>
          <a:stretch>
            <a:fillRect/>
          </a:stretch>
        </p:blipFill>
        <p:spPr>
          <a:xfrm>
            <a:off x="0" y="0"/>
            <a:ext cx="9124460" cy="6858000"/>
          </a:xfrm>
          <a:prstGeom prst="rect">
            <a:avLst/>
          </a:prstGeom>
        </p:spPr>
      </p:pic>
      <p:sp>
        <p:nvSpPr>
          <p:cNvPr id="3" name="Скругленный прямоугольник 2"/>
          <p:cNvSpPr/>
          <p:nvPr/>
        </p:nvSpPr>
        <p:spPr>
          <a:xfrm>
            <a:off x="561702" y="3933056"/>
            <a:ext cx="8001056" cy="2506600"/>
          </a:xfrm>
          <a:prstGeom prst="roundRect">
            <a:avLst/>
          </a:prstGeom>
          <a:solidFill>
            <a:schemeClr val="tx2">
              <a:lumMod val="75000"/>
              <a:alpha val="77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t>Лечебные свойства русской бани </a:t>
            </a:r>
          </a:p>
          <a:p>
            <a:pPr algn="ctr"/>
            <a:endParaRPr lang="ru-RU" sz="2000" b="1" dirty="0" smtClean="0"/>
          </a:p>
          <a:p>
            <a:pPr algn="just"/>
            <a:r>
              <a:rPr lang="ru-RU" sz="2000" dirty="0" smtClean="0"/>
              <a:t>Баня прекрасно подходит и при лечении сахарного диабета, благодаря воздействию лечебного жара проходит и радикулит, неврит, ишиас, ревматизм, подагра, геморрой и другие «болячки». Есть даже вероятность исцеления от рака. Высокая температура губительна для раковых клеток. </a:t>
            </a:r>
            <a:endParaRPr lang="ru-RU" sz="2000" b="1" dirty="0" smtClean="0"/>
          </a:p>
        </p:txBody>
      </p:sp>
    </p:spTree>
  </p:cSld>
  <p:clrMapOvr>
    <a:masterClrMapping/>
  </p:clrMapOvr>
  <p:transition>
    <p:wheel spokes="8"/>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15.jpg"/>
          <p:cNvPicPr>
            <a:picLocks noChangeAspect="1"/>
          </p:cNvPicPr>
          <p:nvPr/>
        </p:nvPicPr>
        <p:blipFill>
          <a:blip r:embed="rId3" cstate="print"/>
          <a:srcRect l="2900" r="20611"/>
          <a:stretch>
            <a:fillRect/>
          </a:stretch>
        </p:blipFill>
        <p:spPr>
          <a:xfrm>
            <a:off x="-76877" y="0"/>
            <a:ext cx="9220877" cy="6858000"/>
          </a:xfrm>
          <a:prstGeom prst="rect">
            <a:avLst/>
          </a:prstGeom>
        </p:spPr>
      </p:pic>
      <p:sp>
        <p:nvSpPr>
          <p:cNvPr id="6" name="Скругленный прямоугольник 5"/>
          <p:cNvSpPr/>
          <p:nvPr/>
        </p:nvSpPr>
        <p:spPr>
          <a:xfrm>
            <a:off x="467544" y="1714488"/>
            <a:ext cx="8033546" cy="4378808"/>
          </a:xfrm>
          <a:prstGeom prst="roundRect">
            <a:avLst/>
          </a:prstGeom>
          <a:solidFill>
            <a:schemeClr val="tx2">
              <a:lumMod val="75000"/>
              <a:alpha val="77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t>Сила русской бани</a:t>
            </a:r>
          </a:p>
          <a:p>
            <a:pPr algn="ctr"/>
            <a:endParaRPr lang="ru-RU" sz="2000" b="1" dirty="0" smtClean="0"/>
          </a:p>
          <a:p>
            <a:pPr algn="just"/>
            <a:r>
              <a:rPr lang="ru-RU" sz="2000" dirty="0" smtClean="0"/>
              <a:t> В чем же заключается сила русской бани? Чтобы это понять следует отметить, что кровь, при условии, что скорость ее течения по телу не падает, является мощнейшим лечащим средством от многих недугов. Баня как раз таки разгоняет кровеносную систему, усиливая ее русло. Знаменитый медик  Абрам Залманов в результате своих наблюдений выяснил, что кровь может самостоятельно залечивать любые органы человека, при условии, что капилляры будут в «рабочем состоянии» и будут совершать 8 – 9 кругов в минуту. Банный жар как раз и обеспечивает тот самый сильный кровоток. Он помогает очищать сосуды, «вымывая» из них холестериновые и прочие наслоения.</a:t>
            </a:r>
            <a:endParaRPr lang="ru-RU" sz="2000" b="1" dirty="0" smtClean="0"/>
          </a:p>
        </p:txBody>
      </p:sp>
    </p:spTree>
  </p:cSld>
  <p:clrMapOvr>
    <a:masterClrMapping/>
  </p:clrMapOvr>
  <p:transition>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19.jpg"/>
          <p:cNvPicPr>
            <a:picLocks noChangeAspect="1"/>
          </p:cNvPicPr>
          <p:nvPr/>
        </p:nvPicPr>
        <p:blipFill>
          <a:blip r:embed="rId2" cstate="print"/>
          <a:srcRect l="2343" r="3906"/>
          <a:stretch>
            <a:fillRect/>
          </a:stretch>
        </p:blipFill>
        <p:spPr>
          <a:xfrm>
            <a:off x="0" y="-25353"/>
            <a:ext cx="9144000" cy="6883353"/>
          </a:xfrm>
          <a:prstGeom prst="rect">
            <a:avLst/>
          </a:prstGeom>
        </p:spPr>
      </p:pic>
      <p:sp>
        <p:nvSpPr>
          <p:cNvPr id="4" name="Прямоугольник 3"/>
          <p:cNvSpPr/>
          <p:nvPr/>
        </p:nvSpPr>
        <p:spPr>
          <a:xfrm>
            <a:off x="285720" y="2214554"/>
            <a:ext cx="8572560" cy="1754326"/>
          </a:xfrm>
          <a:prstGeom prst="rect">
            <a:avLst/>
          </a:prstGeom>
        </p:spPr>
        <p:txBody>
          <a:bodyPr wrap="square">
            <a:spAutoFit/>
          </a:bodyPr>
          <a:lstStyle/>
          <a:p>
            <a:pPr algn="ctr"/>
            <a:r>
              <a:rPr lang="ru-RU" sz="3600" dirty="0" smtClean="0">
                <a:ln w="18415" cmpd="sng">
                  <a:solidFill>
                    <a:srgbClr val="00B0F0"/>
                  </a:solidFill>
                  <a:prstDash val="solid"/>
                </a:ln>
                <a:solidFill>
                  <a:srgbClr val="FFFFFF"/>
                </a:solidFill>
                <a:effectLst>
                  <a:outerShdw blurRad="63500" dir="3600000" algn="tl" rotWithShape="0">
                    <a:srgbClr val="000000">
                      <a:alpha val="70000"/>
                    </a:srgbClr>
                  </a:outerShdw>
                </a:effectLst>
              </a:rPr>
              <a:t>Спасибо за внимание!</a:t>
            </a:r>
          </a:p>
          <a:p>
            <a:pPr algn="ctr"/>
            <a:endParaRPr lang="ru-RU" sz="3600" dirty="0" smtClean="0">
              <a:ln w="18415" cmpd="sng">
                <a:solidFill>
                  <a:srgbClr val="00B0F0"/>
                </a:solidFill>
                <a:prstDash val="solid"/>
              </a:ln>
              <a:solidFill>
                <a:srgbClr val="FFFFFF"/>
              </a:solidFill>
              <a:effectLst>
                <a:outerShdw blurRad="63500" dir="3600000" algn="tl" rotWithShape="0">
                  <a:srgbClr val="000000">
                    <a:alpha val="70000"/>
                  </a:srgbClr>
                </a:outerShdw>
              </a:effectLst>
            </a:endParaRPr>
          </a:p>
          <a:p>
            <a:pPr algn="ctr"/>
            <a:r>
              <a:rPr lang="ru-RU" sz="3600" dirty="0" smtClean="0">
                <a:ln w="18415" cmpd="sng">
                  <a:solidFill>
                    <a:srgbClr val="00B0F0"/>
                  </a:solidFill>
                  <a:prstDash val="solid"/>
                </a:ln>
                <a:solidFill>
                  <a:srgbClr val="FFFFFF"/>
                </a:solidFill>
                <a:effectLst>
                  <a:outerShdw blurRad="63500" dir="3600000" algn="tl" rotWithShape="0">
                    <a:srgbClr val="000000">
                      <a:alpha val="70000"/>
                    </a:srgbClr>
                  </a:outerShdw>
                </a:effectLst>
              </a:rPr>
              <a:t>Будьте </a:t>
            </a:r>
            <a:r>
              <a:rPr lang="ru-RU" sz="3600" dirty="0" smtClean="0">
                <a:ln w="18415" cmpd="sng">
                  <a:solidFill>
                    <a:srgbClr val="00B0F0"/>
                  </a:solidFill>
                  <a:prstDash val="solid"/>
                </a:ln>
                <a:solidFill>
                  <a:srgbClr val="FFFFFF"/>
                </a:solidFill>
                <a:effectLst>
                  <a:outerShdw blurRad="63500" dir="3600000" algn="tl" rotWithShape="0">
                    <a:srgbClr val="000000">
                      <a:alpha val="70000"/>
                    </a:srgbClr>
                  </a:outerShdw>
                </a:effectLst>
              </a:rPr>
              <a:t>здоровы! </a:t>
            </a:r>
            <a:endParaRPr lang="ru-RU" sz="3600" dirty="0">
              <a:ln w="18415" cmpd="sng">
                <a:solidFill>
                  <a:srgbClr val="00B0F0"/>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p:wheel spokes="8"/>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Urban</Template>
  <TotalTime>264</TotalTime>
  <Words>283</Words>
  <Application>Microsoft Office PowerPoint</Application>
  <PresentationFormat>Экран (4:3)</PresentationFormat>
  <Paragraphs>40</Paragraphs>
  <Slides>13</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Городская</vt:lpstr>
      <vt:lpstr>Слайд 1</vt:lpstr>
      <vt:lpstr>  Тема:  «Баня и ее лечебное воздействие на организм»</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Роман</dc:creator>
  <cp:lastModifiedBy>Shafikova_GA</cp:lastModifiedBy>
  <cp:revision>37</cp:revision>
  <dcterms:created xsi:type="dcterms:W3CDTF">2019-09-27T14:06:51Z</dcterms:created>
  <dcterms:modified xsi:type="dcterms:W3CDTF">2020-12-18T03:22:33Z</dcterms:modified>
</cp:coreProperties>
</file>