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Comfortaa" charset="0"/>
      <p:regular r:id="rId16"/>
      <p:bold r:id="rId17"/>
    </p:embeddedFont>
    <p:embeddedFont>
      <p:font typeface="Raleway" charset="-52"/>
      <p:regular r:id="rId18"/>
      <p:bold r:id="rId19"/>
      <p:italic r:id="rId20"/>
      <p:boldItalic r:id="rId21"/>
    </p:embeddedFont>
    <p:embeddedFont>
      <p:font typeface="Lato" charset="0"/>
      <p:regular r:id="rId22"/>
      <p:bold r:id="rId23"/>
      <p:italic r:id="rId24"/>
      <p:boldItalic r:id="rId25"/>
    </p:embeddedFont>
    <p:embeddedFont>
      <p:font typeface="Lobster" charset="-52"/>
      <p:regular r:id="rId26"/>
    </p:embeddedFont>
    <p:embeddedFont>
      <p:font typeface="Montserrat" charset="-52"/>
      <p:regular r:id="rId27"/>
      <p:bold r:id="rId28"/>
      <p:italic r:id="rId29"/>
      <p:boldItalic r:id="rId30"/>
    </p:embeddedFont>
    <p:embeddedFont>
      <p:font typeface="Impact" pitchFamily="34" charset="0"/>
      <p:regular r:id="rId31"/>
    </p:embeddedFont>
    <p:embeddedFont>
      <p:font typeface="Pacifico" charset="-52"/>
      <p:regular r:id="rId32"/>
    </p:embeddedFont>
    <p:embeddedFont>
      <p:font typeface="Lora" charset="-52"/>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font" Target="fonts/font1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font" Target="fonts/font21.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font" Target="fonts/font2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b11a497be3_0_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b11a497be3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b11a497be3_0_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b11a497be3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b11a497be3_0_9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b11a497be3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b11a497be3_0_1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b11a497be3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b11a497be3_0_1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b11a497be3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b12aa98309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b12aa98309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b0e1d39dc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b0e1d39dc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b0e1d39dcf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b0e1d39dcf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b12aa98309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b12aa9830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b0e1d39dcf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b0e1d39dc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b0e1d39dcf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b0e1d39dc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b0e1d39dcf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b0e1d39dcf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200"/>
              <a:buNone/>
              <a:defRPr sz="4200">
                <a:solidFill>
                  <a:schemeClr val="dk2"/>
                </a:solidFill>
              </a:defRPr>
            </a:lvl1pPr>
            <a:lvl2pPr lvl="1">
              <a:spcBef>
                <a:spcPts val="0"/>
              </a:spcBef>
              <a:spcAft>
                <a:spcPts val="0"/>
              </a:spcAft>
              <a:buClr>
                <a:schemeClr val="dk2"/>
              </a:buClr>
              <a:buSzPts val="4200"/>
              <a:buNone/>
              <a:defRPr sz="4200">
                <a:solidFill>
                  <a:schemeClr val="dk2"/>
                </a:solidFill>
              </a:defRPr>
            </a:lvl2pPr>
            <a:lvl3pPr lvl="2">
              <a:spcBef>
                <a:spcPts val="0"/>
              </a:spcBef>
              <a:spcAft>
                <a:spcPts val="0"/>
              </a:spcAft>
              <a:buClr>
                <a:schemeClr val="dk2"/>
              </a:buClr>
              <a:buSzPts val="4200"/>
              <a:buNone/>
              <a:defRPr sz="4200">
                <a:solidFill>
                  <a:schemeClr val="dk2"/>
                </a:solidFill>
              </a:defRPr>
            </a:lvl3pPr>
            <a:lvl4pPr lvl="3">
              <a:spcBef>
                <a:spcPts val="0"/>
              </a:spcBef>
              <a:spcAft>
                <a:spcPts val="0"/>
              </a:spcAft>
              <a:buClr>
                <a:schemeClr val="dk2"/>
              </a:buClr>
              <a:buSzPts val="4200"/>
              <a:buNone/>
              <a:defRPr sz="4200">
                <a:solidFill>
                  <a:schemeClr val="dk2"/>
                </a:solidFill>
              </a:defRPr>
            </a:lvl4pPr>
            <a:lvl5pPr lvl="4">
              <a:spcBef>
                <a:spcPts val="0"/>
              </a:spcBef>
              <a:spcAft>
                <a:spcPts val="0"/>
              </a:spcAft>
              <a:buClr>
                <a:schemeClr val="dk2"/>
              </a:buClr>
              <a:buSzPts val="4200"/>
              <a:buNone/>
              <a:defRPr sz="4200">
                <a:solidFill>
                  <a:schemeClr val="dk2"/>
                </a:solidFill>
              </a:defRPr>
            </a:lvl5pPr>
            <a:lvl6pPr lvl="5">
              <a:spcBef>
                <a:spcPts val="0"/>
              </a:spcBef>
              <a:spcAft>
                <a:spcPts val="0"/>
              </a:spcAft>
              <a:buClr>
                <a:schemeClr val="dk2"/>
              </a:buClr>
              <a:buSzPts val="4200"/>
              <a:buNone/>
              <a:defRPr sz="4200">
                <a:solidFill>
                  <a:schemeClr val="dk2"/>
                </a:solidFill>
              </a:defRPr>
            </a:lvl6pPr>
            <a:lvl7pPr lvl="6">
              <a:spcBef>
                <a:spcPts val="0"/>
              </a:spcBef>
              <a:spcAft>
                <a:spcPts val="0"/>
              </a:spcAft>
              <a:buClr>
                <a:schemeClr val="dk2"/>
              </a:buClr>
              <a:buSzPts val="4200"/>
              <a:buNone/>
              <a:defRPr sz="4200">
                <a:solidFill>
                  <a:schemeClr val="dk2"/>
                </a:solidFill>
              </a:defRPr>
            </a:lvl7pPr>
            <a:lvl8pPr lvl="7">
              <a:spcBef>
                <a:spcPts val="0"/>
              </a:spcBef>
              <a:spcAft>
                <a:spcPts val="0"/>
              </a:spcAft>
              <a:buClr>
                <a:schemeClr val="dk2"/>
              </a:buClr>
              <a:buSzPts val="4200"/>
              <a:buNone/>
              <a:defRPr sz="4200">
                <a:solidFill>
                  <a:schemeClr val="dk2"/>
                </a:solidFill>
              </a:defRPr>
            </a:lvl8pPr>
            <a:lvl9pPr lvl="8">
              <a:spcBef>
                <a:spcPts val="0"/>
              </a:spcBef>
              <a:spcAft>
                <a:spcPts val="0"/>
              </a:spcAft>
              <a:buClr>
                <a:schemeClr val="dk2"/>
              </a:buClr>
              <a:buSzPts val="4200"/>
              <a:buNone/>
              <a:defRPr sz="4200">
                <a:solidFill>
                  <a:schemeClr val="dk2"/>
                </a:solidFill>
              </a:defRPr>
            </a:lvl9pPr>
          </a:lstStyle>
          <a:p>
            <a:endParaRPr/>
          </a:p>
        </p:txBody>
      </p:sp>
      <p:sp>
        <p:nvSpPr>
          <p:cNvPr id="15" name="Google Shape;15;p2"/>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6" name="Google Shape;16;p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22" name="Google Shape;22;p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4"/>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29" name="Google Shape;29;p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0" name="Google Shape;30;p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5"/>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37" name="Google Shape;37;p5"/>
          <p:cNvSpPr txBox="1">
            <a:spLocks noGrp="1"/>
          </p:cNvSpPr>
          <p:nvPr>
            <p:ph type="body" idx="1"/>
          </p:nvPr>
        </p:nvSpPr>
        <p:spPr>
          <a:xfrm>
            <a:off x="729325" y="2078875"/>
            <a:ext cx="37743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8" name="Google Shape;38;p5"/>
          <p:cNvSpPr txBox="1">
            <a:spLocks noGrp="1"/>
          </p:cNvSpPr>
          <p:nvPr>
            <p:ph type="body" idx="2"/>
          </p:nvPr>
        </p:nvSpPr>
        <p:spPr>
          <a:xfrm>
            <a:off x="4643604" y="2078875"/>
            <a:ext cx="3774300" cy="2261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39" name="Google Shape;39;p5"/>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6"/>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46" name="Google Shape;46;p6"/>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730000" y="1318650"/>
            <a:ext cx="3300900" cy="13815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53" name="Google Shape;53;p7"/>
          <p:cNvSpPr txBox="1">
            <a:spLocks noGrp="1"/>
          </p:cNvSpPr>
          <p:nvPr>
            <p:ph type="body" idx="1"/>
          </p:nvPr>
        </p:nvSpPr>
        <p:spPr>
          <a:xfrm>
            <a:off x="721225" y="2781725"/>
            <a:ext cx="3300900" cy="1597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4" name="Google Shape;54;p7"/>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8"/>
          <p:cNvSpPr txBox="1">
            <a:spLocks noGrp="1"/>
          </p:cNvSpPr>
          <p:nvPr>
            <p:ph type="title"/>
          </p:nvPr>
        </p:nvSpPr>
        <p:spPr>
          <a:xfrm>
            <a:off x="729450" y="864300"/>
            <a:ext cx="7021200" cy="29850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60" name="Google Shape;60;p8"/>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title"/>
          </p:nvPr>
        </p:nvSpPr>
        <p:spPr>
          <a:xfrm>
            <a:off x="730000" y="1318650"/>
            <a:ext cx="3300900" cy="16872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600"/>
              <a:buNone/>
              <a:defRPr sz="2600">
                <a:solidFill>
                  <a:schemeClr val="dk2"/>
                </a:solidFill>
              </a:defRPr>
            </a:lvl1pPr>
            <a:lvl2pPr lvl="1">
              <a:spcBef>
                <a:spcPts val="0"/>
              </a:spcBef>
              <a:spcAft>
                <a:spcPts val="0"/>
              </a:spcAft>
              <a:buClr>
                <a:schemeClr val="dk2"/>
              </a:buClr>
              <a:buSzPts val="2600"/>
              <a:buNone/>
              <a:defRPr sz="2600">
                <a:solidFill>
                  <a:schemeClr val="dk2"/>
                </a:solidFill>
              </a:defRPr>
            </a:lvl2pPr>
            <a:lvl3pPr lvl="2">
              <a:spcBef>
                <a:spcPts val="0"/>
              </a:spcBef>
              <a:spcAft>
                <a:spcPts val="0"/>
              </a:spcAft>
              <a:buClr>
                <a:schemeClr val="dk2"/>
              </a:buClr>
              <a:buSzPts val="2600"/>
              <a:buNone/>
              <a:defRPr sz="2600">
                <a:solidFill>
                  <a:schemeClr val="dk2"/>
                </a:solidFill>
              </a:defRPr>
            </a:lvl3pPr>
            <a:lvl4pPr lvl="3">
              <a:spcBef>
                <a:spcPts val="0"/>
              </a:spcBef>
              <a:spcAft>
                <a:spcPts val="0"/>
              </a:spcAft>
              <a:buClr>
                <a:schemeClr val="dk2"/>
              </a:buClr>
              <a:buSzPts val="2600"/>
              <a:buNone/>
              <a:defRPr sz="2600">
                <a:solidFill>
                  <a:schemeClr val="dk2"/>
                </a:solidFill>
              </a:defRPr>
            </a:lvl4pPr>
            <a:lvl5pPr lvl="4">
              <a:spcBef>
                <a:spcPts val="0"/>
              </a:spcBef>
              <a:spcAft>
                <a:spcPts val="0"/>
              </a:spcAft>
              <a:buClr>
                <a:schemeClr val="dk2"/>
              </a:buClr>
              <a:buSzPts val="2600"/>
              <a:buNone/>
              <a:defRPr sz="2600">
                <a:solidFill>
                  <a:schemeClr val="dk2"/>
                </a:solidFill>
              </a:defRPr>
            </a:lvl5pPr>
            <a:lvl6pPr lvl="5">
              <a:spcBef>
                <a:spcPts val="0"/>
              </a:spcBef>
              <a:spcAft>
                <a:spcPts val="0"/>
              </a:spcAft>
              <a:buClr>
                <a:schemeClr val="dk2"/>
              </a:buClr>
              <a:buSzPts val="2600"/>
              <a:buNone/>
              <a:defRPr sz="2600">
                <a:solidFill>
                  <a:schemeClr val="dk2"/>
                </a:solidFill>
              </a:defRPr>
            </a:lvl6pPr>
            <a:lvl7pPr lvl="6">
              <a:spcBef>
                <a:spcPts val="0"/>
              </a:spcBef>
              <a:spcAft>
                <a:spcPts val="0"/>
              </a:spcAft>
              <a:buClr>
                <a:schemeClr val="dk2"/>
              </a:buClr>
              <a:buSzPts val="2600"/>
              <a:buNone/>
              <a:defRPr sz="2600">
                <a:solidFill>
                  <a:schemeClr val="dk2"/>
                </a:solidFill>
              </a:defRPr>
            </a:lvl7pPr>
            <a:lvl8pPr lvl="7">
              <a:spcBef>
                <a:spcPts val="0"/>
              </a:spcBef>
              <a:spcAft>
                <a:spcPts val="0"/>
              </a:spcAft>
              <a:buClr>
                <a:schemeClr val="dk2"/>
              </a:buClr>
              <a:buSzPts val="2600"/>
              <a:buNone/>
              <a:defRPr sz="2600">
                <a:solidFill>
                  <a:schemeClr val="dk2"/>
                </a:solidFill>
              </a:defRPr>
            </a:lvl8pPr>
            <a:lvl9pPr lvl="8">
              <a:spcBef>
                <a:spcPts val="0"/>
              </a:spcBef>
              <a:spcAft>
                <a:spcPts val="0"/>
              </a:spcAft>
              <a:buClr>
                <a:schemeClr val="dk2"/>
              </a:buClr>
              <a:buSzPts val="2600"/>
              <a:buNone/>
              <a:defRPr sz="2600">
                <a:solidFill>
                  <a:schemeClr val="dk2"/>
                </a:solidFill>
              </a:defRPr>
            </a:lvl9pPr>
          </a:lstStyle>
          <a:p>
            <a:endParaRPr/>
          </a:p>
        </p:txBody>
      </p:sp>
      <p:sp>
        <p:nvSpPr>
          <p:cNvPr id="67" name="Google Shape;67;p9"/>
          <p:cNvSpPr txBox="1">
            <a:spLocks noGrp="1"/>
          </p:cNvSpPr>
          <p:nvPr>
            <p:ph type="subTitle" idx="1"/>
          </p:nvPr>
        </p:nvSpPr>
        <p:spPr>
          <a:xfrm>
            <a:off x="724950" y="3161525"/>
            <a:ext cx="3300900" cy="7590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68" name="Google Shape;68;p9"/>
          <p:cNvSpPr txBox="1">
            <a:spLocks noGrp="1"/>
          </p:cNvSpPr>
          <p:nvPr>
            <p:ph type="body" idx="2"/>
          </p:nvPr>
        </p:nvSpPr>
        <p:spPr>
          <a:xfrm>
            <a:off x="5174225" y="1352625"/>
            <a:ext cx="3374400" cy="3025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9" name="Google Shape;69;p9"/>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10"/>
          <p:cNvSpPr txBox="1">
            <a:spLocks noGrp="1"/>
          </p:cNvSpPr>
          <p:nvPr>
            <p:ph type="body" idx="1"/>
          </p:nvPr>
        </p:nvSpPr>
        <p:spPr>
          <a:xfrm>
            <a:off x="724950" y="4372551"/>
            <a:ext cx="7697400" cy="4605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300"/>
              <a:buNone/>
              <a:defRPr/>
            </a:lvl1pPr>
          </a:lstStyle>
          <a:p>
            <a:endParaRPr/>
          </a:p>
        </p:txBody>
      </p:sp>
      <p:sp>
        <p:nvSpPr>
          <p:cNvPr id="72" name="Google Shape;72;p10"/>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11"/>
          <p:cNvSpPr txBox="1">
            <a:spLocks noGrp="1"/>
          </p:cNvSpPr>
          <p:nvPr>
            <p:ph type="title" hasCustomPrompt="1"/>
          </p:nvPr>
        </p:nvSpPr>
        <p:spPr>
          <a:xfrm>
            <a:off x="729450" y="733950"/>
            <a:ext cx="7688400" cy="12447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a:spLocks noGrp="1"/>
          </p:cNvSpPr>
          <p:nvPr>
            <p:ph type="body" idx="1"/>
          </p:nvPr>
        </p:nvSpPr>
        <p:spPr>
          <a:xfrm>
            <a:off x="729450" y="2272888"/>
            <a:ext cx="7688400" cy="15804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Clr>
                <a:schemeClr val="lt1"/>
              </a:buClr>
              <a:buSzPts val="1300"/>
              <a:buChar char="●"/>
              <a:defRPr>
                <a:solidFill>
                  <a:schemeClr val="lt1"/>
                </a:solidFill>
              </a:defRPr>
            </a:lvl1pPr>
            <a:lvl2pPr marL="914400" lvl="1" indent="-298450">
              <a:spcBef>
                <a:spcPts val="1600"/>
              </a:spcBef>
              <a:spcAft>
                <a:spcPts val="0"/>
              </a:spcAft>
              <a:buClr>
                <a:schemeClr val="lt1"/>
              </a:buClr>
              <a:buSzPts val="1100"/>
              <a:buChar char="○"/>
              <a:defRPr>
                <a:solidFill>
                  <a:schemeClr val="lt1"/>
                </a:solidFill>
              </a:defRPr>
            </a:lvl2pPr>
            <a:lvl3pPr marL="1371600" lvl="2" indent="-298450">
              <a:spcBef>
                <a:spcPts val="1600"/>
              </a:spcBef>
              <a:spcAft>
                <a:spcPts val="0"/>
              </a:spcAft>
              <a:buClr>
                <a:schemeClr val="lt1"/>
              </a:buClr>
              <a:buSzPts val="1100"/>
              <a:buChar char="■"/>
              <a:defRPr>
                <a:solidFill>
                  <a:schemeClr val="lt1"/>
                </a:solidFill>
              </a:defRPr>
            </a:lvl3pPr>
            <a:lvl4pPr marL="1828800" lvl="3" indent="-298450">
              <a:spcBef>
                <a:spcPts val="1600"/>
              </a:spcBef>
              <a:spcAft>
                <a:spcPts val="0"/>
              </a:spcAft>
              <a:buClr>
                <a:schemeClr val="lt1"/>
              </a:buClr>
              <a:buSzPts val="1100"/>
              <a:buChar char="●"/>
              <a:defRPr>
                <a:solidFill>
                  <a:schemeClr val="lt1"/>
                </a:solidFill>
              </a:defRPr>
            </a:lvl4pPr>
            <a:lvl5pPr marL="2286000" lvl="4" indent="-298450">
              <a:spcBef>
                <a:spcPts val="1600"/>
              </a:spcBef>
              <a:spcAft>
                <a:spcPts val="0"/>
              </a:spcAft>
              <a:buClr>
                <a:schemeClr val="lt1"/>
              </a:buClr>
              <a:buSzPts val="1100"/>
              <a:buChar char="○"/>
              <a:defRPr>
                <a:solidFill>
                  <a:schemeClr val="lt1"/>
                </a:solidFill>
              </a:defRPr>
            </a:lvl5pPr>
            <a:lvl6pPr marL="2743200" lvl="5" indent="-298450">
              <a:spcBef>
                <a:spcPts val="1600"/>
              </a:spcBef>
              <a:spcAft>
                <a:spcPts val="0"/>
              </a:spcAft>
              <a:buClr>
                <a:schemeClr val="lt1"/>
              </a:buClr>
              <a:buSzPts val="1100"/>
              <a:buChar char="■"/>
              <a:defRPr>
                <a:solidFill>
                  <a:schemeClr val="lt1"/>
                </a:solidFill>
              </a:defRPr>
            </a:lvl6pPr>
            <a:lvl7pPr marL="3200400" lvl="6" indent="-298450">
              <a:spcBef>
                <a:spcPts val="1600"/>
              </a:spcBef>
              <a:spcAft>
                <a:spcPts val="0"/>
              </a:spcAft>
              <a:buClr>
                <a:schemeClr val="lt1"/>
              </a:buClr>
              <a:buSzPts val="1100"/>
              <a:buChar char="●"/>
              <a:defRPr>
                <a:solidFill>
                  <a:schemeClr val="lt1"/>
                </a:solidFill>
              </a:defRPr>
            </a:lvl7pPr>
            <a:lvl8pPr marL="3657600" lvl="7" indent="-298450">
              <a:spcBef>
                <a:spcPts val="1600"/>
              </a:spcBef>
              <a:spcAft>
                <a:spcPts val="0"/>
              </a:spcAft>
              <a:buClr>
                <a:schemeClr val="lt1"/>
              </a:buClr>
              <a:buSzPts val="1100"/>
              <a:buChar char="○"/>
              <a:defRPr>
                <a:solidFill>
                  <a:schemeClr val="lt1"/>
                </a:solidFill>
              </a:defRPr>
            </a:lvl8pPr>
            <a:lvl9pPr marL="4114800" lvl="8" indent="-298450">
              <a:spcBef>
                <a:spcPts val="1600"/>
              </a:spcBef>
              <a:spcAft>
                <a:spcPts val="1600"/>
              </a:spcAft>
              <a:buClr>
                <a:schemeClr val="lt1"/>
              </a:buClr>
              <a:buSzPts val="1100"/>
              <a:buChar char="■"/>
              <a:defRPr>
                <a:solidFill>
                  <a:schemeClr val="lt1"/>
                </a:solidFill>
              </a:defRPr>
            </a:lvl9pPr>
          </a:lstStyle>
          <a:p>
            <a:endParaRPr/>
          </a:p>
        </p:txBody>
      </p:sp>
      <p:sp>
        <p:nvSpPr>
          <p:cNvPr id="79" name="Google Shape;79;p11"/>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0"/>
        <p:cNvGrpSpPr/>
        <p:nvPr/>
      </p:nvGrpSpPr>
      <p:grpSpPr>
        <a:xfrm>
          <a:off x="0" y="0"/>
          <a:ext cx="0" cy="0"/>
          <a:chOff x="0" y="0"/>
          <a:chExt cx="0" cy="0"/>
        </a:xfrm>
      </p:grpSpPr>
      <p:sp>
        <p:nvSpPr>
          <p:cNvPr id="81" name="Google Shape;81;p1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treamlin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SzPts val="2800"/>
              <a:buFont typeface="Raleway"/>
              <a:buNone/>
              <a:defRPr sz="2800" b="1">
                <a:latin typeface="Raleway"/>
                <a:ea typeface="Raleway"/>
                <a:cs typeface="Raleway"/>
                <a:sym typeface="Raleway"/>
              </a:defRPr>
            </a:lvl1pPr>
            <a:lvl2pPr lvl="1">
              <a:spcBef>
                <a:spcPts val="0"/>
              </a:spcBef>
              <a:spcAft>
                <a:spcPts val="0"/>
              </a:spcAft>
              <a:buSzPts val="2800"/>
              <a:buFont typeface="Raleway"/>
              <a:buNone/>
              <a:defRPr sz="2800" b="1">
                <a:latin typeface="Raleway"/>
                <a:ea typeface="Raleway"/>
                <a:cs typeface="Raleway"/>
                <a:sym typeface="Raleway"/>
              </a:defRPr>
            </a:lvl2pPr>
            <a:lvl3pPr lvl="2">
              <a:spcBef>
                <a:spcPts val="0"/>
              </a:spcBef>
              <a:spcAft>
                <a:spcPts val="0"/>
              </a:spcAft>
              <a:buSzPts val="2800"/>
              <a:buFont typeface="Raleway"/>
              <a:buNone/>
              <a:defRPr sz="2800" b="1">
                <a:latin typeface="Raleway"/>
                <a:ea typeface="Raleway"/>
                <a:cs typeface="Raleway"/>
                <a:sym typeface="Raleway"/>
              </a:defRPr>
            </a:lvl3pPr>
            <a:lvl4pPr lvl="3">
              <a:spcBef>
                <a:spcPts val="0"/>
              </a:spcBef>
              <a:spcAft>
                <a:spcPts val="0"/>
              </a:spcAft>
              <a:buSzPts val="2800"/>
              <a:buFont typeface="Raleway"/>
              <a:buNone/>
              <a:defRPr sz="2800" b="1">
                <a:latin typeface="Raleway"/>
                <a:ea typeface="Raleway"/>
                <a:cs typeface="Raleway"/>
                <a:sym typeface="Raleway"/>
              </a:defRPr>
            </a:lvl4pPr>
            <a:lvl5pPr lvl="4">
              <a:spcBef>
                <a:spcPts val="0"/>
              </a:spcBef>
              <a:spcAft>
                <a:spcPts val="0"/>
              </a:spcAft>
              <a:buSzPts val="2800"/>
              <a:buFont typeface="Raleway"/>
              <a:buNone/>
              <a:defRPr sz="2800" b="1">
                <a:latin typeface="Raleway"/>
                <a:ea typeface="Raleway"/>
                <a:cs typeface="Raleway"/>
                <a:sym typeface="Raleway"/>
              </a:defRPr>
            </a:lvl5pPr>
            <a:lvl6pPr lvl="5">
              <a:spcBef>
                <a:spcPts val="0"/>
              </a:spcBef>
              <a:spcAft>
                <a:spcPts val="0"/>
              </a:spcAft>
              <a:buSzPts val="2800"/>
              <a:buFont typeface="Raleway"/>
              <a:buNone/>
              <a:defRPr sz="2800" b="1">
                <a:latin typeface="Raleway"/>
                <a:ea typeface="Raleway"/>
                <a:cs typeface="Raleway"/>
                <a:sym typeface="Raleway"/>
              </a:defRPr>
            </a:lvl6pPr>
            <a:lvl7pPr lvl="6">
              <a:spcBef>
                <a:spcPts val="0"/>
              </a:spcBef>
              <a:spcAft>
                <a:spcPts val="0"/>
              </a:spcAft>
              <a:buSzPts val="2800"/>
              <a:buFont typeface="Raleway"/>
              <a:buNone/>
              <a:defRPr sz="2800" b="1">
                <a:latin typeface="Raleway"/>
                <a:ea typeface="Raleway"/>
                <a:cs typeface="Raleway"/>
                <a:sym typeface="Raleway"/>
              </a:defRPr>
            </a:lvl7pPr>
            <a:lvl8pPr lvl="7">
              <a:spcBef>
                <a:spcPts val="0"/>
              </a:spcBef>
              <a:spcAft>
                <a:spcPts val="0"/>
              </a:spcAft>
              <a:buSzPts val="2800"/>
              <a:buFont typeface="Raleway"/>
              <a:buNone/>
              <a:defRPr sz="2800" b="1">
                <a:latin typeface="Raleway"/>
                <a:ea typeface="Raleway"/>
                <a:cs typeface="Raleway"/>
                <a:sym typeface="Raleway"/>
              </a:defRPr>
            </a:lvl8pPr>
            <a:lvl9pPr lvl="8">
              <a:spcBef>
                <a:spcPts val="0"/>
              </a:spcBef>
              <a:spcAft>
                <a:spcPts val="0"/>
              </a:spcAft>
              <a:buSzPts val="2800"/>
              <a:buFont typeface="Raleway"/>
              <a:buNone/>
              <a:defRPr sz="2800" b="1">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a:lnSpc>
                <a:spcPct val="115000"/>
              </a:lnSpc>
              <a:spcBef>
                <a:spcPts val="1600"/>
              </a:spcBef>
              <a:spcAft>
                <a:spcPts val="160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536302" y="4749851"/>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3"/>
          <p:cNvSpPr txBox="1">
            <a:spLocks noGrp="1"/>
          </p:cNvSpPr>
          <p:nvPr>
            <p:ph type="ctrTitle"/>
          </p:nvPr>
        </p:nvSpPr>
        <p:spPr>
          <a:xfrm>
            <a:off x="729625" y="1323225"/>
            <a:ext cx="7688100" cy="1849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4000">
                <a:solidFill>
                  <a:srgbClr val="38761D"/>
                </a:solidFill>
                <a:latin typeface="Comfortaa"/>
                <a:ea typeface="Comfortaa"/>
                <a:cs typeface="Comfortaa"/>
                <a:sym typeface="Comfortaa"/>
              </a:rPr>
              <a:t>Гигиена и самогигиена</a:t>
            </a:r>
            <a:endParaRPr sz="4000">
              <a:solidFill>
                <a:srgbClr val="38761D"/>
              </a:solidFill>
              <a:latin typeface="Comfortaa"/>
              <a:ea typeface="Comfortaa"/>
              <a:cs typeface="Comfortaa"/>
              <a:sym typeface="Comfortaa"/>
            </a:endParaRPr>
          </a:p>
          <a:p>
            <a:pPr marL="0" lvl="0" indent="0" algn="l" rtl="0">
              <a:spcBef>
                <a:spcPts val="0"/>
              </a:spcBef>
              <a:spcAft>
                <a:spcPts val="0"/>
              </a:spcAft>
              <a:buNone/>
            </a:pPr>
            <a:r>
              <a:rPr lang="ru" sz="4000">
                <a:solidFill>
                  <a:srgbClr val="38761D"/>
                </a:solidFill>
                <a:latin typeface="Comfortaa"/>
                <a:ea typeface="Comfortaa"/>
                <a:cs typeface="Comfortaa"/>
                <a:sym typeface="Comfortaa"/>
              </a:rPr>
              <a:t>людей в пожилом возрасте.</a:t>
            </a:r>
            <a:endParaRPr sz="4000">
              <a:solidFill>
                <a:srgbClr val="38761D"/>
              </a:solidFill>
              <a:latin typeface="Comfortaa"/>
              <a:ea typeface="Comfortaa"/>
              <a:cs typeface="Comfortaa"/>
              <a:sym typeface="Comfortaa"/>
            </a:endParaRPr>
          </a:p>
        </p:txBody>
      </p:sp>
      <p:sp>
        <p:nvSpPr>
          <p:cNvPr id="87" name="Google Shape;87;p13"/>
          <p:cNvSpPr txBox="1">
            <a:spLocks noGrp="1"/>
          </p:cNvSpPr>
          <p:nvPr>
            <p:ph type="subTitle" idx="1"/>
          </p:nvPr>
        </p:nvSpPr>
        <p:spPr>
          <a:xfrm>
            <a:off x="729625" y="3172900"/>
            <a:ext cx="6468900" cy="157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741B47"/>
                </a:solidFill>
                <a:latin typeface="Arial"/>
                <a:ea typeface="Arial"/>
                <a:cs typeface="Arial"/>
                <a:sym typeface="Arial"/>
              </a:rPr>
              <a:t>ШПВ по направлению “АКТИВНОЕ ДОЛГОЛЕТИЕ”</a:t>
            </a:r>
            <a:endParaRPr>
              <a:solidFill>
                <a:srgbClr val="741B47"/>
              </a:solidFill>
              <a:latin typeface="Arial"/>
              <a:ea typeface="Arial"/>
              <a:cs typeface="Arial"/>
              <a:sym typeface="Arial"/>
            </a:endParaRPr>
          </a:p>
          <a:p>
            <a:pPr marL="0" lvl="0" indent="0" algn="l" rtl="0">
              <a:spcBef>
                <a:spcPts val="0"/>
              </a:spcBef>
              <a:spcAft>
                <a:spcPts val="0"/>
              </a:spcAft>
              <a:buNone/>
            </a:pPr>
            <a:r>
              <a:rPr lang="ru">
                <a:solidFill>
                  <a:srgbClr val="741B47"/>
                </a:solidFill>
                <a:latin typeface="Arial"/>
                <a:ea typeface="Arial"/>
                <a:cs typeface="Arial"/>
                <a:sym typeface="Arial"/>
              </a:rPr>
              <a:t>Руководитель: специалист по социальной работе Соломеина А.А.</a:t>
            </a:r>
            <a:endParaRPr>
              <a:solidFill>
                <a:srgbClr val="741B47"/>
              </a:solidFill>
              <a:latin typeface="Arial"/>
              <a:ea typeface="Arial"/>
              <a:cs typeface="Arial"/>
              <a:sym typeface="Arial"/>
            </a:endParaRPr>
          </a:p>
          <a:p>
            <a:pPr marL="0" lvl="0" indent="0" algn="l" rtl="0">
              <a:spcBef>
                <a:spcPts val="0"/>
              </a:spcBef>
              <a:spcAft>
                <a:spcPts val="0"/>
              </a:spcAft>
              <a:buNone/>
            </a:pPr>
            <a:endParaRPr>
              <a:solidFill>
                <a:srgbClr val="741B47"/>
              </a:solidFill>
              <a:latin typeface="Arial"/>
              <a:ea typeface="Arial"/>
              <a:cs typeface="Arial"/>
              <a:sym typeface="Arial"/>
            </a:endParaRPr>
          </a:p>
        </p:txBody>
      </p:sp>
      <p:pic>
        <p:nvPicPr>
          <p:cNvPr id="88" name="Google Shape;88;p13"/>
          <p:cNvPicPr preferRelativeResize="0"/>
          <p:nvPr/>
        </p:nvPicPr>
        <p:blipFill>
          <a:blip r:embed="rId3">
            <a:alphaModFix/>
          </a:blip>
          <a:stretch>
            <a:fillRect/>
          </a:stretch>
        </p:blipFill>
        <p:spPr>
          <a:xfrm>
            <a:off x="7257925" y="2251450"/>
            <a:ext cx="1728075" cy="2784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4"/>
          <p:cNvSpPr txBox="1">
            <a:spLocks noGrp="1"/>
          </p:cNvSpPr>
          <p:nvPr>
            <p:ph type="title"/>
          </p:nvPr>
        </p:nvSpPr>
        <p:spPr>
          <a:xfrm>
            <a:off x="780100" y="1318650"/>
            <a:ext cx="7114800" cy="53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FF00FF"/>
                </a:solidFill>
              </a:rPr>
              <a:t>         ОБЩЕЕ ПОНЯТИЕ о ГИГИЕНЕ</a:t>
            </a:r>
            <a:endParaRPr i="1">
              <a:solidFill>
                <a:srgbClr val="C27BA0"/>
              </a:solidFill>
            </a:endParaRPr>
          </a:p>
        </p:txBody>
      </p:sp>
      <p:sp>
        <p:nvSpPr>
          <p:cNvPr id="94" name="Google Shape;94;p14"/>
          <p:cNvSpPr txBox="1">
            <a:spLocks noGrp="1"/>
          </p:cNvSpPr>
          <p:nvPr>
            <p:ph type="body" idx="1"/>
          </p:nvPr>
        </p:nvSpPr>
        <p:spPr>
          <a:xfrm>
            <a:off x="414750" y="1915700"/>
            <a:ext cx="8541600" cy="317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990000"/>
                </a:solidFill>
              </a:rPr>
              <a:t>Понятие ГИГИЕНА -чрезвычайно емкое понятие. Оно включает в себя режим условий труда, отдыха, рациональное питание, соблюдение правил ухода за телом, применение гигиенических средств и многое другое. Личная гигиена-это свод правил поведения человека в быту или на производстве. В узком понимании- гигиеническое содержание тела, одежды, предметов домашнего обихода. Нарушение требований личной гигиены может негативно сказаться на здоровье не только одного человека, но и больших групп людей (коллективы,семьи, члены различных обществ)</a:t>
            </a:r>
            <a:endParaRPr>
              <a:solidFill>
                <a:srgbClr val="990000"/>
              </a:solidFill>
            </a:endParaRPr>
          </a:p>
          <a:p>
            <a:pPr marL="0" lvl="0" indent="0" algn="l" rtl="0">
              <a:spcBef>
                <a:spcPts val="1600"/>
              </a:spcBef>
              <a:spcAft>
                <a:spcPts val="0"/>
              </a:spcAft>
              <a:buNone/>
            </a:pPr>
            <a:r>
              <a:rPr lang="ru">
                <a:solidFill>
                  <a:srgbClr val="990000"/>
                </a:solidFill>
              </a:rPr>
              <a:t>РАЗДЕЛЫ ЛИЧНОЙ ГИГИЕНЫ: 1. Гигиеническое содержание тела( кожи, волос, полости рта, органов слуха, зрения,половых органов). 2. Гигиена индивидуального питания. 3. Гигиена одежды и обуви. 4.Гигиена жилища.</a:t>
            </a:r>
            <a:endParaRPr>
              <a:solidFill>
                <a:srgbClr val="990000"/>
              </a:solidFill>
            </a:endParaRPr>
          </a:p>
          <a:p>
            <a:pPr marL="0" lvl="0" indent="0" algn="l" rtl="0">
              <a:spcBef>
                <a:spcPts val="1600"/>
              </a:spcBef>
              <a:spcAft>
                <a:spcPts val="1600"/>
              </a:spcAft>
              <a:buNone/>
            </a:pPr>
            <a:endParaRPr>
              <a:solidFill>
                <a:srgbClr val="990000"/>
              </a:solidFill>
            </a:endParaRPr>
          </a:p>
        </p:txBody>
      </p:sp>
      <p:pic>
        <p:nvPicPr>
          <p:cNvPr id="95" name="Google Shape;95;p14"/>
          <p:cNvPicPr preferRelativeResize="0"/>
          <p:nvPr/>
        </p:nvPicPr>
        <p:blipFill>
          <a:blip r:embed="rId3">
            <a:alphaModFix/>
          </a:blip>
          <a:stretch>
            <a:fillRect/>
          </a:stretch>
        </p:blipFill>
        <p:spPr>
          <a:xfrm>
            <a:off x="622100" y="3920275"/>
            <a:ext cx="2251450" cy="1086275"/>
          </a:xfrm>
          <a:prstGeom prst="rect">
            <a:avLst/>
          </a:prstGeom>
          <a:noFill/>
          <a:ln>
            <a:noFill/>
          </a:ln>
        </p:spPr>
      </p:pic>
      <p:pic>
        <p:nvPicPr>
          <p:cNvPr id="96" name="Google Shape;96;p14"/>
          <p:cNvPicPr preferRelativeResize="0"/>
          <p:nvPr/>
        </p:nvPicPr>
        <p:blipFill>
          <a:blip r:embed="rId4">
            <a:alphaModFix/>
          </a:blip>
          <a:stretch>
            <a:fillRect/>
          </a:stretch>
        </p:blipFill>
        <p:spPr>
          <a:xfrm>
            <a:off x="6882675" y="3809725"/>
            <a:ext cx="1955198" cy="11573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1096100" y="1313350"/>
            <a:ext cx="7322100" cy="765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000">
                <a:solidFill>
                  <a:srgbClr val="CC0000"/>
                </a:solidFill>
                <a:latin typeface="Lobster"/>
                <a:ea typeface="Lobster"/>
                <a:cs typeface="Lobster"/>
                <a:sym typeface="Lobster"/>
              </a:rPr>
              <a:t>        </a:t>
            </a:r>
            <a:r>
              <a:rPr lang="ru" sz="3500">
                <a:solidFill>
                  <a:srgbClr val="CC0000"/>
                </a:solidFill>
                <a:latin typeface="Lobster"/>
                <a:ea typeface="Lobster"/>
                <a:cs typeface="Lobster"/>
                <a:sym typeface="Lobster"/>
              </a:rPr>
              <a:t> Г  И Г  И Е Н А       З У Б О В</a:t>
            </a:r>
            <a:endParaRPr sz="3500">
              <a:solidFill>
                <a:srgbClr val="CC0000"/>
              </a:solidFill>
              <a:latin typeface="Lobster"/>
              <a:ea typeface="Lobster"/>
              <a:cs typeface="Lobster"/>
              <a:sym typeface="Lobster"/>
            </a:endParaRPr>
          </a:p>
        </p:txBody>
      </p:sp>
      <p:sp>
        <p:nvSpPr>
          <p:cNvPr id="102" name="Google Shape;102;p15"/>
          <p:cNvSpPr txBox="1">
            <a:spLocks noGrp="1"/>
          </p:cNvSpPr>
          <p:nvPr>
            <p:ph type="body" idx="1"/>
          </p:nvPr>
        </p:nvSpPr>
        <p:spPr>
          <a:xfrm>
            <a:off x="108625" y="1866325"/>
            <a:ext cx="8956500" cy="321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03" name="Google Shape;103;p15"/>
          <p:cNvPicPr preferRelativeResize="0"/>
          <p:nvPr/>
        </p:nvPicPr>
        <p:blipFill>
          <a:blip r:embed="rId3">
            <a:alphaModFix/>
          </a:blip>
          <a:stretch>
            <a:fillRect/>
          </a:stretch>
        </p:blipFill>
        <p:spPr>
          <a:xfrm>
            <a:off x="108630" y="1866325"/>
            <a:ext cx="4716096" cy="3277174"/>
          </a:xfrm>
          <a:prstGeom prst="rect">
            <a:avLst/>
          </a:prstGeom>
          <a:noFill/>
          <a:ln>
            <a:noFill/>
          </a:ln>
        </p:spPr>
      </p:pic>
      <p:pic>
        <p:nvPicPr>
          <p:cNvPr id="104" name="Google Shape;104;p15"/>
          <p:cNvPicPr preferRelativeResize="0"/>
          <p:nvPr/>
        </p:nvPicPr>
        <p:blipFill>
          <a:blip r:embed="rId4">
            <a:alphaModFix/>
          </a:blip>
          <a:stretch>
            <a:fillRect/>
          </a:stretch>
        </p:blipFill>
        <p:spPr>
          <a:xfrm>
            <a:off x="4256000" y="1925575"/>
            <a:ext cx="4645700" cy="315975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2C4C9"/>
        </a:solidFill>
        <a:effectLst/>
      </p:bgPr>
    </p:bg>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729450" y="681350"/>
            <a:ext cx="7688700" cy="493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0">
                <a:solidFill>
                  <a:srgbClr val="1C4587"/>
                </a:solidFill>
                <a:latin typeface="Montserrat"/>
                <a:ea typeface="Montserrat"/>
                <a:cs typeface="Montserrat"/>
                <a:sym typeface="Montserrat"/>
              </a:rPr>
              <a:t>Гигиена полости рта.</a:t>
            </a:r>
            <a:endParaRPr b="0">
              <a:solidFill>
                <a:srgbClr val="1C4587"/>
              </a:solidFill>
              <a:latin typeface="Montserrat"/>
              <a:ea typeface="Montserrat"/>
              <a:cs typeface="Montserrat"/>
              <a:sym typeface="Montserrat"/>
            </a:endParaRPr>
          </a:p>
        </p:txBody>
      </p:sp>
      <p:sp>
        <p:nvSpPr>
          <p:cNvPr id="110" name="Google Shape;110;p16"/>
          <p:cNvSpPr txBox="1">
            <a:spLocks noGrp="1"/>
          </p:cNvSpPr>
          <p:nvPr>
            <p:ph type="body" idx="1"/>
          </p:nvPr>
        </p:nvSpPr>
        <p:spPr>
          <a:xfrm>
            <a:off x="207375" y="1175150"/>
            <a:ext cx="8847900" cy="386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800">
                <a:solidFill>
                  <a:srgbClr val="CC0000"/>
                </a:solidFill>
              </a:rPr>
              <a:t>Основными средствами гигиены полости рта являются </a:t>
            </a:r>
            <a:r>
              <a:rPr lang="ru" sz="1800" i="1">
                <a:solidFill>
                  <a:srgbClr val="CC0000"/>
                </a:solidFill>
              </a:rPr>
              <a:t>щетка и зубная паста.</a:t>
            </a:r>
            <a:r>
              <a:rPr lang="ru" sz="1800" i="1">
                <a:solidFill>
                  <a:srgbClr val="990000"/>
                </a:solidFill>
              </a:rPr>
              <a:t> Зубная щетка является основным инструментом для удаления зубных отложений. Жесткость ее подбирается индивидуально, исходя из состояния зубов и дёсен. Срок службы зубной щетки не более 3-х месяцев.Использование дольше положенного срока способствует размножению бактерий на ней.  Зубные пасты в зависимости от содержания биологически активных компонентов делятся на несколько видов:</a:t>
            </a:r>
            <a:endParaRPr sz="1800" i="1">
              <a:solidFill>
                <a:srgbClr val="990000"/>
              </a:solidFill>
            </a:endParaRPr>
          </a:p>
          <a:p>
            <a:pPr marL="0" lvl="0" indent="0" algn="l" rtl="0">
              <a:spcBef>
                <a:spcPts val="1600"/>
              </a:spcBef>
              <a:spcAft>
                <a:spcPts val="0"/>
              </a:spcAft>
              <a:buNone/>
            </a:pPr>
            <a:r>
              <a:rPr lang="ru" sz="1800" i="1">
                <a:solidFill>
                  <a:srgbClr val="990000"/>
                </a:solidFill>
              </a:rPr>
              <a:t>-припятствующие развитию кариеса;</a:t>
            </a:r>
            <a:endParaRPr sz="1800" i="1">
              <a:solidFill>
                <a:srgbClr val="990000"/>
              </a:solidFill>
            </a:endParaRPr>
          </a:p>
          <a:p>
            <a:pPr marL="0" lvl="0" indent="0" algn="l" rtl="0">
              <a:spcBef>
                <a:spcPts val="1600"/>
              </a:spcBef>
              <a:spcAft>
                <a:spcPts val="0"/>
              </a:spcAft>
              <a:buNone/>
            </a:pPr>
            <a:r>
              <a:rPr lang="ru" sz="1800" i="1">
                <a:solidFill>
                  <a:srgbClr val="990000"/>
                </a:solidFill>
              </a:rPr>
              <a:t>-противовоспалительные;</a:t>
            </a:r>
            <a:endParaRPr sz="1800" i="1">
              <a:solidFill>
                <a:srgbClr val="990000"/>
              </a:solidFill>
            </a:endParaRPr>
          </a:p>
          <a:p>
            <a:pPr marL="0" lvl="0" indent="0" algn="l" rtl="0">
              <a:spcBef>
                <a:spcPts val="1600"/>
              </a:spcBef>
              <a:spcAft>
                <a:spcPts val="0"/>
              </a:spcAft>
              <a:buNone/>
            </a:pPr>
            <a:r>
              <a:rPr lang="ru" sz="1800" i="1">
                <a:solidFill>
                  <a:srgbClr val="990000"/>
                </a:solidFill>
              </a:rPr>
              <a:t>-отбеливающие.  Зубы необходимо чистить не менее 2 раз в день в течение 3-х минут</a:t>
            </a:r>
            <a:endParaRPr sz="1800" i="1">
              <a:solidFill>
                <a:srgbClr val="990000"/>
              </a:solidFill>
            </a:endParaRPr>
          </a:p>
          <a:p>
            <a:pPr marL="0" lvl="0" indent="0" algn="l" rtl="0">
              <a:spcBef>
                <a:spcPts val="1600"/>
              </a:spcBef>
              <a:spcAft>
                <a:spcPts val="1600"/>
              </a:spcAft>
              <a:buNone/>
            </a:pPr>
            <a:endParaRPr sz="1800" i="1">
              <a:solidFill>
                <a:srgbClr val="99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7"/>
          <p:cNvSpPr txBox="1">
            <a:spLocks noGrp="1"/>
          </p:cNvSpPr>
          <p:nvPr>
            <p:ph type="title"/>
          </p:nvPr>
        </p:nvSpPr>
        <p:spPr>
          <a:xfrm>
            <a:off x="729450" y="1249400"/>
            <a:ext cx="7004100" cy="604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i="1">
                <a:solidFill>
                  <a:srgbClr val="E69138"/>
                </a:solidFill>
                <a:latin typeface="Impact"/>
                <a:ea typeface="Impact"/>
                <a:cs typeface="Impact"/>
                <a:sym typeface="Impact"/>
              </a:rPr>
              <a:t>          Г И Г И Е Н А    К О Ж  И    Л И Ц А</a:t>
            </a:r>
            <a:endParaRPr sz="3000" i="1">
              <a:solidFill>
                <a:srgbClr val="E69138"/>
              </a:solidFill>
              <a:latin typeface="Impact"/>
              <a:ea typeface="Impact"/>
              <a:cs typeface="Impact"/>
              <a:sym typeface="Impact"/>
            </a:endParaRPr>
          </a:p>
        </p:txBody>
      </p:sp>
      <p:sp>
        <p:nvSpPr>
          <p:cNvPr id="116" name="Google Shape;116;p17"/>
          <p:cNvSpPr txBox="1">
            <a:spLocks noGrp="1"/>
          </p:cNvSpPr>
          <p:nvPr>
            <p:ph type="body" idx="1"/>
          </p:nvPr>
        </p:nvSpPr>
        <p:spPr>
          <a:xfrm>
            <a:off x="59250" y="2078875"/>
            <a:ext cx="8358900" cy="2700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1500">
                <a:highlight>
                  <a:srgbClr val="FFFF00"/>
                </a:highlight>
              </a:rPr>
              <a:t>Особого внимания в пожилом возрасте требует уход за кожей лица. Умываться следует только водой комнатной температуры, не использовать для протирания лица спирт или одеколон. С мылом умываться достаточно 2-3 раза в неделю. Кожу лица после умывания не нужно растирать, а следует осторожно осушать мягким полотенцем. Для улучшения состояния кожи в пожилом возрасте полезно применять питательные маски, не делая паровых ванн.Для защиты от ветра,сырости, холода, солнечных лучей кожу лучше смазывать кремами- “ Питательным”, “Ланолиновым”, “Миндальным”. Крем можно заменить смесью сырого яичного желтка, стакана сливок, сока лимона и стакана тройного одеколона. Эту смесь следует хранить в холодильнике. На ночь хорошо протирать лицо растительным маслом.Необходимо  так же проводить мероприятия по укреплению общего состояния организма  и регулировать деятельность кишечника.</a:t>
            </a:r>
            <a:endParaRPr sz="1600">
              <a:highlight>
                <a:srgbClr val="FFFF00"/>
              </a:high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20"/>
        <p:cNvGrpSpPr/>
        <p:nvPr/>
      </p:nvGrpSpPr>
      <p:grpSpPr>
        <a:xfrm>
          <a:off x="0" y="0"/>
          <a:ext cx="0" cy="0"/>
          <a:chOff x="0" y="0"/>
          <a:chExt cx="0" cy="0"/>
        </a:xfrm>
      </p:grpSpPr>
      <p:sp>
        <p:nvSpPr>
          <p:cNvPr id="121" name="Google Shape;121;p18"/>
          <p:cNvSpPr txBox="1">
            <a:spLocks noGrp="1"/>
          </p:cNvSpPr>
          <p:nvPr>
            <p:ph type="title"/>
          </p:nvPr>
        </p:nvSpPr>
        <p:spPr>
          <a:xfrm>
            <a:off x="729450" y="1318650"/>
            <a:ext cx="7688700" cy="76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a:solidFill>
                  <a:srgbClr val="20124D"/>
                </a:solidFill>
                <a:latin typeface="Pacifico"/>
                <a:ea typeface="Pacifico"/>
                <a:cs typeface="Pacifico"/>
                <a:sym typeface="Pacifico"/>
              </a:rPr>
              <a:t>                </a:t>
            </a:r>
            <a:r>
              <a:rPr lang="ru" sz="3800" i="1">
                <a:solidFill>
                  <a:srgbClr val="20124D"/>
                </a:solidFill>
                <a:latin typeface="Pacifico"/>
                <a:ea typeface="Pacifico"/>
                <a:cs typeface="Pacifico"/>
                <a:sym typeface="Pacifico"/>
              </a:rPr>
              <a:t>ГИГИЕНА  ЗРЕНИЯ</a:t>
            </a:r>
            <a:endParaRPr sz="3800" i="1">
              <a:solidFill>
                <a:srgbClr val="20124D"/>
              </a:solidFill>
              <a:latin typeface="Pacifico"/>
              <a:ea typeface="Pacifico"/>
              <a:cs typeface="Pacifico"/>
              <a:sym typeface="Pacifico"/>
            </a:endParaRPr>
          </a:p>
        </p:txBody>
      </p:sp>
      <p:sp>
        <p:nvSpPr>
          <p:cNvPr id="122" name="Google Shape;122;p18"/>
          <p:cNvSpPr txBox="1">
            <a:spLocks noGrp="1"/>
          </p:cNvSpPr>
          <p:nvPr>
            <p:ph type="body" idx="1"/>
          </p:nvPr>
        </p:nvSpPr>
        <p:spPr>
          <a:xfrm>
            <a:off x="255350" y="2078875"/>
            <a:ext cx="8645400" cy="2891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23" name="Google Shape;123;p18"/>
          <p:cNvPicPr preferRelativeResize="0"/>
          <p:nvPr/>
        </p:nvPicPr>
        <p:blipFill>
          <a:blip r:embed="rId3">
            <a:alphaModFix/>
          </a:blip>
          <a:stretch>
            <a:fillRect/>
          </a:stretch>
        </p:blipFill>
        <p:spPr>
          <a:xfrm>
            <a:off x="831113" y="2078863"/>
            <a:ext cx="1971675" cy="2752725"/>
          </a:xfrm>
          <a:prstGeom prst="rect">
            <a:avLst/>
          </a:prstGeom>
          <a:noFill/>
          <a:ln>
            <a:noFill/>
          </a:ln>
        </p:spPr>
      </p:pic>
      <p:pic>
        <p:nvPicPr>
          <p:cNvPr id="124" name="Google Shape;124;p18"/>
          <p:cNvPicPr preferRelativeResize="0"/>
          <p:nvPr/>
        </p:nvPicPr>
        <p:blipFill>
          <a:blip r:embed="rId4">
            <a:alphaModFix/>
          </a:blip>
          <a:stretch>
            <a:fillRect/>
          </a:stretch>
        </p:blipFill>
        <p:spPr>
          <a:xfrm>
            <a:off x="6767150" y="2331838"/>
            <a:ext cx="2133600" cy="2638425"/>
          </a:xfrm>
          <a:prstGeom prst="rect">
            <a:avLst/>
          </a:prstGeom>
          <a:noFill/>
          <a:ln>
            <a:noFill/>
          </a:ln>
        </p:spPr>
      </p:pic>
      <p:pic>
        <p:nvPicPr>
          <p:cNvPr id="125" name="Google Shape;125;p18"/>
          <p:cNvPicPr preferRelativeResize="0"/>
          <p:nvPr/>
        </p:nvPicPr>
        <p:blipFill>
          <a:blip r:embed="rId5">
            <a:alphaModFix/>
          </a:blip>
          <a:stretch>
            <a:fillRect/>
          </a:stretch>
        </p:blipFill>
        <p:spPr>
          <a:xfrm>
            <a:off x="3175250" y="2522838"/>
            <a:ext cx="3219450" cy="21431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fade">
                                      <p:cBhvr>
                                        <p:cTn id="7" dur="2500"/>
                                        <p:tgtEl>
                                          <p:spTgt spid="1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1"/>
                                        </p:tgtEl>
                                        <p:attrNameLst>
                                          <p:attrName>style.visibility</p:attrName>
                                        </p:attrNameLst>
                                      </p:cBhvr>
                                      <p:to>
                                        <p:strVal val="visible"/>
                                      </p:to>
                                    </p:set>
                                    <p:animEffect transition="in" filter="fade">
                                      <p:cBhvr>
                                        <p:cTn id="12" dur="10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29"/>
        <p:cNvGrpSpPr/>
        <p:nvPr/>
      </p:nvGrpSpPr>
      <p:grpSpPr>
        <a:xfrm>
          <a:off x="0" y="0"/>
          <a:ext cx="0" cy="0"/>
          <a:chOff x="0" y="0"/>
          <a:chExt cx="0" cy="0"/>
        </a:xfrm>
      </p:grpSpPr>
      <p:sp>
        <p:nvSpPr>
          <p:cNvPr id="130" name="Google Shape;130;p19"/>
          <p:cNvSpPr txBox="1">
            <a:spLocks noGrp="1"/>
          </p:cNvSpPr>
          <p:nvPr>
            <p:ph type="title"/>
          </p:nvPr>
        </p:nvSpPr>
        <p:spPr>
          <a:xfrm>
            <a:off x="885650" y="1263975"/>
            <a:ext cx="7280700" cy="8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100">
                <a:solidFill>
                  <a:srgbClr val="85200C"/>
                </a:solidFill>
              </a:rPr>
              <a:t>      </a:t>
            </a:r>
            <a:r>
              <a:rPr lang="ru" sz="1300">
                <a:solidFill>
                  <a:srgbClr val="85200C"/>
                </a:solidFill>
              </a:rPr>
              <a:t>  </a:t>
            </a:r>
            <a:r>
              <a:rPr lang="ru" sz="1400">
                <a:solidFill>
                  <a:srgbClr val="85200C"/>
                </a:solidFill>
              </a:rPr>
              <a:t> ДЕСЯТЬ ЭФФЕКТИВНЫХ РЕКОМЕНДАЦИЙ СОХРАНЕНИЯ И УЛУЧШЕНИЯ   </a:t>
            </a:r>
            <a:endParaRPr sz="1400">
              <a:solidFill>
                <a:srgbClr val="85200C"/>
              </a:solidFill>
            </a:endParaRPr>
          </a:p>
          <a:p>
            <a:pPr marL="0" lvl="0" indent="0" algn="l" rtl="0">
              <a:spcBef>
                <a:spcPts val="0"/>
              </a:spcBef>
              <a:spcAft>
                <a:spcPts val="0"/>
              </a:spcAft>
              <a:buNone/>
            </a:pPr>
            <a:r>
              <a:rPr lang="ru" sz="1400">
                <a:solidFill>
                  <a:srgbClr val="85200C"/>
                </a:solidFill>
              </a:rPr>
              <a:t>                                   ЗРЕНИЯ ДЛЯ ПОЖИЛЫХ ЛЮДЕЙ.             </a:t>
            </a:r>
            <a:r>
              <a:rPr lang="ru" sz="1300">
                <a:solidFill>
                  <a:srgbClr val="85200C"/>
                </a:solidFill>
              </a:rPr>
              <a:t>                                   </a:t>
            </a:r>
            <a:r>
              <a:rPr lang="ru" sz="2100">
                <a:solidFill>
                  <a:srgbClr val="85200C"/>
                </a:solidFill>
              </a:rPr>
              <a:t>                             </a:t>
            </a:r>
            <a:endParaRPr sz="2100">
              <a:solidFill>
                <a:srgbClr val="85200C"/>
              </a:solidFill>
            </a:endParaRPr>
          </a:p>
        </p:txBody>
      </p:sp>
      <p:sp>
        <p:nvSpPr>
          <p:cNvPr id="131" name="Google Shape;131;p19"/>
          <p:cNvSpPr txBox="1">
            <a:spLocks noGrp="1"/>
          </p:cNvSpPr>
          <p:nvPr>
            <p:ph type="body" idx="1"/>
          </p:nvPr>
        </p:nvSpPr>
        <p:spPr>
          <a:xfrm>
            <a:off x="88875" y="2078875"/>
            <a:ext cx="8976000" cy="29967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Высокоэффективная гимнастика для глаз предполагает чередование разных действий-вращения, закрытия и открытия,моргание глаза, перевода взгляда на предметы, в разные стороны, на разные расстояния.Выполнять упражнения нужно регулярно, в качестве перерыва и отдыха.</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Ежедневный 10-минутный массаж глазных яблок.Способствует  активизации кровообращения и микроциркуляции жидкостей, снижению тонуса глазных мышц и общего напряжения.</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Соблюдение гигиены зрения. С 45-летнего возраста рекомендуется ежегодно проверять остроту зрения у врача. С 55-летнего возраста измерять внутриглазное давление.</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Моргание считается самым доступным методом снятия усталости-частое интенсивное упражнение отлично расслабляет глаза, сохраняет и улучшает зрение.</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Обязательные перерывы во время работы, во время которых нужно пристально всмотреться вдаль, переводить взгляд на близкие и дальние предметы, закрывать глаза руками и быстро раскрывать их.</a:t>
            </a:r>
            <a:endParaRPr>
              <a:solidFill>
                <a:srgbClr val="0B5394"/>
              </a:solidFill>
              <a:latin typeface="Lobster"/>
              <a:ea typeface="Lobster"/>
              <a:cs typeface="Lobster"/>
              <a:sym typeface="Lobster"/>
            </a:endParaRPr>
          </a:p>
          <a:p>
            <a:pPr marL="457200" lvl="0" indent="-311150" algn="l" rtl="0">
              <a:spcBef>
                <a:spcPts val="0"/>
              </a:spcBef>
              <a:spcAft>
                <a:spcPts val="0"/>
              </a:spcAft>
              <a:buClr>
                <a:srgbClr val="0B5394"/>
              </a:buClr>
              <a:buSzPts val="1300"/>
              <a:buFont typeface="Lobster"/>
              <a:buAutoNum type="arabicPeriod"/>
            </a:pPr>
            <a:r>
              <a:rPr lang="ru">
                <a:solidFill>
                  <a:srgbClr val="0B5394"/>
                </a:solidFill>
                <a:latin typeface="Lobster"/>
                <a:ea typeface="Lobster"/>
                <a:cs typeface="Lobster"/>
                <a:sym typeface="Lobster"/>
              </a:rPr>
              <a:t>Компресс с помощью чайных пакетиков-это недорогой и надежный метод снятия усталости, восстановления тонуса век и мышц.</a:t>
            </a:r>
            <a:endParaRPr>
              <a:solidFill>
                <a:srgbClr val="0B5394"/>
              </a:solidFill>
              <a:latin typeface="Lobster"/>
              <a:ea typeface="Lobster"/>
              <a:cs typeface="Lobster"/>
              <a:sym typeface="Lobster"/>
            </a:endParaRPr>
          </a:p>
          <a:p>
            <a:pPr marL="457200" lvl="0" indent="0" algn="l" rtl="0">
              <a:spcBef>
                <a:spcPts val="1600"/>
              </a:spcBef>
              <a:spcAft>
                <a:spcPts val="1600"/>
              </a:spcAft>
              <a:buNone/>
            </a:pPr>
            <a:endParaRPr>
              <a:solidFill>
                <a:srgbClr val="0B5394"/>
              </a:solidFill>
              <a:latin typeface="Lobster"/>
              <a:ea typeface="Lobster"/>
              <a:cs typeface="Lobster"/>
              <a:sym typeface="Lobste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35"/>
        <p:cNvGrpSpPr/>
        <p:nvPr/>
      </p:nvGrpSpPr>
      <p:grpSpPr>
        <a:xfrm>
          <a:off x="0" y="0"/>
          <a:ext cx="0" cy="0"/>
          <a:chOff x="0" y="0"/>
          <a:chExt cx="0" cy="0"/>
        </a:xfrm>
      </p:grpSpPr>
      <p:sp>
        <p:nvSpPr>
          <p:cNvPr id="136" name="Google Shape;136;p20"/>
          <p:cNvSpPr txBox="1">
            <a:spLocks noGrp="1"/>
          </p:cNvSpPr>
          <p:nvPr>
            <p:ph type="title"/>
          </p:nvPr>
        </p:nvSpPr>
        <p:spPr>
          <a:xfrm>
            <a:off x="729450" y="572725"/>
            <a:ext cx="7688700" cy="128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a:t>
            </a:r>
            <a:endParaRPr/>
          </a:p>
          <a:p>
            <a:pPr marL="0" lvl="0" indent="0" algn="l" rtl="0">
              <a:spcBef>
                <a:spcPts val="0"/>
              </a:spcBef>
              <a:spcAft>
                <a:spcPts val="0"/>
              </a:spcAft>
              <a:buNone/>
            </a:pPr>
            <a:endParaRPr/>
          </a:p>
          <a:p>
            <a:pPr marL="0" lvl="0" indent="0" algn="l" rtl="0">
              <a:spcBef>
                <a:spcPts val="0"/>
              </a:spcBef>
              <a:spcAft>
                <a:spcPts val="0"/>
              </a:spcAft>
              <a:buNone/>
            </a:pPr>
            <a:r>
              <a:rPr lang="ru"/>
              <a:t>*****************************************************************</a:t>
            </a:r>
            <a:endParaRPr/>
          </a:p>
        </p:txBody>
      </p:sp>
      <p:sp>
        <p:nvSpPr>
          <p:cNvPr id="137" name="Google Shape;137;p20"/>
          <p:cNvSpPr txBox="1">
            <a:spLocks noGrp="1"/>
          </p:cNvSpPr>
          <p:nvPr>
            <p:ph type="body" idx="1"/>
          </p:nvPr>
        </p:nvSpPr>
        <p:spPr>
          <a:xfrm>
            <a:off x="79000" y="1853725"/>
            <a:ext cx="8995800" cy="313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Lobster"/>
                <a:ea typeface="Lobster"/>
                <a:cs typeface="Lobster"/>
                <a:sym typeface="Lobster"/>
              </a:rPr>
              <a:t>7. Правильная техника чтения способствует сохранению зрения, при этом плоскость текста должна располагаться перпендикулярно направлению взгляда.При недостатке дневного света необходимо дополнить его искусственными источниками освещения.При чтении лежа не нужно слишком запрокидывать голову, используя высоко приподнятую подушку.</a:t>
            </a:r>
            <a:endParaRPr>
              <a:latin typeface="Lobster"/>
              <a:ea typeface="Lobster"/>
              <a:cs typeface="Lobster"/>
              <a:sym typeface="Lobster"/>
            </a:endParaRPr>
          </a:p>
          <a:p>
            <a:pPr marL="0" lvl="0" indent="0" algn="l" rtl="0">
              <a:spcBef>
                <a:spcPts val="1600"/>
              </a:spcBef>
              <a:spcAft>
                <a:spcPts val="0"/>
              </a:spcAft>
              <a:buNone/>
            </a:pPr>
            <a:r>
              <a:rPr lang="ru">
                <a:latin typeface="Lobster"/>
                <a:ea typeface="Lobster"/>
                <a:cs typeface="Lobster"/>
                <a:sym typeface="Lobster"/>
              </a:rPr>
              <a:t>8.Использование препарата искусственной слезы-капли с аналогичными свойствами-помогут увлажнить глазные яблоки мягко и эффективно.</a:t>
            </a:r>
            <a:endParaRPr>
              <a:latin typeface="Lobster"/>
              <a:ea typeface="Lobster"/>
              <a:cs typeface="Lobster"/>
              <a:sym typeface="Lobster"/>
            </a:endParaRPr>
          </a:p>
          <a:p>
            <a:pPr marL="0" lvl="0" indent="0" algn="l" rtl="0">
              <a:spcBef>
                <a:spcPts val="1600"/>
              </a:spcBef>
              <a:spcAft>
                <a:spcPts val="0"/>
              </a:spcAft>
              <a:buNone/>
            </a:pPr>
            <a:r>
              <a:rPr lang="ru">
                <a:latin typeface="Lobster"/>
                <a:ea typeface="Lobster"/>
                <a:cs typeface="Lobster"/>
                <a:sym typeface="Lobster"/>
              </a:rPr>
              <a:t>9.Сбалансированное питание-важный фактор поддержания зрения в пожилом возрасте.Особенно важен комплекс биологических веществ-это витамины А, С и группы В, которые влияют на обменные процессы и кровоток.</a:t>
            </a:r>
            <a:endParaRPr>
              <a:latin typeface="Lobster"/>
              <a:ea typeface="Lobster"/>
              <a:cs typeface="Lobster"/>
              <a:sym typeface="Lobster"/>
            </a:endParaRPr>
          </a:p>
          <a:p>
            <a:pPr marL="0" lvl="0" indent="0" algn="l" rtl="0">
              <a:spcBef>
                <a:spcPts val="1600"/>
              </a:spcBef>
              <a:spcAft>
                <a:spcPts val="1600"/>
              </a:spcAft>
              <a:buNone/>
            </a:pPr>
            <a:r>
              <a:rPr lang="ru">
                <a:latin typeface="Lobster"/>
                <a:ea typeface="Lobster"/>
                <a:cs typeface="Lobster"/>
                <a:sym typeface="Lobster"/>
              </a:rPr>
              <a:t>10.Отказ от пагубных привычек повышает общий уровень жизенного тонуса, одновременно  поддерживая зрительную систему в нормальных рамках.************************************************************************</a:t>
            </a:r>
            <a:endParaRPr>
              <a:latin typeface="Lobster"/>
              <a:ea typeface="Lobster"/>
              <a:cs typeface="Lobster"/>
              <a:sym typeface="Lobster"/>
            </a:endParaRPr>
          </a:p>
        </p:txBody>
      </p:sp>
      <p:pic>
        <p:nvPicPr>
          <p:cNvPr id="138" name="Google Shape;138;p20"/>
          <p:cNvPicPr preferRelativeResize="0"/>
          <p:nvPr/>
        </p:nvPicPr>
        <p:blipFill>
          <a:blip r:embed="rId3">
            <a:alphaModFix/>
          </a:blip>
          <a:stretch>
            <a:fillRect/>
          </a:stretch>
        </p:blipFill>
        <p:spPr>
          <a:xfrm>
            <a:off x="1728075" y="631975"/>
            <a:ext cx="6645701" cy="11652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4A7D6"/>
        </a:solidFill>
        <a:effectLst/>
      </p:bgPr>
    </p:bg>
    <p:spTree>
      <p:nvGrpSpPr>
        <p:cNvPr id="1" name="Shape 142"/>
        <p:cNvGrpSpPr/>
        <p:nvPr/>
      </p:nvGrpSpPr>
      <p:grpSpPr>
        <a:xfrm>
          <a:off x="0" y="0"/>
          <a:ext cx="0" cy="0"/>
          <a:chOff x="0" y="0"/>
          <a:chExt cx="0" cy="0"/>
        </a:xfrm>
      </p:grpSpPr>
      <p:sp>
        <p:nvSpPr>
          <p:cNvPr id="143" name="Google Shape;143;p21"/>
          <p:cNvSpPr txBox="1">
            <a:spLocks noGrp="1"/>
          </p:cNvSpPr>
          <p:nvPr>
            <p:ph type="title"/>
          </p:nvPr>
        </p:nvSpPr>
        <p:spPr>
          <a:xfrm>
            <a:off x="859100" y="612225"/>
            <a:ext cx="7559100" cy="1323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Pacifico"/>
                <a:ea typeface="Pacifico"/>
                <a:cs typeface="Pacifico"/>
                <a:sym typeface="Pacifico"/>
              </a:rPr>
              <a:t>    ************************************** </a:t>
            </a:r>
            <a:endParaRPr>
              <a:latin typeface="Pacifico"/>
              <a:ea typeface="Pacifico"/>
              <a:cs typeface="Pacifico"/>
              <a:sym typeface="Pacifico"/>
            </a:endParaRPr>
          </a:p>
          <a:p>
            <a:pPr marL="0" lvl="0" indent="0" algn="l" rtl="0">
              <a:spcBef>
                <a:spcPts val="0"/>
              </a:spcBef>
              <a:spcAft>
                <a:spcPts val="0"/>
              </a:spcAft>
              <a:buNone/>
            </a:pPr>
            <a:r>
              <a:rPr lang="ru">
                <a:latin typeface="Pacifico"/>
                <a:ea typeface="Pacifico"/>
                <a:cs typeface="Pacifico"/>
                <a:sym typeface="Pacifico"/>
              </a:rPr>
              <a:t>                  </a:t>
            </a:r>
            <a:r>
              <a:rPr lang="ru" i="1">
                <a:solidFill>
                  <a:srgbClr val="CC0000"/>
                </a:solidFill>
                <a:latin typeface="Montserrat"/>
                <a:ea typeface="Montserrat"/>
                <a:cs typeface="Montserrat"/>
                <a:sym typeface="Montserrat"/>
              </a:rPr>
              <a:t>ГИГИЕНА  СНА</a:t>
            </a:r>
            <a:endParaRPr i="1">
              <a:solidFill>
                <a:srgbClr val="CC0000"/>
              </a:solidFill>
              <a:latin typeface="Montserrat"/>
              <a:ea typeface="Montserrat"/>
              <a:cs typeface="Montserrat"/>
              <a:sym typeface="Montserrat"/>
            </a:endParaRPr>
          </a:p>
          <a:p>
            <a:pPr marL="0" lvl="0" indent="0" algn="l" rtl="0">
              <a:spcBef>
                <a:spcPts val="0"/>
              </a:spcBef>
              <a:spcAft>
                <a:spcPts val="0"/>
              </a:spcAft>
              <a:buNone/>
            </a:pPr>
            <a:r>
              <a:rPr lang="ru">
                <a:latin typeface="Pacifico"/>
                <a:ea typeface="Pacifico"/>
                <a:cs typeface="Pacifico"/>
                <a:sym typeface="Pacifico"/>
              </a:rPr>
              <a:t>         </a:t>
            </a:r>
            <a:r>
              <a:rPr lang="ru" sz="2900">
                <a:latin typeface="Pacifico"/>
                <a:ea typeface="Pacifico"/>
                <a:cs typeface="Pacifico"/>
                <a:sym typeface="Pacifico"/>
              </a:rPr>
              <a:t>   *********************</a:t>
            </a:r>
            <a:endParaRPr sz="3000" i="1">
              <a:latin typeface="Comfortaa"/>
              <a:ea typeface="Comfortaa"/>
              <a:cs typeface="Comfortaa"/>
              <a:sym typeface="Comfortaa"/>
            </a:endParaRPr>
          </a:p>
        </p:txBody>
      </p:sp>
      <p:sp>
        <p:nvSpPr>
          <p:cNvPr id="144" name="Google Shape;144;p21"/>
          <p:cNvSpPr txBox="1">
            <a:spLocks noGrp="1"/>
          </p:cNvSpPr>
          <p:nvPr>
            <p:ph type="body" idx="1"/>
          </p:nvPr>
        </p:nvSpPr>
        <p:spPr>
          <a:xfrm>
            <a:off x="266625" y="2039303"/>
            <a:ext cx="8349000" cy="28191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45" name="Google Shape;145;p21"/>
          <p:cNvPicPr preferRelativeResize="0"/>
          <p:nvPr/>
        </p:nvPicPr>
        <p:blipFill>
          <a:blip r:embed="rId3">
            <a:alphaModFix/>
          </a:blip>
          <a:stretch>
            <a:fillRect/>
          </a:stretch>
        </p:blipFill>
        <p:spPr>
          <a:xfrm>
            <a:off x="345625" y="2138100"/>
            <a:ext cx="4528524" cy="2433901"/>
          </a:xfrm>
          <a:prstGeom prst="rect">
            <a:avLst/>
          </a:prstGeom>
          <a:noFill/>
          <a:ln>
            <a:noFill/>
          </a:ln>
        </p:spPr>
      </p:pic>
      <p:pic>
        <p:nvPicPr>
          <p:cNvPr id="146" name="Google Shape;146;p21"/>
          <p:cNvPicPr preferRelativeResize="0"/>
          <p:nvPr/>
        </p:nvPicPr>
        <p:blipFill>
          <a:blip r:embed="rId4">
            <a:alphaModFix/>
          </a:blip>
          <a:stretch>
            <a:fillRect/>
          </a:stretch>
        </p:blipFill>
        <p:spPr>
          <a:xfrm>
            <a:off x="5598975" y="2078875"/>
            <a:ext cx="2715551" cy="22611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3C47D"/>
        </a:solidFill>
        <a:effectLst/>
      </p:bgPr>
    </p:bg>
    <p:spTree>
      <p:nvGrpSpPr>
        <p:cNvPr id="1" name="Shape 150"/>
        <p:cNvGrpSpPr/>
        <p:nvPr/>
      </p:nvGrpSpPr>
      <p:grpSpPr>
        <a:xfrm>
          <a:off x="0" y="0"/>
          <a:ext cx="0" cy="0"/>
          <a:chOff x="0" y="0"/>
          <a:chExt cx="0" cy="0"/>
        </a:xfrm>
      </p:grpSpPr>
      <p:sp>
        <p:nvSpPr>
          <p:cNvPr id="151" name="Google Shape;151;p22"/>
          <p:cNvSpPr txBox="1">
            <a:spLocks noGrp="1"/>
          </p:cNvSpPr>
          <p:nvPr>
            <p:ph type="title"/>
          </p:nvPr>
        </p:nvSpPr>
        <p:spPr>
          <a:xfrm>
            <a:off x="729450" y="1323225"/>
            <a:ext cx="7688700" cy="68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100">
                <a:solidFill>
                  <a:srgbClr val="B45F06"/>
                </a:solidFill>
              </a:rPr>
              <a:t>         ЧТО ТАКОЕ ГИГИЕНА СНА?</a:t>
            </a:r>
            <a:endParaRPr sz="3100">
              <a:solidFill>
                <a:srgbClr val="B45F06"/>
              </a:solidFill>
            </a:endParaRPr>
          </a:p>
        </p:txBody>
      </p:sp>
      <p:sp>
        <p:nvSpPr>
          <p:cNvPr id="152" name="Google Shape;152;p22"/>
          <p:cNvSpPr txBox="1">
            <a:spLocks noGrp="1"/>
          </p:cNvSpPr>
          <p:nvPr>
            <p:ph type="body" idx="1"/>
          </p:nvPr>
        </p:nvSpPr>
        <p:spPr>
          <a:xfrm>
            <a:off x="118500" y="2088750"/>
            <a:ext cx="9025500" cy="2937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a:solidFill>
                  <a:srgbClr val="CC0000"/>
                </a:solidFill>
                <a:latin typeface="Lora"/>
                <a:ea typeface="Lora"/>
                <a:cs typeface="Lora"/>
                <a:sym typeface="Lora"/>
              </a:rPr>
              <a:t>Гигиена сна-это комплекс мероприятий, предназначенных для обеспечения полноценного здорового сна. Это понятие включает период для подготовки ко сну, продолжительность сна и правильно организованное спальное место.Соблюдение принципов гигиены сна позволяет эффективно восстанавливать запас энергии, необходимый для ежедневной работы и жизнедеятельности.</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ХОРОШИЙ СОН ЭТО ТОТ, КОТОРЫЙ МЫ ОБЫЧНО ОПРЕДЕЛЯЕМ, КАК:</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 НЕПРЕРЫВНЫЙ</a:t>
            </a:r>
            <a:endParaRPr b="1">
              <a:solidFill>
                <a:srgbClr val="CC0000"/>
              </a:solidFill>
              <a:latin typeface="Lora"/>
              <a:ea typeface="Lora"/>
              <a:cs typeface="Lora"/>
              <a:sym typeface="Lora"/>
            </a:endParaRPr>
          </a:p>
          <a:p>
            <a:pPr marL="0" lvl="0" indent="0" algn="l" rtl="0">
              <a:spcBef>
                <a:spcPts val="1600"/>
              </a:spcBef>
              <a:spcAft>
                <a:spcPts val="0"/>
              </a:spcAft>
              <a:buNone/>
            </a:pPr>
            <a:r>
              <a:rPr lang="ru" b="1">
                <a:solidFill>
                  <a:srgbClr val="CC0000"/>
                </a:solidFill>
                <a:latin typeface="Lora"/>
                <a:ea typeface="Lora"/>
                <a:cs typeface="Lora"/>
                <a:sym typeface="Lora"/>
              </a:rPr>
              <a:t>***ОБЩЕУКРЕПЛЯЮЩИЙ</a:t>
            </a:r>
            <a:endParaRPr b="1">
              <a:solidFill>
                <a:srgbClr val="CC0000"/>
              </a:solidFill>
              <a:latin typeface="Lora"/>
              <a:ea typeface="Lora"/>
              <a:cs typeface="Lora"/>
              <a:sym typeface="Lora"/>
            </a:endParaRPr>
          </a:p>
          <a:p>
            <a:pPr marL="0" lvl="0" indent="0" algn="l" rtl="0">
              <a:spcBef>
                <a:spcPts val="1600"/>
              </a:spcBef>
              <a:spcAft>
                <a:spcPts val="1600"/>
              </a:spcAft>
              <a:buNone/>
            </a:pPr>
            <a:r>
              <a:rPr lang="ru" b="1">
                <a:solidFill>
                  <a:srgbClr val="CC0000"/>
                </a:solidFill>
                <a:latin typeface="Lora"/>
                <a:ea typeface="Lora"/>
                <a:cs typeface="Lora"/>
                <a:sym typeface="Lora"/>
              </a:rPr>
              <a:t>***ГЛУБОКИЙ</a:t>
            </a:r>
            <a:endParaRPr b="1">
              <a:solidFill>
                <a:srgbClr val="CC0000"/>
              </a:solidFill>
              <a:latin typeface="Lora"/>
              <a:ea typeface="Lora"/>
              <a:cs typeface="Lora"/>
              <a:sym typeface="Lora"/>
            </a:endParaRPr>
          </a:p>
        </p:txBody>
      </p:sp>
      <p:pic>
        <p:nvPicPr>
          <p:cNvPr id="153" name="Google Shape;153;p22"/>
          <p:cNvPicPr preferRelativeResize="0"/>
          <p:nvPr/>
        </p:nvPicPr>
        <p:blipFill>
          <a:blip r:embed="rId3">
            <a:alphaModFix/>
          </a:blip>
          <a:stretch>
            <a:fillRect/>
          </a:stretch>
        </p:blipFill>
        <p:spPr>
          <a:xfrm>
            <a:off x="6151950" y="3294975"/>
            <a:ext cx="2893274" cy="1731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157"/>
        <p:cNvGrpSpPr/>
        <p:nvPr/>
      </p:nvGrpSpPr>
      <p:grpSpPr>
        <a:xfrm>
          <a:off x="0" y="0"/>
          <a:ext cx="0" cy="0"/>
          <a:chOff x="0" y="0"/>
          <a:chExt cx="0" cy="0"/>
        </a:xfrm>
      </p:grpSpPr>
      <p:sp>
        <p:nvSpPr>
          <p:cNvPr id="158" name="Google Shape;158;p23"/>
          <p:cNvSpPr txBox="1">
            <a:spLocks noGrp="1"/>
          </p:cNvSpPr>
          <p:nvPr>
            <p:ph type="title"/>
          </p:nvPr>
        </p:nvSpPr>
        <p:spPr>
          <a:xfrm>
            <a:off x="59250" y="332510"/>
            <a:ext cx="8698200" cy="112221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i="1" dirty="0">
                <a:solidFill>
                  <a:srgbClr val="0B5394"/>
                </a:solidFill>
                <a:latin typeface="Impact"/>
                <a:ea typeface="Impact"/>
                <a:cs typeface="Impact"/>
                <a:sym typeface="Impact"/>
              </a:rPr>
              <a:t>                                 </a:t>
            </a:r>
            <a:r>
              <a:rPr lang="ru" sz="2700" i="1" dirty="0">
                <a:solidFill>
                  <a:srgbClr val="0B5394"/>
                </a:solidFill>
                <a:latin typeface="Impact"/>
                <a:ea typeface="Impact"/>
                <a:cs typeface="Impact"/>
                <a:sym typeface="Impact"/>
              </a:rPr>
              <a:t>ОСНОВНЫЕ  </a:t>
            </a:r>
            <a:r>
              <a:rPr lang="ru" sz="2700" i="1" dirty="0">
                <a:solidFill>
                  <a:srgbClr val="0B5394"/>
                </a:solidFill>
                <a:latin typeface="Pacifico"/>
                <a:ea typeface="Pacifico"/>
                <a:cs typeface="Pacifico"/>
                <a:sym typeface="Pacifico"/>
              </a:rPr>
              <a:t>ПРАВИЛА  </a:t>
            </a:r>
            <a:r>
              <a:rPr lang="ru" sz="2700" i="1" dirty="0">
                <a:solidFill>
                  <a:srgbClr val="0B5394"/>
                </a:solidFill>
                <a:latin typeface="Impact"/>
                <a:ea typeface="Impact"/>
                <a:cs typeface="Impact"/>
                <a:sym typeface="Impact"/>
              </a:rPr>
              <a:t>ХОРОШЕГО </a:t>
            </a:r>
            <a:endParaRPr sz="2700" i="1">
              <a:solidFill>
                <a:srgbClr val="0B5394"/>
              </a:solidFill>
              <a:latin typeface="Impact"/>
              <a:ea typeface="Impact"/>
              <a:cs typeface="Impact"/>
              <a:sym typeface="Impact"/>
            </a:endParaRPr>
          </a:p>
          <a:p>
            <a:pPr marL="0" lvl="0" indent="0" algn="l" rtl="0">
              <a:spcBef>
                <a:spcPts val="0"/>
              </a:spcBef>
              <a:spcAft>
                <a:spcPts val="0"/>
              </a:spcAft>
              <a:buNone/>
            </a:pPr>
            <a:r>
              <a:rPr lang="ru" sz="2700" i="1" dirty="0">
                <a:solidFill>
                  <a:srgbClr val="0B5394"/>
                </a:solidFill>
                <a:latin typeface="Impact"/>
                <a:ea typeface="Impact"/>
                <a:cs typeface="Impact"/>
                <a:sym typeface="Impact"/>
              </a:rPr>
              <a:t>                                                                    СНА       </a:t>
            </a:r>
            <a:endParaRPr sz="2400" i="1">
              <a:solidFill>
                <a:srgbClr val="0B5394"/>
              </a:solidFill>
              <a:latin typeface="Impact"/>
              <a:ea typeface="Impact"/>
              <a:cs typeface="Impact"/>
              <a:sym typeface="Impact"/>
            </a:endParaRPr>
          </a:p>
        </p:txBody>
      </p:sp>
      <p:sp>
        <p:nvSpPr>
          <p:cNvPr id="159" name="Google Shape;159;p23"/>
          <p:cNvSpPr txBox="1">
            <a:spLocks noGrp="1"/>
          </p:cNvSpPr>
          <p:nvPr>
            <p:ph type="body" idx="1"/>
          </p:nvPr>
        </p:nvSpPr>
        <p:spPr>
          <a:xfrm>
            <a:off x="187625" y="1288473"/>
            <a:ext cx="8828100" cy="379685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dirty="0">
                <a:solidFill>
                  <a:srgbClr val="741B47"/>
                </a:solidFill>
              </a:rPr>
              <a:t>1.</a:t>
            </a:r>
            <a:r>
              <a:rPr lang="ru" sz="1600" b="1" u="sng" dirty="0">
                <a:solidFill>
                  <a:srgbClr val="741B47"/>
                </a:solidFill>
              </a:rPr>
              <a:t>Определенные  часы для сна-</a:t>
            </a:r>
            <a:r>
              <a:rPr lang="ru" sz="1600" b="1" dirty="0">
                <a:solidFill>
                  <a:srgbClr val="741B47"/>
                </a:solidFill>
              </a:rPr>
              <a:t> основа его гигиены.Организм привыкает к засыпанию в определенное время.Этот элемент является достаточно важной и необходимой привычкой.Нарушение устоявшегося режима может привести  к бессоннице.</a:t>
            </a:r>
            <a:endParaRPr sz="1600" b="1">
              <a:solidFill>
                <a:srgbClr val="741B47"/>
              </a:solidFill>
            </a:endParaRPr>
          </a:p>
          <a:p>
            <a:pPr marL="0" lvl="0" indent="0" algn="l" rtl="0">
              <a:spcBef>
                <a:spcPts val="1600"/>
              </a:spcBef>
              <a:spcAft>
                <a:spcPts val="0"/>
              </a:spcAft>
              <a:buNone/>
            </a:pPr>
            <a:r>
              <a:rPr lang="ru" sz="1600" b="1" dirty="0">
                <a:solidFill>
                  <a:srgbClr val="741B47"/>
                </a:solidFill>
              </a:rPr>
              <a:t>2.</a:t>
            </a:r>
            <a:r>
              <a:rPr lang="ru" sz="1600" b="1" u="sng" dirty="0">
                <a:solidFill>
                  <a:srgbClr val="741B47"/>
                </a:solidFill>
              </a:rPr>
              <a:t>При ночной бессоннице, старайтесь не спать в течение дня.</a:t>
            </a:r>
            <a:r>
              <a:rPr lang="ru" sz="1600" b="1" dirty="0">
                <a:solidFill>
                  <a:srgbClr val="741B47"/>
                </a:solidFill>
              </a:rPr>
              <a:t> Дневной сон полезен, при условии, что такой сон длится около 30-45 минут и не сказывается на качестве ночного сна.</a:t>
            </a:r>
            <a:endParaRPr sz="1600" b="1">
              <a:solidFill>
                <a:srgbClr val="741B47"/>
              </a:solidFill>
            </a:endParaRPr>
          </a:p>
          <a:p>
            <a:pPr marL="0" lvl="0" indent="0" algn="l" rtl="0">
              <a:spcBef>
                <a:spcPts val="1600"/>
              </a:spcBef>
              <a:spcAft>
                <a:spcPts val="1600"/>
              </a:spcAft>
              <a:buNone/>
            </a:pPr>
            <a:r>
              <a:rPr lang="ru" sz="1600" b="1" dirty="0">
                <a:solidFill>
                  <a:srgbClr val="741B47"/>
                </a:solidFill>
              </a:rPr>
              <a:t>3.</a:t>
            </a:r>
            <a:r>
              <a:rPr lang="ru" sz="1600" b="1" u="sng" dirty="0">
                <a:solidFill>
                  <a:srgbClr val="741B47"/>
                </a:solidFill>
              </a:rPr>
              <a:t>Определенное место для сна.</a:t>
            </a:r>
            <a:r>
              <a:rPr lang="ru" sz="1600" b="1" dirty="0">
                <a:solidFill>
                  <a:srgbClr val="741B47"/>
                </a:solidFill>
              </a:rPr>
              <a:t> Важно также использовать  свою кровать по прямому назначению-только для сна. Там не стоит смотреть телевизор, играть на телефоне,принимать пищу или ссориться.Бессознательные ассоциации с местом сна могут влиять на его качество и продолжительность.</a:t>
            </a:r>
            <a:endParaRPr sz="1600" b="1">
              <a:solidFill>
                <a:srgbClr val="741B47"/>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63"/>
        <p:cNvGrpSpPr/>
        <p:nvPr/>
      </p:nvGrpSpPr>
      <p:grpSpPr>
        <a:xfrm>
          <a:off x="0" y="0"/>
          <a:ext cx="0" cy="0"/>
          <a:chOff x="0" y="0"/>
          <a:chExt cx="0" cy="0"/>
        </a:xfrm>
      </p:grpSpPr>
      <p:sp>
        <p:nvSpPr>
          <p:cNvPr id="164" name="Google Shape;164;p24"/>
          <p:cNvSpPr txBox="1">
            <a:spLocks noGrp="1"/>
          </p:cNvSpPr>
          <p:nvPr>
            <p:ph type="title"/>
          </p:nvPr>
        </p:nvSpPr>
        <p:spPr>
          <a:xfrm>
            <a:off x="729450" y="671475"/>
            <a:ext cx="7688700" cy="46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a:t>
            </a:r>
            <a:endParaRPr/>
          </a:p>
        </p:txBody>
      </p:sp>
      <p:sp>
        <p:nvSpPr>
          <p:cNvPr id="165" name="Google Shape;165;p24"/>
          <p:cNvSpPr txBox="1">
            <a:spLocks noGrp="1"/>
          </p:cNvSpPr>
          <p:nvPr>
            <p:ph type="body" idx="1"/>
          </p:nvPr>
        </p:nvSpPr>
        <p:spPr>
          <a:xfrm>
            <a:off x="148200" y="1530575"/>
            <a:ext cx="8995800" cy="361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a:solidFill>
                  <a:srgbClr val="741B47"/>
                </a:solidFill>
              </a:rPr>
              <a:t>4.</a:t>
            </a:r>
            <a:r>
              <a:rPr lang="ru" sz="1600" b="1" u="sng">
                <a:solidFill>
                  <a:srgbClr val="741B47"/>
                </a:solidFill>
              </a:rPr>
              <a:t>Избегайте излишней активности за 2 часа до сна.</a:t>
            </a:r>
            <a:r>
              <a:rPr lang="ru" sz="1600" b="1">
                <a:solidFill>
                  <a:srgbClr val="741B47"/>
                </a:solidFill>
              </a:rPr>
              <a:t> Регулярная физическая нагрузка,которой занимаются во второй половине дня, может способствовать глубокому сну. Однако большие физические нагрузки,перенесенные менее чем за 2 часа до отхода ко сну, способны помешать засыпанию и ухудшить качество сна.</a:t>
            </a:r>
            <a:endParaRPr sz="1600" b="1">
              <a:solidFill>
                <a:srgbClr val="741B47"/>
              </a:solidFill>
            </a:endParaRPr>
          </a:p>
          <a:p>
            <a:pPr marL="0" lvl="0" indent="0" algn="l" rtl="0">
              <a:spcBef>
                <a:spcPts val="1600"/>
              </a:spcBef>
              <a:spcAft>
                <a:spcPts val="1600"/>
              </a:spcAft>
              <a:buNone/>
            </a:pPr>
            <a:r>
              <a:rPr lang="ru" sz="1600" b="1">
                <a:solidFill>
                  <a:srgbClr val="741B47"/>
                </a:solidFill>
              </a:rPr>
              <a:t>5.</a:t>
            </a:r>
            <a:r>
              <a:rPr lang="ru" sz="1600" b="1" u="sng">
                <a:solidFill>
                  <a:srgbClr val="741B47"/>
                </a:solidFill>
              </a:rPr>
              <a:t>Контролируйте своё меню перед сном.</a:t>
            </a:r>
            <a:r>
              <a:rPr lang="ru" sz="1600" b="1">
                <a:solidFill>
                  <a:srgbClr val="741B47"/>
                </a:solidFill>
              </a:rPr>
              <a:t>  Исключите употребление алкоголя менее чем за 4 часа до отхода ко сну. Также стоит избегать кофеина. Его содержат в себе чай и кофе, газированные напитки, шоколад. Желательно избегать тяжелой, солёной или сладкой пищи в большом количестве.</a:t>
            </a:r>
            <a:endParaRPr sz="1600" b="1">
              <a:solidFill>
                <a:srgbClr val="741B47"/>
              </a:solidFill>
            </a:endParaRPr>
          </a:p>
        </p:txBody>
      </p:sp>
      <p:pic>
        <p:nvPicPr>
          <p:cNvPr id="166" name="Google Shape;166;p24"/>
          <p:cNvPicPr preferRelativeResize="0"/>
          <p:nvPr/>
        </p:nvPicPr>
        <p:blipFill>
          <a:blip r:embed="rId3">
            <a:alphaModFix/>
          </a:blip>
          <a:stretch>
            <a:fillRect/>
          </a:stretch>
        </p:blipFill>
        <p:spPr>
          <a:xfrm>
            <a:off x="3159925" y="3693150"/>
            <a:ext cx="1698450" cy="1450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70"/>
        <p:cNvGrpSpPr/>
        <p:nvPr/>
      </p:nvGrpSpPr>
      <p:grpSpPr>
        <a:xfrm>
          <a:off x="0" y="0"/>
          <a:ext cx="0" cy="0"/>
          <a:chOff x="0" y="0"/>
          <a:chExt cx="0" cy="0"/>
        </a:xfrm>
      </p:grpSpPr>
      <p:sp>
        <p:nvSpPr>
          <p:cNvPr id="172" name="Google Shape;172;p25"/>
          <p:cNvSpPr txBox="1">
            <a:spLocks noGrp="1"/>
          </p:cNvSpPr>
          <p:nvPr>
            <p:ph type="body" idx="1"/>
          </p:nvPr>
        </p:nvSpPr>
        <p:spPr>
          <a:xfrm>
            <a:off x="138250" y="631767"/>
            <a:ext cx="8897100" cy="434508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b="1" dirty="0">
                <a:solidFill>
                  <a:srgbClr val="351C75"/>
                </a:solidFill>
              </a:rPr>
              <a:t>6.</a:t>
            </a:r>
            <a:r>
              <a:rPr lang="ru" sz="1600" b="1" u="sng" dirty="0">
                <a:solidFill>
                  <a:srgbClr val="351C75"/>
                </a:solidFill>
              </a:rPr>
              <a:t> Комфорт. </a:t>
            </a:r>
            <a:r>
              <a:rPr lang="ru" sz="1600" b="1" dirty="0">
                <a:solidFill>
                  <a:srgbClr val="351C75"/>
                </a:solidFill>
              </a:rPr>
              <a:t>Необходимо правильно организовать спальное место, с максимальным комфортом </a:t>
            </a:r>
            <a:r>
              <a:rPr lang="ru" sz="1600" b="1" dirty="0" smtClean="0">
                <a:solidFill>
                  <a:srgbClr val="351C75"/>
                </a:solidFill>
              </a:rPr>
              <a:t>для </a:t>
            </a:r>
            <a:r>
              <a:rPr lang="ru" sz="1600" b="1" dirty="0">
                <a:solidFill>
                  <a:srgbClr val="351C75"/>
                </a:solidFill>
              </a:rPr>
              <a:t>расслабления тела- свежий воздух, оптимальная температура для сна, обстановка.</a:t>
            </a:r>
            <a:endParaRPr sz="1600" b="1">
              <a:solidFill>
                <a:srgbClr val="351C75"/>
              </a:solidFill>
            </a:endParaRPr>
          </a:p>
          <a:p>
            <a:pPr marL="0" lvl="0" indent="0" algn="l" rtl="0">
              <a:spcBef>
                <a:spcPts val="1600"/>
              </a:spcBef>
              <a:spcAft>
                <a:spcPts val="0"/>
              </a:spcAft>
              <a:buNone/>
            </a:pPr>
            <a:r>
              <a:rPr lang="ru" sz="1600" b="1" dirty="0">
                <a:solidFill>
                  <a:srgbClr val="351C75"/>
                </a:solidFill>
              </a:rPr>
              <a:t>7.</a:t>
            </a:r>
            <a:r>
              <a:rPr lang="ru" sz="1600" b="1" u="sng" dirty="0">
                <a:solidFill>
                  <a:srgbClr val="351C75"/>
                </a:solidFill>
              </a:rPr>
              <a:t>Баланс сна и бодрствования. </a:t>
            </a:r>
            <a:r>
              <a:rPr lang="ru" sz="1600" b="1" dirty="0">
                <a:solidFill>
                  <a:srgbClr val="351C75"/>
                </a:solidFill>
              </a:rPr>
              <a:t>Долгий сон может привести к нарушению баланса. Не стоит долго находиться в постели после пробуждения.</a:t>
            </a:r>
            <a:endParaRPr sz="1600" b="1">
              <a:solidFill>
                <a:srgbClr val="351C75"/>
              </a:solidFill>
            </a:endParaRPr>
          </a:p>
          <a:p>
            <a:pPr marL="0" lvl="0" indent="0" algn="l" rtl="0">
              <a:spcBef>
                <a:spcPts val="1600"/>
              </a:spcBef>
              <a:spcAft>
                <a:spcPts val="0"/>
              </a:spcAft>
              <a:buNone/>
            </a:pPr>
            <a:r>
              <a:rPr lang="ru" sz="1600" b="1" dirty="0">
                <a:solidFill>
                  <a:srgbClr val="351C75"/>
                </a:solidFill>
              </a:rPr>
              <a:t>8.</a:t>
            </a:r>
            <a:r>
              <a:rPr lang="ru" sz="1600" b="1" u="sng" dirty="0">
                <a:solidFill>
                  <a:srgbClr val="351C75"/>
                </a:solidFill>
              </a:rPr>
              <a:t>Создайте условия для хорошего сна.</a:t>
            </a:r>
            <a:r>
              <a:rPr lang="ru" sz="1600" b="1" dirty="0">
                <a:solidFill>
                  <a:srgbClr val="351C75"/>
                </a:solidFill>
              </a:rPr>
              <a:t> Например теплая ванна, 10 минут чтения любимой книги</a:t>
            </a:r>
            <a:r>
              <a:rPr lang="ru" sz="1600" b="1" dirty="0" smtClean="0">
                <a:solidFill>
                  <a:srgbClr val="351C75"/>
                </a:solidFill>
              </a:rPr>
              <a:t>, лёгкая </a:t>
            </a:r>
            <a:r>
              <a:rPr lang="ru" sz="1600" b="1" dirty="0">
                <a:solidFill>
                  <a:srgbClr val="351C75"/>
                </a:solidFill>
              </a:rPr>
              <a:t>музыка помогут расслабиться.Проветривайте помещение за 20-30 минут до сна.</a:t>
            </a:r>
            <a:endParaRPr sz="1600" b="1">
              <a:solidFill>
                <a:srgbClr val="351C75"/>
              </a:solidFill>
            </a:endParaRPr>
          </a:p>
          <a:p>
            <a:pPr marL="0" lvl="0" indent="0" algn="l" rtl="0">
              <a:spcBef>
                <a:spcPts val="1600"/>
              </a:spcBef>
              <a:spcAft>
                <a:spcPts val="0"/>
              </a:spcAft>
              <a:buNone/>
            </a:pPr>
            <a:r>
              <a:rPr lang="ru" sz="1600" b="1" dirty="0">
                <a:solidFill>
                  <a:srgbClr val="351C75"/>
                </a:solidFill>
              </a:rPr>
              <a:t>9.</a:t>
            </a:r>
            <a:r>
              <a:rPr lang="ru" sz="1600" b="1" u="sng" dirty="0">
                <a:solidFill>
                  <a:srgbClr val="351C75"/>
                </a:solidFill>
              </a:rPr>
              <a:t>Избегайте в ночное время яркого света. </a:t>
            </a:r>
            <a:r>
              <a:rPr lang="ru" sz="1600" b="1" dirty="0">
                <a:solidFill>
                  <a:srgbClr val="351C75"/>
                </a:solidFill>
              </a:rPr>
              <a:t>Яркий свет может стать сигналом для изменения циркадных ритмов, в результате чего нарушается сон.</a:t>
            </a:r>
            <a:endParaRPr sz="1600" b="1">
              <a:solidFill>
                <a:srgbClr val="351C75"/>
              </a:solidFill>
            </a:endParaRPr>
          </a:p>
          <a:p>
            <a:pPr marL="0" lvl="0" indent="0" algn="l" rtl="0">
              <a:spcBef>
                <a:spcPts val="1600"/>
              </a:spcBef>
              <a:spcAft>
                <a:spcPts val="1600"/>
              </a:spcAft>
              <a:buNone/>
            </a:pPr>
            <a:r>
              <a:rPr lang="ru" sz="1900" b="1" dirty="0">
                <a:solidFill>
                  <a:srgbClr val="FF9900"/>
                </a:solidFill>
              </a:rPr>
              <a:t>СПОКОЙНОГО  СНА  И   ХОРОШЕГО  НАСТРОЕНИЯ !!!!!</a:t>
            </a:r>
            <a:endParaRPr sz="1900" b="1">
              <a:solidFill>
                <a:srgbClr val="FF9900"/>
              </a:solidFill>
            </a:endParaRPr>
          </a:p>
        </p:txBody>
      </p:sp>
    </p:spTree>
  </p:cSld>
  <p:clrMapOvr>
    <a:masterClrMapping/>
  </p:clrMapOvr>
</p:sld>
</file>

<file path=ppt/theme/theme1.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1048</Words>
  <PresentationFormat>Экран (16:9)</PresentationFormat>
  <Paragraphs>53</Paragraphs>
  <Slides>13</Slides>
  <Notes>13</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13</vt:i4>
      </vt:variant>
    </vt:vector>
  </HeadingPairs>
  <TitlesOfParts>
    <vt:vector size="23" baseType="lpstr">
      <vt:lpstr>Arial</vt:lpstr>
      <vt:lpstr>Comfortaa</vt:lpstr>
      <vt:lpstr>Raleway</vt:lpstr>
      <vt:lpstr>Lato</vt:lpstr>
      <vt:lpstr>Lobster</vt:lpstr>
      <vt:lpstr>Montserrat</vt:lpstr>
      <vt:lpstr>Impact</vt:lpstr>
      <vt:lpstr>Pacifico</vt:lpstr>
      <vt:lpstr>Lora</vt:lpstr>
      <vt:lpstr>Streamline</vt:lpstr>
      <vt:lpstr>Гигиена и самогигиена людей в пожилом возрасте.</vt:lpstr>
      <vt:lpstr>         ОБЩЕЕ ПОНЯТИЕ о ГИГИЕНЕ</vt:lpstr>
      <vt:lpstr>         Г  И Г  И Е Н А       З У Б О В</vt:lpstr>
      <vt:lpstr>Гигиена полости рта.</vt:lpstr>
      <vt:lpstr>          Г И Г И Е Н А    К О Ж  И    Л И Ц А</vt:lpstr>
      <vt:lpstr>                ГИГИЕНА  ЗРЕНИЯ</vt:lpstr>
      <vt:lpstr>         ДЕСЯТЬ ЭФФЕКТИВНЫХ РЕКОМЕНДАЦИЙ СОХРАНЕНИЯ И УЛУЧШЕНИЯ                                       ЗРЕНИЯ ДЛЯ ПОЖИЛЫХ ЛЮДЕЙ.                                                                             </vt:lpstr>
      <vt:lpstr>*****************************************************************  *****************************************************************</vt:lpstr>
      <vt:lpstr>    **************************************                    ГИГИЕНА  СНА             *********************</vt:lpstr>
      <vt:lpstr>         ЧТО ТАКОЕ ГИГИЕНА СНА?</vt:lpstr>
      <vt:lpstr>                                 ОСНОВНЫЕ  ПРАВИЛА  ХОРОШЕГО                                                                      СНА       </vt:lpstr>
      <vt:lpstr>////////////////////////////////////////////////////</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Гигиена и самогигиена людей в пожилом возрасте.</dc:title>
  <cp:lastModifiedBy>Shafikova_GA</cp:lastModifiedBy>
  <cp:revision>1</cp:revision>
  <dcterms:modified xsi:type="dcterms:W3CDTF">2020-12-15T10:50:22Z</dcterms:modified>
</cp:coreProperties>
</file>