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60" r:id="rId1"/>
  </p:sldMasterIdLst>
  <p:notesMasterIdLst>
    <p:notesMasterId r:id="rId17"/>
  </p:notesMasterIdLst>
  <p:sldIdLst>
    <p:sldId id="256" r:id="rId2"/>
    <p:sldId id="285" r:id="rId3"/>
    <p:sldId id="295" r:id="rId4"/>
    <p:sldId id="296" r:id="rId5"/>
    <p:sldId id="297" r:id="rId6"/>
    <p:sldId id="298" r:id="rId7"/>
    <p:sldId id="299" r:id="rId8"/>
    <p:sldId id="300" r:id="rId9"/>
    <p:sldId id="301" r:id="rId10"/>
    <p:sldId id="302" r:id="rId11"/>
    <p:sldId id="303" r:id="rId12"/>
    <p:sldId id="304" r:id="rId13"/>
    <p:sldId id="305" r:id="rId14"/>
    <p:sldId id="306" r:id="rId15"/>
    <p:sldId id="282" r:id="rId1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233" autoAdjust="0"/>
    <p:restoredTop sz="94660"/>
  </p:normalViewPr>
  <p:slideViewPr>
    <p:cSldViewPr snapToGrid="0">
      <p:cViewPr varScale="1">
        <p:scale>
          <a:sx n="86" d="100"/>
          <a:sy n="86" d="100"/>
        </p:scale>
        <p:origin x="-678" y="-9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174A3E-30D7-4D6F-9F08-EE22F652A70D}" type="datetimeFigureOut">
              <a:rPr lang="ru-RU" smtClean="0"/>
              <a:pPr/>
              <a:t>17.12.2020</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640E2A-1F63-4D39-B0DB-A320B6F5BA00}" type="slidenum">
              <a:rPr lang="ru-RU" smtClean="0"/>
              <a:pPr/>
              <a:t>‹#›</a:t>
            </a:fld>
            <a:endParaRPr lang="ru-RU"/>
          </a:p>
        </p:txBody>
      </p:sp>
    </p:spTree>
    <p:extLst>
      <p:ext uri="{BB962C8B-B14F-4D97-AF65-F5344CB8AC3E}">
        <p14:creationId xmlns:p14="http://schemas.microsoft.com/office/powerpoint/2010/main" xmlns="" val="39670283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50CCDB34-BA98-459C-B5B4-36527947AFF1}" type="datetimeFigureOut">
              <a:rPr lang="ru-RU" smtClean="0"/>
              <a:pPr/>
              <a:t>17.12.2020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40650573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0CCDB34-BA98-459C-B5B4-36527947AFF1}" type="datetimeFigureOut">
              <a:rPr lang="ru-RU" smtClean="0"/>
              <a:pPr/>
              <a:t>17.12.2020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3096110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0CCDB34-BA98-459C-B5B4-36527947AFF1}" type="datetimeFigureOut">
              <a:rPr lang="ru-RU" smtClean="0"/>
              <a:pPr/>
              <a:t>17.12.2020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4138275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50CCDB34-BA98-459C-B5B4-36527947AFF1}" type="datetimeFigureOut">
              <a:rPr lang="ru-RU" smtClean="0"/>
              <a:pPr/>
              <a:t>17.12.2020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3495656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50CCDB34-BA98-459C-B5B4-36527947AFF1}" type="datetimeFigureOut">
              <a:rPr lang="ru-RU" smtClean="0"/>
              <a:pPr/>
              <a:t>17.12.2020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32560846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50CCDB34-BA98-459C-B5B4-36527947AFF1}" type="datetimeFigureOut">
              <a:rPr lang="ru-RU" smtClean="0"/>
              <a:pPr/>
              <a:t>17.12.2020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1062931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CCDB34-BA98-459C-B5B4-36527947AFF1}" type="datetimeFigureOut">
              <a:rPr lang="ru-RU" smtClean="0"/>
              <a:pPr/>
              <a:t>17.12.2020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12165781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0CCDB34-BA98-459C-B5B4-36527947AFF1}" type="datetimeFigureOut">
              <a:rPr lang="ru-RU" smtClean="0"/>
              <a:pPr/>
              <a:t>17.12.2020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1273895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0CCDB34-BA98-459C-B5B4-36527947AFF1}" type="datetimeFigureOut">
              <a:rPr lang="ru-RU" smtClean="0"/>
              <a:pPr/>
              <a:t>17.12.2020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11609209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50CCDB34-BA98-459C-B5B4-36527947AFF1}" type="datetimeFigureOut">
              <a:rPr lang="ru-RU" smtClean="0"/>
              <a:pPr/>
              <a:t>17.12.2020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324608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0CCDB34-BA98-459C-B5B4-36527947AFF1}" type="datetimeFigureOut">
              <a:rPr lang="ru-RU" smtClean="0"/>
              <a:pPr/>
              <a:t>17.12.2020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1247168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0CCDB34-BA98-459C-B5B4-36527947AFF1}" type="datetimeFigureOut">
              <a:rPr lang="ru-RU" smtClean="0"/>
              <a:pPr/>
              <a:t>17.12.2020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xmlns="" val="36536627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0CCDB34-BA98-459C-B5B4-36527947AFF1}" type="datetimeFigureOut">
              <a:rPr lang="ru-RU" smtClean="0"/>
              <a:pPr/>
              <a:t>17.12.2020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40504884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0CCDB34-BA98-459C-B5B4-36527947AFF1}" type="datetimeFigureOut">
              <a:rPr lang="ru-RU" smtClean="0"/>
              <a:pPr/>
              <a:t>17.12.2020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xmlns="" val="30008573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0CCDB34-BA98-459C-B5B4-36527947AFF1}" type="datetimeFigureOut">
              <a:rPr lang="ru-RU" smtClean="0"/>
              <a:pPr/>
              <a:t>17.12.2020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749062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0CCDB34-BA98-459C-B5B4-36527947AFF1}" type="datetimeFigureOut">
              <a:rPr lang="ru-RU" smtClean="0"/>
              <a:pPr/>
              <a:t>17.12.2020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36739854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0CCDB34-BA98-459C-B5B4-36527947AFF1}" type="datetimeFigureOut">
              <a:rPr lang="ru-RU" smtClean="0"/>
              <a:pPr/>
              <a:t>17.12.2020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2122296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50CCDB34-BA98-459C-B5B4-36527947AFF1}" type="datetimeFigureOut">
              <a:rPr lang="ru-RU" smtClean="0"/>
              <a:pPr/>
              <a:t>17.12.2020</a:t>
            </a:fld>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3220530798"/>
      </p:ext>
    </p:extLst>
  </p:cSld>
  <p:clrMap bg1="dk1" tx1="lt1" bg2="dk2" tx2="lt2" accent1="accent1" accent2="accent2" accent3="accent3" accent4="accent4" accent5="accent5" accent6="accent6" hlink="hlink" folHlink="folHlink"/>
  <p:sldLayoutIdLst>
    <p:sldLayoutId id="2147484261" r:id="rId1"/>
    <p:sldLayoutId id="2147484262" r:id="rId2"/>
    <p:sldLayoutId id="2147484263" r:id="rId3"/>
    <p:sldLayoutId id="2147484264" r:id="rId4"/>
    <p:sldLayoutId id="2147484265" r:id="rId5"/>
    <p:sldLayoutId id="2147484266" r:id="rId6"/>
    <p:sldLayoutId id="2147484267" r:id="rId7"/>
    <p:sldLayoutId id="2147484268" r:id="rId8"/>
    <p:sldLayoutId id="2147484269" r:id="rId9"/>
    <p:sldLayoutId id="2147484270" r:id="rId10"/>
    <p:sldLayoutId id="2147484271" r:id="rId11"/>
    <p:sldLayoutId id="2147484272" r:id="rId12"/>
    <p:sldLayoutId id="2147484273" r:id="rId13"/>
    <p:sldLayoutId id="2147484274" r:id="rId14"/>
    <p:sldLayoutId id="2147484275" r:id="rId15"/>
    <p:sldLayoutId id="2147484276" r:id="rId16"/>
    <p:sldLayoutId id="21474842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7dach.ru/tag/petrushka/" TargetMode="External"/><Relationship Id="rId2" Type="http://schemas.openxmlformats.org/officeDocument/2006/relationships/hyperlink" Target="https://7dach.ru/tag/luk/" TargetMode="Externa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hyperlink" Target="https://7dach.ru/tag/salat-posevnoy/" TargetMode="External"/><Relationship Id="rId4" Type="http://schemas.openxmlformats.org/officeDocument/2006/relationships/hyperlink" Target="https://7dach.ru/tag/ukrop/"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0498" y="537142"/>
            <a:ext cx="10515600" cy="1590424"/>
          </a:xfrm>
        </p:spPr>
        <p:txBody>
          <a:bodyPr>
            <a:normAutofit/>
          </a:bodyPr>
          <a:lstStyle/>
          <a:p>
            <a:pPr algn="ctr"/>
            <a:r>
              <a:rPr lang="ru-RU" sz="1800" b="1" dirty="0" smtClean="0"/>
              <a:t>ГАУ «КЦСОН </a:t>
            </a:r>
            <a:r>
              <a:rPr lang="ru-RU" sz="1800" b="1" dirty="0" smtClean="0"/>
              <a:t>города  </a:t>
            </a:r>
            <a:r>
              <a:rPr lang="ru-RU" sz="1800" b="1" dirty="0" smtClean="0"/>
              <a:t>КАМЕНСКА – УРАЛЬСКОГО»</a:t>
            </a:r>
            <a:br>
              <a:rPr lang="ru-RU" sz="1800" b="1" dirty="0" smtClean="0"/>
            </a:br>
            <a:r>
              <a:rPr lang="ru-RU" dirty="0" smtClean="0"/>
              <a:t/>
            </a:r>
            <a:br>
              <a:rPr lang="ru-RU" dirty="0" smtClean="0"/>
            </a:br>
            <a:endParaRPr lang="ru-RU" b="1" dirty="0"/>
          </a:p>
        </p:txBody>
      </p:sp>
      <p:sp>
        <p:nvSpPr>
          <p:cNvPr id="3" name="Объект 2"/>
          <p:cNvSpPr>
            <a:spLocks noGrp="1"/>
          </p:cNvSpPr>
          <p:nvPr>
            <p:ph idx="1"/>
          </p:nvPr>
        </p:nvSpPr>
        <p:spPr>
          <a:xfrm>
            <a:off x="642796" y="2299580"/>
            <a:ext cx="10711004" cy="4237022"/>
          </a:xfrm>
        </p:spPr>
        <p:txBody>
          <a:bodyPr/>
          <a:lstStyle/>
          <a:p>
            <a:pPr algn="ctr"/>
            <a:endParaRPr lang="ru-RU" dirty="0"/>
          </a:p>
          <a:p>
            <a:pPr algn="ctr"/>
            <a:r>
              <a:rPr lang="ru-RU" b="1" dirty="0" smtClean="0">
                <a:ln w="12700">
                  <a:solidFill>
                    <a:schemeClr val="accent3">
                      <a:lumMod val="50000"/>
                    </a:schemeClr>
                  </a:solidFill>
                  <a:prstDash val="solid"/>
                </a:ln>
                <a:solidFill>
                  <a:schemeClr val="bg1"/>
                </a:solidFill>
                <a:effectLst>
                  <a:innerShdw blurRad="177800">
                    <a:schemeClr val="accent3">
                      <a:lumMod val="50000"/>
                    </a:schemeClr>
                  </a:innerShdw>
                </a:effectLst>
              </a:rPr>
              <a:t>НАПРАВЛЕНИЕ :</a:t>
            </a:r>
            <a:r>
              <a:rPr lang="ru-RU"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a:t>
            </a:r>
            <a:r>
              <a:rPr lang="ru-RU" sz="4000" b="1" dirty="0" smtClean="0">
                <a:ln/>
                <a:solidFill>
                  <a:schemeClr val="accent6"/>
                </a:solidFill>
                <a:effectLst>
                  <a:outerShdw blurRad="38100" dist="19050" dir="2700000" algn="tl" rotWithShape="0">
                    <a:schemeClr val="dk1">
                      <a:lumMod val="50000"/>
                      <a:alpha val="40000"/>
                    </a:schemeClr>
                  </a:outerShdw>
                </a:effectLst>
              </a:rPr>
              <a:t>«САДОВОДЫ И ОГОРОДНИКИ»</a:t>
            </a:r>
            <a:endParaRPr lang="ru-RU" sz="4000" b="1" dirty="0">
              <a:ln/>
              <a:solidFill>
                <a:schemeClr val="accent6"/>
              </a:solidFill>
              <a:effectLst>
                <a:outerShdw blurRad="38100" dist="19050" dir="2700000" algn="tl" rotWithShape="0">
                  <a:schemeClr val="dk1">
                    <a:lumMod val="50000"/>
                    <a:alpha val="40000"/>
                  </a:schemeClr>
                </a:outerShdw>
              </a:effectLst>
            </a:endParaRPr>
          </a:p>
          <a:p>
            <a:pPr algn="ctr"/>
            <a:endParaRPr lang="ru-RU" sz="40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a:p>
            <a:pPr marL="0" indent="0" algn="ctr">
              <a:buNone/>
            </a:pPr>
            <a:endParaRPr lang="ru-RU" sz="16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a:p>
            <a:pPr marL="0" indent="0" algn="ctr">
              <a:buNone/>
            </a:pPr>
            <a:endParaRPr lang="ru-RU" sz="1600"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a:p>
            <a:pPr marL="0" indent="0" algn="ctr">
              <a:buNone/>
            </a:pPr>
            <a:endParaRPr lang="ru-RU" sz="16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a:p>
            <a:pPr marL="0" indent="0" algn="ctr">
              <a:buNone/>
            </a:pPr>
            <a:r>
              <a:rPr lang="ru-RU" sz="1600" b="1" dirty="0" smtClean="0">
                <a:ln/>
                <a:solidFill>
                  <a:schemeClr val="bg1"/>
                </a:solidFill>
                <a:effectLst>
                  <a:outerShdw blurRad="38100" dist="19050" dir="2700000" algn="tl" rotWithShape="0">
                    <a:schemeClr val="dk1">
                      <a:lumMod val="50000"/>
                      <a:alpha val="40000"/>
                    </a:schemeClr>
                  </a:outerShdw>
                </a:effectLst>
              </a:rPr>
              <a:t>Руководитель:</a:t>
            </a:r>
            <a:endParaRPr lang="ru-RU" sz="1600" b="1" dirty="0">
              <a:ln/>
              <a:solidFill>
                <a:schemeClr val="bg1"/>
              </a:solidFill>
              <a:effectLst>
                <a:outerShdw blurRad="38100" dist="19050" dir="2700000" algn="tl" rotWithShape="0">
                  <a:schemeClr val="dk1">
                    <a:lumMod val="50000"/>
                    <a:alpha val="40000"/>
                  </a:schemeClr>
                </a:outerShdw>
              </a:effectLst>
            </a:endParaRPr>
          </a:p>
          <a:p>
            <a:pPr marL="0" indent="0" algn="r">
              <a:buNone/>
            </a:pPr>
            <a:r>
              <a:rPr lang="ru-RU" sz="1400" b="1" dirty="0" smtClean="0">
                <a:ln/>
                <a:solidFill>
                  <a:schemeClr val="bg1"/>
                </a:solidFill>
                <a:effectLst>
                  <a:outerShdw blurRad="38100" dist="19050" dir="2700000" algn="tl" rotWithShape="0">
                    <a:schemeClr val="dk1">
                      <a:lumMod val="50000"/>
                      <a:alpha val="40000"/>
                    </a:schemeClr>
                  </a:outerShdw>
                </a:effectLst>
                <a:latin typeface="Times New Roman" panose="02020603050405020304" pitchFamily="18" charset="0"/>
                <a:cs typeface="Times New Roman" panose="02020603050405020304" pitchFamily="18" charset="0"/>
              </a:rPr>
              <a:t>Специалист по социальной работе </a:t>
            </a:r>
            <a:r>
              <a:rPr lang="ru-RU" sz="1400" b="1" dirty="0" smtClean="0">
                <a:ln/>
                <a:solidFill>
                  <a:schemeClr val="bg1"/>
                </a:solidFill>
                <a:effectLst>
                  <a:outerShdw blurRad="38100" dist="19050" dir="2700000" algn="tl" rotWithShape="0">
                    <a:schemeClr val="dk1">
                      <a:lumMod val="50000"/>
                      <a:alpha val="40000"/>
                    </a:schemeClr>
                  </a:outerShdw>
                </a:effectLst>
                <a:latin typeface="Times New Roman" panose="02020603050405020304" pitchFamily="18" charset="0"/>
                <a:cs typeface="Times New Roman" panose="02020603050405020304" pitchFamily="18" charset="0"/>
              </a:rPr>
              <a:t>Холкина </a:t>
            </a:r>
            <a:r>
              <a:rPr lang="ru-RU" sz="1400" b="1" dirty="0" smtClean="0">
                <a:ln/>
                <a:solidFill>
                  <a:schemeClr val="bg1"/>
                </a:solidFill>
                <a:effectLst>
                  <a:outerShdw blurRad="38100" dist="19050" dir="2700000" algn="tl" rotWithShape="0">
                    <a:schemeClr val="dk1">
                      <a:lumMod val="50000"/>
                      <a:alpha val="40000"/>
                    </a:schemeClr>
                  </a:outerShdw>
                </a:effectLst>
                <a:latin typeface="Times New Roman" panose="02020603050405020304" pitchFamily="18" charset="0"/>
                <a:cs typeface="Times New Roman" panose="02020603050405020304" pitchFamily="18" charset="0"/>
              </a:rPr>
              <a:t>С.А.</a:t>
            </a:r>
          </a:p>
          <a:p>
            <a:pPr marL="0" indent="0" algn="ctr">
              <a:buNone/>
            </a:pPr>
            <a:endParaRPr lang="ru-RU" sz="4000" b="1" dirty="0">
              <a:ln w="12700">
                <a:solidFill>
                  <a:schemeClr val="accent3">
                    <a:lumMod val="50000"/>
                  </a:schemeClr>
                </a:solidFill>
                <a:prstDash val="solid"/>
              </a:ln>
              <a:solidFill>
                <a:schemeClr val="accent3">
                  <a:lumMod val="60000"/>
                  <a:lumOff val="40000"/>
                </a:schemeClr>
              </a:solidFill>
              <a:effectLst>
                <a:innerShdw blurRad="177800">
                  <a:schemeClr val="accent3">
                    <a:lumMod val="50000"/>
                  </a:schemeClr>
                </a:innerShdw>
              </a:effectLst>
            </a:endParaRPr>
          </a:p>
        </p:txBody>
      </p:sp>
      <p:sp>
        <p:nvSpPr>
          <p:cNvPr id="4" name="Прямоугольник 3"/>
          <p:cNvSpPr/>
          <p:nvPr/>
        </p:nvSpPr>
        <p:spPr>
          <a:xfrm>
            <a:off x="740498" y="1167897"/>
            <a:ext cx="10738625" cy="707886"/>
          </a:xfrm>
          <a:prstGeom prst="rect">
            <a:avLst/>
          </a:prstGeom>
          <a:noFill/>
        </p:spPr>
        <p:txBody>
          <a:bodyPr wrap="square" lIns="91440" tIns="45720" rIns="91440" bIns="45720">
            <a:spAutoFit/>
          </a:bodyPr>
          <a:lstStyle/>
          <a:p>
            <a:pPr algn="ctr"/>
            <a:r>
              <a:rPr lang="ru-RU"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ШКОЛА ПОЖИЛОГО ВОЗРАСТА</a:t>
            </a:r>
            <a:endParaRPr lang="ru-RU"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xmlns="" val="28906462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40325" y="181069"/>
            <a:ext cx="10107230" cy="823866"/>
          </a:xfrm>
        </p:spPr>
        <p:txBody>
          <a:bodyPr>
            <a:normAutofit/>
          </a:bodyPr>
          <a:lstStyle/>
          <a:p>
            <a:pPr algn="ctr"/>
            <a:r>
              <a:rPr lang="ru-RU" b="1" dirty="0" smtClean="0">
                <a:solidFill>
                  <a:schemeClr val="accent2">
                    <a:lumMod val="60000"/>
                    <a:lumOff val="40000"/>
                  </a:schemeClr>
                </a:solidFill>
              </a:rPr>
              <a:t>Огород на подоконнике</a:t>
            </a:r>
            <a:endParaRPr lang="ru-RU" dirty="0">
              <a:solidFill>
                <a:schemeClr val="accent2">
                  <a:lumMod val="60000"/>
                  <a:lumOff val="40000"/>
                </a:schemeClr>
              </a:solidFill>
            </a:endParaRPr>
          </a:p>
        </p:txBody>
      </p:sp>
      <p:sp>
        <p:nvSpPr>
          <p:cNvPr id="3" name="Содержимое 2"/>
          <p:cNvSpPr>
            <a:spLocks noGrp="1"/>
          </p:cNvSpPr>
          <p:nvPr>
            <p:ph idx="1"/>
          </p:nvPr>
        </p:nvSpPr>
        <p:spPr>
          <a:xfrm>
            <a:off x="679010" y="452673"/>
            <a:ext cx="10668545" cy="3892990"/>
          </a:xfrm>
        </p:spPr>
        <p:txBody>
          <a:bodyPr/>
          <a:lstStyle/>
          <a:p>
            <a:pPr marL="0" indent="0">
              <a:buNone/>
            </a:pPr>
            <a:r>
              <a:rPr lang="ru-RU" sz="1800" b="1" dirty="0" smtClean="0">
                <a:solidFill>
                  <a:schemeClr val="tx1"/>
                </a:solidFill>
              </a:rPr>
              <a:t>	</a:t>
            </a:r>
            <a:r>
              <a:rPr lang="ru-RU" b="1" dirty="0" smtClean="0">
                <a:solidFill>
                  <a:schemeClr val="tx1"/>
                </a:solidFill>
              </a:rPr>
              <a:t>Огурцы</a:t>
            </a:r>
            <a:r>
              <a:rPr lang="ru-RU" b="1" dirty="0">
                <a:solidFill>
                  <a:schemeClr val="tx1"/>
                </a:solidFill>
              </a:rPr>
              <a:t>, перец, морковь и даже клубника! Всё это можно выращивать на балконе или подоконнике и круглый год есть свежие, </a:t>
            </a:r>
            <a:r>
              <a:rPr lang="ru-RU" b="1" dirty="0" err="1">
                <a:solidFill>
                  <a:schemeClr val="tx1"/>
                </a:solidFill>
              </a:rPr>
              <a:t>экологичные</a:t>
            </a:r>
            <a:r>
              <a:rPr lang="ru-RU" b="1" dirty="0">
                <a:solidFill>
                  <a:schemeClr val="tx1"/>
                </a:solidFill>
              </a:rPr>
              <a:t>, а главное, бесплатные овощи и фрукты. Прямо сейчас расскажем, как разбить мини-огород в городской квартире</a:t>
            </a:r>
            <a:r>
              <a:rPr lang="ru-RU" b="1" dirty="0" smtClean="0">
                <a:solidFill>
                  <a:schemeClr val="tx1"/>
                </a:solidFill>
              </a:rPr>
              <a:t>.</a:t>
            </a:r>
          </a:p>
          <a:p>
            <a:pPr marL="0" indent="0">
              <a:buNone/>
            </a:pPr>
            <a:r>
              <a:rPr lang="ru-RU" b="1" dirty="0" smtClean="0">
                <a:solidFill>
                  <a:schemeClr val="tx1"/>
                </a:solidFill>
              </a:rPr>
              <a:t>	Выращивание </a:t>
            </a:r>
            <a:r>
              <a:rPr lang="ru-RU" b="1" dirty="0">
                <a:solidFill>
                  <a:schemeClr val="tx1"/>
                </a:solidFill>
              </a:rPr>
              <a:t>продуктов питания в условиях города популярно во всём мире. </a:t>
            </a:r>
            <a:endParaRPr lang="ru-RU" dirty="0"/>
          </a:p>
        </p:txBody>
      </p:sp>
      <p:pic>
        <p:nvPicPr>
          <p:cNvPr id="2050" name="Picture 2" descr="https://cdn.lifehacker.ru/wp-content/uploads/2015/04/cover414-1140x570.pn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299115" y="3213979"/>
            <a:ext cx="5829806" cy="3250195"/>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96705" y="612845"/>
            <a:ext cx="10619715" cy="5663089"/>
          </a:xfrm>
          <a:prstGeom prst="rect">
            <a:avLst/>
          </a:prstGeom>
        </p:spPr>
        <p:txBody>
          <a:bodyPr wrap="square">
            <a:spAutoFit/>
          </a:bodyPr>
          <a:lstStyle/>
          <a:p>
            <a:pPr algn="ctr"/>
            <a:r>
              <a:rPr lang="ru-RU" sz="2800" b="1" dirty="0">
                <a:solidFill>
                  <a:schemeClr val="accent6">
                    <a:lumMod val="50000"/>
                  </a:schemeClr>
                </a:solidFill>
                <a:latin typeface="Roboto"/>
              </a:rPr>
              <a:t>6 причин устроить дома </a:t>
            </a:r>
            <a:r>
              <a:rPr lang="ru-RU" sz="2800" b="1" dirty="0" smtClean="0">
                <a:solidFill>
                  <a:schemeClr val="accent6">
                    <a:lumMod val="50000"/>
                  </a:schemeClr>
                </a:solidFill>
                <a:latin typeface="Roboto"/>
              </a:rPr>
              <a:t>мини-огород</a:t>
            </a:r>
          </a:p>
          <a:p>
            <a:pPr algn="ctr"/>
            <a:endParaRPr lang="ru-RU" sz="2800" b="1" dirty="0">
              <a:solidFill>
                <a:schemeClr val="accent2">
                  <a:lumMod val="60000"/>
                  <a:lumOff val="40000"/>
                </a:schemeClr>
              </a:solidFill>
              <a:latin typeface="Roboto"/>
            </a:endParaRPr>
          </a:p>
          <a:p>
            <a:pPr>
              <a:buFont typeface="+mj-lt"/>
              <a:buAutoNum type="arabicPeriod"/>
            </a:pPr>
            <a:r>
              <a:rPr lang="ru-RU" dirty="0">
                <a:solidFill>
                  <a:srgbClr val="000000"/>
                </a:solidFill>
                <a:latin typeface="Roboto"/>
              </a:rPr>
              <a:t>Можно баловать себя свежими, полными витаминов овощами и зеленью круглый год</a:t>
            </a:r>
            <a:r>
              <a:rPr lang="ru-RU" dirty="0" smtClean="0">
                <a:solidFill>
                  <a:srgbClr val="000000"/>
                </a:solidFill>
                <a:latin typeface="Roboto"/>
              </a:rPr>
              <a:t>.</a:t>
            </a:r>
          </a:p>
          <a:p>
            <a:pPr>
              <a:buFont typeface="+mj-lt"/>
              <a:buAutoNum type="arabicPeriod"/>
            </a:pPr>
            <a:endParaRPr lang="ru-RU" dirty="0">
              <a:solidFill>
                <a:srgbClr val="000000"/>
              </a:solidFill>
              <a:latin typeface="Roboto"/>
            </a:endParaRPr>
          </a:p>
          <a:p>
            <a:pPr>
              <a:buFont typeface="+mj-lt"/>
              <a:buAutoNum type="arabicPeriod"/>
            </a:pPr>
            <a:r>
              <a:rPr lang="ru-RU" dirty="0">
                <a:solidFill>
                  <a:srgbClr val="000000"/>
                </a:solidFill>
                <a:latin typeface="Roboto"/>
              </a:rPr>
              <a:t>Экономия. Овощи и фрукты стоят дорого, особенно зимой. С домашним огородом больше не придётся подстраиваться под сезон (помидоры едим вдоволь только в июле, а яблоки — в сентябре</a:t>
            </a:r>
            <a:r>
              <a:rPr lang="ru-RU" dirty="0" smtClean="0">
                <a:solidFill>
                  <a:srgbClr val="000000"/>
                </a:solidFill>
                <a:latin typeface="Roboto"/>
              </a:rPr>
              <a:t>).</a:t>
            </a:r>
          </a:p>
          <a:p>
            <a:pPr>
              <a:buFont typeface="+mj-lt"/>
              <a:buAutoNum type="arabicPeriod"/>
            </a:pPr>
            <a:endParaRPr lang="ru-RU" dirty="0">
              <a:solidFill>
                <a:srgbClr val="000000"/>
              </a:solidFill>
              <a:latin typeface="Roboto"/>
            </a:endParaRPr>
          </a:p>
          <a:p>
            <a:pPr>
              <a:buFont typeface="+mj-lt"/>
              <a:buAutoNum type="arabicPeriod"/>
            </a:pPr>
            <a:r>
              <a:rPr lang="ru-RU" dirty="0">
                <a:solidFill>
                  <a:srgbClr val="000000"/>
                </a:solidFill>
                <a:latin typeface="Roboto"/>
              </a:rPr>
              <a:t>Вы сами своими руками из крошечного семечка можете вырастить растение, можете собирать плоды. Это созидательная деятельность, заряжающая положительной энергией</a:t>
            </a:r>
            <a:r>
              <a:rPr lang="ru-RU" dirty="0" smtClean="0">
                <a:solidFill>
                  <a:srgbClr val="000000"/>
                </a:solidFill>
                <a:latin typeface="Roboto"/>
              </a:rPr>
              <a:t>.</a:t>
            </a:r>
          </a:p>
          <a:p>
            <a:pPr>
              <a:buFont typeface="+mj-lt"/>
              <a:buAutoNum type="arabicPeriod"/>
            </a:pPr>
            <a:endParaRPr lang="ru-RU" dirty="0">
              <a:solidFill>
                <a:srgbClr val="000000"/>
              </a:solidFill>
              <a:latin typeface="Roboto"/>
            </a:endParaRPr>
          </a:p>
          <a:p>
            <a:pPr>
              <a:buFont typeface="+mj-lt"/>
              <a:buAutoNum type="arabicPeriod"/>
            </a:pPr>
            <a:r>
              <a:rPr lang="ru-RU" dirty="0">
                <a:solidFill>
                  <a:srgbClr val="000000"/>
                </a:solidFill>
                <a:latin typeface="Roboto"/>
              </a:rPr>
              <a:t>Можно улучшить свои знания о биологии, получить полезные навыки и приобрести увлекательное хобби</a:t>
            </a:r>
            <a:r>
              <a:rPr lang="ru-RU" dirty="0" smtClean="0">
                <a:solidFill>
                  <a:srgbClr val="000000"/>
                </a:solidFill>
                <a:latin typeface="Roboto"/>
              </a:rPr>
              <a:t>.</a:t>
            </a:r>
          </a:p>
          <a:p>
            <a:pPr>
              <a:buFont typeface="+mj-lt"/>
              <a:buAutoNum type="arabicPeriod"/>
            </a:pPr>
            <a:endParaRPr lang="ru-RU" dirty="0">
              <a:solidFill>
                <a:srgbClr val="000000"/>
              </a:solidFill>
              <a:latin typeface="Roboto"/>
            </a:endParaRPr>
          </a:p>
          <a:p>
            <a:pPr>
              <a:buFont typeface="+mj-lt"/>
              <a:buAutoNum type="arabicPeriod"/>
            </a:pPr>
            <a:r>
              <a:rPr lang="ru-RU" dirty="0">
                <a:solidFill>
                  <a:srgbClr val="000000"/>
                </a:solidFill>
                <a:latin typeface="Roboto"/>
              </a:rPr>
              <a:t>Ваши дети увидят, как растут помидоры, огурцы и другие овощи, и поймут, что они не материализуются чудесным образом в холодильнике, их взращивание — серьёзный труд</a:t>
            </a:r>
            <a:r>
              <a:rPr lang="ru-RU" dirty="0" smtClean="0">
                <a:solidFill>
                  <a:srgbClr val="000000"/>
                </a:solidFill>
                <a:latin typeface="Roboto"/>
              </a:rPr>
              <a:t>.</a:t>
            </a:r>
          </a:p>
          <a:p>
            <a:pPr>
              <a:buFont typeface="+mj-lt"/>
              <a:buAutoNum type="arabicPeriod"/>
            </a:pPr>
            <a:endParaRPr lang="ru-RU" dirty="0">
              <a:solidFill>
                <a:srgbClr val="000000"/>
              </a:solidFill>
              <a:latin typeface="Roboto"/>
            </a:endParaRPr>
          </a:p>
          <a:p>
            <a:pPr>
              <a:buFont typeface="+mj-lt"/>
              <a:buAutoNum type="arabicPeriod"/>
            </a:pPr>
            <a:r>
              <a:rPr lang="ru-RU" dirty="0">
                <a:solidFill>
                  <a:srgbClr val="000000"/>
                </a:solidFill>
                <a:latin typeface="Roboto"/>
              </a:rPr>
              <a:t>Вы сможете удивить друзей и знакомых. Представьте, как будете хвастать урожаем, показывая оконные «грядки». </a:t>
            </a:r>
            <a:endParaRPr lang="ru-RU" b="0" i="0" dirty="0">
              <a:solidFill>
                <a:srgbClr val="000000"/>
              </a:solidFill>
              <a:effectLst/>
              <a:latin typeface="Roboto"/>
            </a:endParaRPr>
          </a:p>
        </p:txBody>
      </p:sp>
    </p:spTree>
    <p:extLst>
      <p:ext uri="{BB962C8B-B14F-4D97-AF65-F5344CB8AC3E}">
        <p14:creationId xmlns:p14="http://schemas.microsoft.com/office/powerpoint/2010/main" xmlns="" val="4021878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50614" y="506994"/>
            <a:ext cx="10157988" cy="5539978"/>
          </a:xfrm>
          <a:prstGeom prst="rect">
            <a:avLst/>
          </a:prstGeom>
        </p:spPr>
        <p:txBody>
          <a:bodyPr wrap="square">
            <a:spAutoFit/>
          </a:bodyPr>
          <a:lstStyle/>
          <a:p>
            <a:pPr algn="ctr"/>
            <a:r>
              <a:rPr lang="ru-RU" sz="2400" b="1" dirty="0">
                <a:solidFill>
                  <a:schemeClr val="accent6">
                    <a:lumMod val="50000"/>
                  </a:schemeClr>
                </a:solidFill>
                <a:latin typeface="Roboto"/>
              </a:rPr>
              <a:t>Что нужно, чтобы выращивать овощи и зелень </a:t>
            </a:r>
            <a:r>
              <a:rPr lang="ru-RU" sz="2400" b="1" dirty="0" smtClean="0">
                <a:solidFill>
                  <a:schemeClr val="accent6">
                    <a:lumMod val="50000"/>
                  </a:schemeClr>
                </a:solidFill>
                <a:latin typeface="Roboto"/>
              </a:rPr>
              <a:t>дома</a:t>
            </a:r>
          </a:p>
          <a:p>
            <a:pPr algn="ctr"/>
            <a:endParaRPr lang="ru-RU" sz="2400" b="1" dirty="0">
              <a:latin typeface="Roboto"/>
            </a:endParaRPr>
          </a:p>
          <a:p>
            <a:pPr>
              <a:buFont typeface="Arial" panose="020B0604020202020204" pitchFamily="34" charset="0"/>
              <a:buChar char="•"/>
            </a:pPr>
            <a:r>
              <a:rPr lang="ru-RU" b="1" dirty="0">
                <a:solidFill>
                  <a:schemeClr val="bg1"/>
                </a:solidFill>
                <a:latin typeface="Roboto"/>
              </a:rPr>
              <a:t>Место</a:t>
            </a:r>
            <a:r>
              <a:rPr lang="ru-RU" dirty="0">
                <a:solidFill>
                  <a:schemeClr val="bg1"/>
                </a:solidFill>
                <a:latin typeface="Roboto"/>
              </a:rPr>
              <a:t>. </a:t>
            </a:r>
            <a:r>
              <a:rPr lang="ru-RU" dirty="0">
                <a:latin typeface="Roboto"/>
              </a:rPr>
              <a:t>Обычно это подоконник или балкон. Лучше, если они выходят на солнечную сторону. Если нет, потребуются лампы для дополнительного освещения. При необходимости подоконник можно расширить или соорудить стеллажи для «грядок» (минимальное расстояние между полками — 50 см).</a:t>
            </a:r>
          </a:p>
          <a:p>
            <a:pPr>
              <a:buFont typeface="Arial" panose="020B0604020202020204" pitchFamily="34" charset="0"/>
              <a:buChar char="•"/>
            </a:pPr>
            <a:r>
              <a:rPr lang="ru-RU" b="1" dirty="0">
                <a:solidFill>
                  <a:schemeClr val="bg1"/>
                </a:solidFill>
                <a:latin typeface="Roboto"/>
              </a:rPr>
              <a:t>Ёмкости</a:t>
            </a:r>
            <a:r>
              <a:rPr lang="ru-RU" dirty="0">
                <a:solidFill>
                  <a:schemeClr val="bg1"/>
                </a:solidFill>
                <a:latin typeface="Roboto"/>
              </a:rPr>
              <a:t>. </a:t>
            </a:r>
            <a:r>
              <a:rPr lang="ru-RU" dirty="0">
                <a:latin typeface="Roboto"/>
              </a:rPr>
              <a:t>Грядками для домашнего огорода могут служить глиняные или пластиковые горшки, деревянные ящики. Главное, чтобы в дне были отверстия для слива воды. Ёмкости рекомендуется ставить на поддоны.</a:t>
            </a:r>
          </a:p>
          <a:p>
            <a:pPr>
              <a:buFont typeface="Arial" panose="020B0604020202020204" pitchFamily="34" charset="0"/>
              <a:buChar char="•"/>
            </a:pPr>
            <a:r>
              <a:rPr lang="ru-RU" b="1" dirty="0">
                <a:solidFill>
                  <a:schemeClr val="bg1"/>
                </a:solidFill>
                <a:latin typeface="Roboto"/>
              </a:rPr>
              <a:t>Грунт</a:t>
            </a:r>
            <a:r>
              <a:rPr lang="ru-RU" dirty="0">
                <a:solidFill>
                  <a:schemeClr val="bg1"/>
                </a:solidFill>
                <a:latin typeface="Roboto"/>
              </a:rPr>
              <a:t>. </a:t>
            </a:r>
            <a:r>
              <a:rPr lang="ru-RU" dirty="0">
                <a:latin typeface="Roboto"/>
              </a:rPr>
              <a:t>Существует множество почвенных смесей для комнатных огородов. Как правило, делают несколько слоёв: торф, компост, дёрн. Можно заготовить грунт самостоятельно, а можно купить в специализированном магазине.</a:t>
            </a:r>
          </a:p>
          <a:p>
            <a:pPr>
              <a:buFont typeface="Arial" panose="020B0604020202020204" pitchFamily="34" charset="0"/>
              <a:buChar char="•"/>
            </a:pPr>
            <a:r>
              <a:rPr lang="ru-RU" b="1" dirty="0">
                <a:solidFill>
                  <a:schemeClr val="bg1"/>
                </a:solidFill>
                <a:latin typeface="Roboto"/>
              </a:rPr>
              <a:t>Семена</a:t>
            </a:r>
            <a:r>
              <a:rPr lang="ru-RU" dirty="0">
                <a:solidFill>
                  <a:schemeClr val="bg1"/>
                </a:solidFill>
                <a:latin typeface="Roboto"/>
              </a:rPr>
              <a:t>.</a:t>
            </a:r>
            <a:r>
              <a:rPr lang="ru-RU" dirty="0">
                <a:latin typeface="Roboto"/>
              </a:rPr>
              <a:t> Одни сорта томатов или огурцов хорошо растут дома, а другие даже не всходят. Поэтому, прежде чем заняться комнатным огородничеством, нужно посидеть на форумах, почитать статьи в интернете и узнать, какие семена покупать</a:t>
            </a:r>
            <a:r>
              <a:rPr lang="ru-RU" dirty="0" smtClean="0">
                <a:latin typeface="Roboto"/>
              </a:rPr>
              <a:t>.</a:t>
            </a:r>
          </a:p>
          <a:p>
            <a:endParaRPr lang="ru-RU" dirty="0">
              <a:latin typeface="Roboto"/>
            </a:endParaRPr>
          </a:p>
          <a:p>
            <a:r>
              <a:rPr lang="ru-RU" b="1" dirty="0" smtClean="0">
                <a:latin typeface="Roboto"/>
              </a:rPr>
              <a:t>	Кроме </a:t>
            </a:r>
            <a:r>
              <a:rPr lang="ru-RU" b="1" dirty="0">
                <a:latin typeface="Roboto"/>
              </a:rPr>
              <a:t>того, вам могут понадобиться удобрения, подкормки, термометр и сосуд для отстаивания воды (домашние растения поливают водой комнатной температуры, отстоянной от хлора).</a:t>
            </a:r>
            <a:endParaRPr lang="ru-RU" b="1" i="0" dirty="0">
              <a:effectLst/>
              <a:latin typeface="Roboto"/>
            </a:endParaRPr>
          </a:p>
        </p:txBody>
      </p:sp>
    </p:spTree>
    <p:extLst>
      <p:ext uri="{BB962C8B-B14F-4D97-AF65-F5344CB8AC3E}">
        <p14:creationId xmlns:p14="http://schemas.microsoft.com/office/powerpoint/2010/main" xmlns="" val="2281818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Что можно вырастить дома"/>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24245" y="316003"/>
            <a:ext cx="3054379" cy="2403455"/>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Что можно вырастить дома"/>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rot="10800000" flipV="1">
            <a:off x="3923668" y="1245890"/>
            <a:ext cx="3855000" cy="2471598"/>
          </a:xfrm>
          <a:prstGeom prst="rect">
            <a:avLst/>
          </a:prstGeom>
          <a:noFill/>
          <a:extLst>
            <a:ext uri="{909E8E84-426E-40DD-AFC4-6F175D3DCCD1}">
              <a14:hiddenFill xmlns:a14="http://schemas.microsoft.com/office/drawing/2010/main" xmlns="">
                <a:solidFill>
                  <a:srgbClr val="FFFFFF"/>
                </a:solidFill>
              </a14:hiddenFill>
            </a:ext>
          </a:extLst>
        </p:spPr>
      </p:pic>
      <p:pic>
        <p:nvPicPr>
          <p:cNvPr id="1030" name="Picture 6" descr="Что можно вырастить дома"/>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flipH="1">
            <a:off x="7840678" y="3563471"/>
            <a:ext cx="3633299" cy="2475157"/>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Прямоугольник 1"/>
          <p:cNvSpPr/>
          <p:nvPr/>
        </p:nvSpPr>
        <p:spPr>
          <a:xfrm>
            <a:off x="724245" y="4197321"/>
            <a:ext cx="5739897" cy="954107"/>
          </a:xfrm>
          <a:prstGeom prst="rect">
            <a:avLst/>
          </a:prstGeom>
        </p:spPr>
        <p:txBody>
          <a:bodyPr wrap="square">
            <a:spAutoFit/>
          </a:bodyPr>
          <a:lstStyle/>
          <a:p>
            <a:r>
              <a:rPr lang="ru-RU" sz="2800" dirty="0">
                <a:solidFill>
                  <a:schemeClr val="accent6">
                    <a:lumMod val="50000"/>
                  </a:schemeClr>
                </a:solidFill>
                <a:latin typeface="Roboto"/>
              </a:rPr>
              <a:t>Инвентарь есть, теперь нужно решить, что именно сажать. </a:t>
            </a:r>
            <a:endParaRPr lang="ru-RU" sz="2800" dirty="0">
              <a:solidFill>
                <a:schemeClr val="accent6">
                  <a:lumMod val="50000"/>
                </a:schemeClr>
              </a:solidFill>
            </a:endParaRPr>
          </a:p>
        </p:txBody>
      </p:sp>
    </p:spTree>
    <p:extLst>
      <p:ext uri="{BB962C8B-B14F-4D97-AF65-F5344CB8AC3E}">
        <p14:creationId xmlns:p14="http://schemas.microsoft.com/office/powerpoint/2010/main" xmlns="" val="12581542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Что можно вырастить дома"/>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995881" y="450192"/>
            <a:ext cx="3458393" cy="2294616"/>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Прямоугольник 1"/>
          <p:cNvSpPr/>
          <p:nvPr/>
        </p:nvSpPr>
        <p:spPr>
          <a:xfrm>
            <a:off x="5667468" y="443620"/>
            <a:ext cx="2227154" cy="523220"/>
          </a:xfrm>
          <a:prstGeom prst="rect">
            <a:avLst/>
          </a:prstGeom>
        </p:spPr>
        <p:txBody>
          <a:bodyPr wrap="square">
            <a:spAutoFit/>
          </a:bodyPr>
          <a:lstStyle/>
          <a:p>
            <a:pPr algn="ctr"/>
            <a:r>
              <a:rPr lang="ru-RU" sz="2800" b="1" dirty="0">
                <a:solidFill>
                  <a:srgbClr val="000000"/>
                </a:solidFill>
                <a:latin typeface="Roboto"/>
              </a:rPr>
              <a:t>Морковь</a:t>
            </a:r>
            <a:endParaRPr lang="ru-RU" sz="2800" b="1" i="0" dirty="0">
              <a:solidFill>
                <a:srgbClr val="000000"/>
              </a:solidFill>
              <a:effectLst/>
              <a:latin typeface="Roboto"/>
            </a:endParaRPr>
          </a:p>
        </p:txBody>
      </p:sp>
      <p:sp>
        <p:nvSpPr>
          <p:cNvPr id="3" name="Прямоугольник 2"/>
          <p:cNvSpPr/>
          <p:nvPr/>
        </p:nvSpPr>
        <p:spPr>
          <a:xfrm>
            <a:off x="5260063" y="1924789"/>
            <a:ext cx="3911097" cy="932383"/>
          </a:xfrm>
          <a:prstGeom prst="rect">
            <a:avLst/>
          </a:prstGeom>
        </p:spPr>
        <p:txBody>
          <a:bodyPr wrap="square">
            <a:spAutoFit/>
          </a:bodyPr>
          <a:lstStyle/>
          <a:p>
            <a:r>
              <a:rPr lang="ru-RU" b="1" i="1" dirty="0">
                <a:solidFill>
                  <a:schemeClr val="accent6">
                    <a:lumMod val="50000"/>
                  </a:schemeClr>
                </a:solidFill>
                <a:latin typeface="Roboto"/>
              </a:rPr>
              <a:t>Сорт</a:t>
            </a:r>
            <a:r>
              <a:rPr lang="ru-RU" dirty="0">
                <a:solidFill>
                  <a:schemeClr val="accent6">
                    <a:lumMod val="50000"/>
                  </a:schemeClr>
                </a:solidFill>
                <a:latin typeface="Roboto"/>
              </a:rPr>
              <a:t>: «амстердамский».</a:t>
            </a:r>
            <a:r>
              <a:rPr lang="ru-RU" dirty="0">
                <a:solidFill>
                  <a:schemeClr val="accent6">
                    <a:lumMod val="50000"/>
                  </a:schemeClr>
                </a:solidFill>
              </a:rPr>
              <a:t/>
            </a:r>
            <a:br>
              <a:rPr lang="ru-RU" dirty="0">
                <a:solidFill>
                  <a:schemeClr val="accent6">
                    <a:lumMod val="50000"/>
                  </a:schemeClr>
                </a:solidFill>
              </a:rPr>
            </a:br>
            <a:r>
              <a:rPr lang="ru-RU" b="1" i="1" dirty="0">
                <a:solidFill>
                  <a:schemeClr val="accent6">
                    <a:lumMod val="50000"/>
                  </a:schemeClr>
                </a:solidFill>
                <a:latin typeface="Roboto"/>
              </a:rPr>
              <a:t>Температура</a:t>
            </a:r>
            <a:r>
              <a:rPr lang="ru-RU" dirty="0">
                <a:solidFill>
                  <a:schemeClr val="accent6">
                    <a:lumMod val="50000"/>
                  </a:schemeClr>
                </a:solidFill>
                <a:latin typeface="Roboto"/>
              </a:rPr>
              <a:t>: от 15 до 25 ºС.</a:t>
            </a:r>
            <a:r>
              <a:rPr lang="ru-RU" dirty="0">
                <a:solidFill>
                  <a:schemeClr val="accent6">
                    <a:lumMod val="50000"/>
                  </a:schemeClr>
                </a:solidFill>
              </a:rPr>
              <a:t/>
            </a:r>
            <a:br>
              <a:rPr lang="ru-RU" dirty="0">
                <a:solidFill>
                  <a:schemeClr val="accent6">
                    <a:lumMod val="50000"/>
                  </a:schemeClr>
                </a:solidFill>
              </a:rPr>
            </a:br>
            <a:r>
              <a:rPr lang="ru-RU" b="1" i="1" dirty="0">
                <a:solidFill>
                  <a:schemeClr val="accent6">
                    <a:lumMod val="50000"/>
                  </a:schemeClr>
                </a:solidFill>
                <a:latin typeface="Roboto"/>
              </a:rPr>
              <a:t>Урожай</a:t>
            </a:r>
            <a:r>
              <a:rPr lang="ru-RU" dirty="0">
                <a:solidFill>
                  <a:schemeClr val="accent6">
                    <a:lumMod val="50000"/>
                  </a:schemeClr>
                </a:solidFill>
                <a:latin typeface="Roboto"/>
              </a:rPr>
              <a:t>: через ≈70 дней</a:t>
            </a:r>
            <a:r>
              <a:rPr lang="ru-RU" dirty="0">
                <a:solidFill>
                  <a:srgbClr val="000000"/>
                </a:solidFill>
                <a:latin typeface="Roboto"/>
              </a:rPr>
              <a:t>.</a:t>
            </a:r>
            <a:endParaRPr lang="ru-RU" dirty="0"/>
          </a:p>
        </p:txBody>
      </p:sp>
      <p:sp>
        <p:nvSpPr>
          <p:cNvPr id="4" name="Прямоугольник 3"/>
          <p:cNvSpPr/>
          <p:nvPr/>
        </p:nvSpPr>
        <p:spPr>
          <a:xfrm>
            <a:off x="995881" y="2969537"/>
            <a:ext cx="10402432" cy="3416320"/>
          </a:xfrm>
          <a:prstGeom prst="rect">
            <a:avLst/>
          </a:prstGeom>
        </p:spPr>
        <p:txBody>
          <a:bodyPr wrap="square">
            <a:spAutoFit/>
          </a:bodyPr>
          <a:lstStyle/>
          <a:p>
            <a:r>
              <a:rPr lang="ru-RU" dirty="0" smtClean="0">
                <a:solidFill>
                  <a:srgbClr val="000000"/>
                </a:solidFill>
                <a:latin typeface="Roboto"/>
              </a:rPr>
              <a:t>	</a:t>
            </a:r>
            <a:r>
              <a:rPr lang="ru-RU" dirty="0" smtClean="0">
                <a:latin typeface="Roboto"/>
              </a:rPr>
              <a:t>Для </a:t>
            </a:r>
            <a:r>
              <a:rPr lang="ru-RU" dirty="0">
                <a:latin typeface="Roboto"/>
              </a:rPr>
              <a:t>выращивания дома нужно брать миниатюрные сорта моркови. Сажать можно в ящики, горшки или просто обрезанные пластиковые бутылки с отверстиями в дне. Почву следует брать дренажную</a:t>
            </a:r>
            <a:r>
              <a:rPr lang="ru-RU" dirty="0" smtClean="0">
                <a:latin typeface="Roboto"/>
              </a:rPr>
              <a:t>.</a:t>
            </a:r>
          </a:p>
          <a:p>
            <a:endParaRPr lang="ru-RU" dirty="0">
              <a:latin typeface="Roboto"/>
            </a:endParaRPr>
          </a:p>
          <a:p>
            <a:r>
              <a:rPr lang="ru-RU" dirty="0" smtClean="0">
                <a:latin typeface="Roboto"/>
              </a:rPr>
              <a:t>	Семена </a:t>
            </a:r>
            <a:r>
              <a:rPr lang="ru-RU" dirty="0">
                <a:latin typeface="Roboto"/>
              </a:rPr>
              <a:t>помещают в землю на глубину около 7 см. Когда морковь взойдёт и прорастёт на несколько сантиметров, её нужно проредить, оставив самые сильные ростки на расстоянии около 2 см друг от друга. Не рекомендуется держать грядки под прямыми солнечными лучами</a:t>
            </a:r>
            <a:r>
              <a:rPr lang="ru-RU" dirty="0" smtClean="0">
                <a:latin typeface="Roboto"/>
              </a:rPr>
              <a:t>.</a:t>
            </a:r>
          </a:p>
          <a:p>
            <a:endParaRPr lang="ru-RU" dirty="0">
              <a:latin typeface="Roboto"/>
            </a:endParaRPr>
          </a:p>
          <a:p>
            <a:r>
              <a:rPr lang="ru-RU" dirty="0" smtClean="0">
                <a:latin typeface="Roboto"/>
              </a:rPr>
              <a:t>	Поливать </a:t>
            </a:r>
            <a:r>
              <a:rPr lang="ru-RU" dirty="0">
                <a:latin typeface="Roboto"/>
              </a:rPr>
              <a:t>морковь в домашних условиях нужно часто, но надо следить, чтобы влаги не было чересчур много, иначе корнеплод загниёт. Время от времени можно подкармливать удобрениями с низким содержанием азота (если его много, весь рост уйдёт в ботву). Очень полезно также иногда рыхлить почву.</a:t>
            </a:r>
            <a:endParaRPr lang="ru-RU" b="0" i="0" dirty="0">
              <a:effectLst/>
              <a:latin typeface="Roboto"/>
            </a:endParaRPr>
          </a:p>
        </p:txBody>
      </p:sp>
    </p:spTree>
    <p:extLst>
      <p:ext uri="{BB962C8B-B14F-4D97-AF65-F5344CB8AC3E}">
        <p14:creationId xmlns:p14="http://schemas.microsoft.com/office/powerpoint/2010/main" xmlns="" val="9689168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09038" y="208230"/>
            <a:ext cx="3431263" cy="1077218"/>
          </a:xfrm>
          <a:prstGeom prst="rect">
            <a:avLst/>
          </a:prstGeom>
        </p:spPr>
        <p:txBody>
          <a:bodyPr wrap="square">
            <a:spAutoFit/>
          </a:bodyPr>
          <a:lstStyle/>
          <a:p>
            <a:pPr algn="ctr"/>
            <a:r>
              <a:rPr lang="ru-RU" sz="2800" b="1" dirty="0">
                <a:solidFill>
                  <a:srgbClr val="000000"/>
                </a:solidFill>
                <a:latin typeface="Roboto"/>
              </a:rPr>
              <a:t>Перец</a:t>
            </a:r>
          </a:p>
          <a:p>
            <a:pPr algn="ctr"/>
            <a:r>
              <a:rPr lang="ru-RU" dirty="0"/>
              <a:t/>
            </a:r>
            <a:br>
              <a:rPr lang="ru-RU" dirty="0"/>
            </a:br>
            <a:endParaRPr lang="ru-RU" dirty="0"/>
          </a:p>
        </p:txBody>
      </p:sp>
      <p:pic>
        <p:nvPicPr>
          <p:cNvPr id="3074" name="Picture 2" descr="Что можно вырастить дома"/>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896294" y="334979"/>
            <a:ext cx="3512744" cy="2210131"/>
          </a:xfrm>
          <a:prstGeom prst="rect">
            <a:avLst/>
          </a:prstGeom>
          <a:noFill/>
          <a:extLst>
            <a:ext uri="{909E8E84-426E-40DD-AFC4-6F175D3DCCD1}">
              <a14:hiddenFill xmlns:a14="http://schemas.microsoft.com/office/drawing/2010/main" xmlns="">
                <a:solidFill>
                  <a:srgbClr val="FFFFFF"/>
                </a:solidFill>
              </a14:hiddenFill>
            </a:ext>
          </a:extLst>
        </p:spPr>
      </p:pic>
      <p:sp>
        <p:nvSpPr>
          <p:cNvPr id="3" name="Прямоугольник 2"/>
          <p:cNvSpPr/>
          <p:nvPr/>
        </p:nvSpPr>
        <p:spPr>
          <a:xfrm>
            <a:off x="5531667" y="1113577"/>
            <a:ext cx="5404919" cy="1200329"/>
          </a:xfrm>
          <a:prstGeom prst="rect">
            <a:avLst/>
          </a:prstGeom>
        </p:spPr>
        <p:txBody>
          <a:bodyPr wrap="square">
            <a:spAutoFit/>
          </a:bodyPr>
          <a:lstStyle/>
          <a:p>
            <a:r>
              <a:rPr lang="ru-RU" b="1" i="1" dirty="0">
                <a:solidFill>
                  <a:schemeClr val="accent6">
                    <a:lumMod val="50000"/>
                  </a:schemeClr>
                </a:solidFill>
                <a:latin typeface="Roboto"/>
              </a:rPr>
              <a:t>Сорта</a:t>
            </a:r>
            <a:r>
              <a:rPr lang="ru-RU" dirty="0">
                <a:solidFill>
                  <a:schemeClr val="accent6">
                    <a:lumMod val="50000"/>
                  </a:schemeClr>
                </a:solidFill>
                <a:latin typeface="Roboto"/>
              </a:rPr>
              <a:t>: «остров сокровищ», «карлик», «акварель», «ласточка» и другие.</a:t>
            </a:r>
            <a:r>
              <a:rPr lang="ru-RU" dirty="0">
                <a:solidFill>
                  <a:schemeClr val="accent6">
                    <a:lumMod val="50000"/>
                  </a:schemeClr>
                </a:solidFill>
              </a:rPr>
              <a:t/>
            </a:r>
            <a:br>
              <a:rPr lang="ru-RU" dirty="0">
                <a:solidFill>
                  <a:schemeClr val="accent6">
                    <a:lumMod val="50000"/>
                  </a:schemeClr>
                </a:solidFill>
              </a:rPr>
            </a:br>
            <a:r>
              <a:rPr lang="ru-RU" b="1" i="1" dirty="0">
                <a:solidFill>
                  <a:schemeClr val="accent6">
                    <a:lumMod val="50000"/>
                  </a:schemeClr>
                </a:solidFill>
                <a:latin typeface="Roboto"/>
              </a:rPr>
              <a:t>Температура</a:t>
            </a:r>
            <a:r>
              <a:rPr lang="ru-RU" dirty="0">
                <a:solidFill>
                  <a:schemeClr val="accent6">
                    <a:lumMod val="50000"/>
                  </a:schemeClr>
                </a:solidFill>
                <a:latin typeface="Roboto"/>
              </a:rPr>
              <a:t>: от 25 до 27 ºС.</a:t>
            </a:r>
            <a:r>
              <a:rPr lang="ru-RU" dirty="0">
                <a:solidFill>
                  <a:schemeClr val="accent6">
                    <a:lumMod val="50000"/>
                  </a:schemeClr>
                </a:solidFill>
              </a:rPr>
              <a:t/>
            </a:r>
            <a:br>
              <a:rPr lang="ru-RU" dirty="0">
                <a:solidFill>
                  <a:schemeClr val="accent6">
                    <a:lumMod val="50000"/>
                  </a:schemeClr>
                </a:solidFill>
              </a:rPr>
            </a:br>
            <a:r>
              <a:rPr lang="ru-RU" b="1" i="1" dirty="0">
                <a:solidFill>
                  <a:schemeClr val="accent6">
                    <a:lumMod val="50000"/>
                  </a:schemeClr>
                </a:solidFill>
                <a:latin typeface="Roboto"/>
              </a:rPr>
              <a:t>Урожай</a:t>
            </a:r>
            <a:r>
              <a:rPr lang="ru-RU" dirty="0">
                <a:solidFill>
                  <a:schemeClr val="accent6">
                    <a:lumMod val="50000"/>
                  </a:schemeClr>
                </a:solidFill>
                <a:latin typeface="Roboto"/>
              </a:rPr>
              <a:t>: через 100–130 дней.</a:t>
            </a:r>
            <a:endParaRPr lang="ru-RU" dirty="0">
              <a:solidFill>
                <a:schemeClr val="accent6">
                  <a:lumMod val="50000"/>
                </a:schemeClr>
              </a:solidFill>
            </a:endParaRPr>
          </a:p>
        </p:txBody>
      </p:sp>
      <p:sp>
        <p:nvSpPr>
          <p:cNvPr id="4" name="Прямоугольник 3"/>
          <p:cNvSpPr/>
          <p:nvPr/>
        </p:nvSpPr>
        <p:spPr>
          <a:xfrm>
            <a:off x="896294" y="2671859"/>
            <a:ext cx="10818890" cy="3785652"/>
          </a:xfrm>
          <a:prstGeom prst="rect">
            <a:avLst/>
          </a:prstGeom>
        </p:spPr>
        <p:txBody>
          <a:bodyPr wrap="square">
            <a:spAutoFit/>
          </a:bodyPr>
          <a:lstStyle/>
          <a:p>
            <a:pPr algn="just"/>
            <a:r>
              <a:rPr lang="ru-RU" sz="1600" dirty="0" smtClean="0">
                <a:solidFill>
                  <a:srgbClr val="000000"/>
                </a:solidFill>
                <a:latin typeface="Roboto"/>
              </a:rPr>
              <a:t>	</a:t>
            </a:r>
            <a:r>
              <a:rPr lang="ru-RU" sz="1600" dirty="0" smtClean="0">
                <a:latin typeface="Roboto"/>
              </a:rPr>
              <a:t>Для </a:t>
            </a:r>
            <a:r>
              <a:rPr lang="ru-RU" sz="1600" dirty="0">
                <a:latin typeface="Roboto"/>
              </a:rPr>
              <a:t>выращивания перца в квартире рекомендуется использовать специальную почву, обогащённую микроэлементами. </a:t>
            </a:r>
            <a:r>
              <a:rPr lang="ru-RU" sz="1600" dirty="0" smtClean="0">
                <a:latin typeface="Roboto"/>
              </a:rPr>
              <a:t>Грунт </a:t>
            </a:r>
            <a:r>
              <a:rPr lang="ru-RU" sz="1600" dirty="0">
                <a:latin typeface="Roboto"/>
              </a:rPr>
              <a:t>можно дополнить гидрогелями для большей рыхлости</a:t>
            </a:r>
            <a:r>
              <a:rPr lang="ru-RU" sz="1600" dirty="0" smtClean="0">
                <a:latin typeface="Roboto"/>
              </a:rPr>
              <a:t>.</a:t>
            </a:r>
          </a:p>
          <a:p>
            <a:pPr algn="just"/>
            <a:endParaRPr lang="ru-RU" sz="1600" dirty="0">
              <a:latin typeface="Roboto"/>
            </a:endParaRPr>
          </a:p>
          <a:p>
            <a:pPr algn="just"/>
            <a:r>
              <a:rPr lang="ru-RU" sz="1600" dirty="0" smtClean="0">
                <a:latin typeface="Roboto"/>
              </a:rPr>
              <a:t>	Семена </a:t>
            </a:r>
            <a:r>
              <a:rPr lang="ru-RU" sz="1600" dirty="0">
                <a:latin typeface="Roboto"/>
              </a:rPr>
              <a:t>сначала сажают в маленькие горшки, которые закрывают пищевой плёнкой и ставят в тёплое место. Когда появятся первые ростки (через одну-две недели), в плёнке нужно сделать несколько небольших проколов. Ещё через некоторое время перец окрепнет, тогда его можно будет пересадить в большие горшки или вёдра. Делать это нужно аккуратно, чтобы не повредить корешок. Укореняют растение на треть, после чего поливают тёплой (30 ºС) водой</a:t>
            </a:r>
            <a:r>
              <a:rPr lang="ru-RU" sz="1600" dirty="0" smtClean="0">
                <a:latin typeface="Roboto"/>
              </a:rPr>
              <a:t>.</a:t>
            </a:r>
          </a:p>
          <a:p>
            <a:pPr algn="just"/>
            <a:endParaRPr lang="ru-RU" sz="1600" dirty="0">
              <a:latin typeface="Roboto"/>
            </a:endParaRPr>
          </a:p>
          <a:p>
            <a:pPr algn="just"/>
            <a:r>
              <a:rPr lang="ru-RU" sz="1600" dirty="0" smtClean="0">
                <a:latin typeface="Roboto"/>
              </a:rPr>
              <a:t>	В </a:t>
            </a:r>
            <a:r>
              <a:rPr lang="ru-RU" sz="1600" dirty="0">
                <a:latin typeface="Roboto"/>
              </a:rPr>
              <a:t>дальнейшем перец можно поливать каждый день. Это растение любит свет, поэтому в дополнение к естественному освещению рекомендуются лампы с белым спектром. Необходимо беречь доморощенный перец от сквозняков и прямых солнечных лучей</a:t>
            </a:r>
            <a:r>
              <a:rPr lang="ru-RU" sz="1600" dirty="0" smtClean="0">
                <a:latin typeface="Roboto"/>
              </a:rPr>
              <a:t>.</a:t>
            </a:r>
          </a:p>
          <a:p>
            <a:pPr algn="just"/>
            <a:endParaRPr lang="ru-RU" sz="1600" dirty="0">
              <a:latin typeface="Roboto"/>
            </a:endParaRPr>
          </a:p>
          <a:p>
            <a:pPr algn="just"/>
            <a:r>
              <a:rPr lang="ru-RU" sz="1600" dirty="0" smtClean="0">
                <a:latin typeface="Roboto"/>
              </a:rPr>
              <a:t>	Удобрять </a:t>
            </a:r>
            <a:r>
              <a:rPr lang="ru-RU" sz="1600" dirty="0">
                <a:latin typeface="Roboto"/>
              </a:rPr>
              <a:t>можно азотными удобрениями, а вот калийная соль и хлористый калий погубят корни растения. При должном уходе перец на подоконнике может радовать плодами до двух лет.</a:t>
            </a:r>
            <a:endParaRPr lang="ru-RU" sz="1600" b="0" i="0" dirty="0">
              <a:effectLst/>
              <a:latin typeface="Roboto"/>
            </a:endParaRPr>
          </a:p>
        </p:txBody>
      </p:sp>
    </p:spTree>
    <p:extLst>
      <p:ext uri="{BB962C8B-B14F-4D97-AF65-F5344CB8AC3E}">
        <p14:creationId xmlns:p14="http://schemas.microsoft.com/office/powerpoint/2010/main" xmlns="" val="21798452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05758" y="2915216"/>
            <a:ext cx="10981854" cy="3539430"/>
          </a:xfrm>
          <a:prstGeom prst="rect">
            <a:avLst/>
          </a:prstGeom>
        </p:spPr>
        <p:txBody>
          <a:bodyPr wrap="square">
            <a:spAutoFit/>
          </a:bodyPr>
          <a:lstStyle/>
          <a:p>
            <a:pPr algn="just"/>
            <a:r>
              <a:rPr lang="ru-RU" sz="1600" dirty="0" smtClean="0">
                <a:solidFill>
                  <a:srgbClr val="000000"/>
                </a:solidFill>
                <a:latin typeface="Roboto"/>
              </a:rPr>
              <a:t>	</a:t>
            </a:r>
            <a:r>
              <a:rPr lang="ru-RU" sz="1600" dirty="0" smtClean="0">
                <a:latin typeface="Roboto"/>
              </a:rPr>
              <a:t>Грунт</a:t>
            </a:r>
            <a:r>
              <a:rPr lang="ru-RU" sz="1600" dirty="0">
                <a:latin typeface="Roboto"/>
              </a:rPr>
              <a:t>, как и в случае с перцем, удобнее покупать готовый. Ёмкость рекомендуется брать цилиндрическую: она лучше заполняется корневой системой</a:t>
            </a:r>
            <a:r>
              <a:rPr lang="ru-RU" sz="1600" dirty="0" smtClean="0">
                <a:latin typeface="Roboto"/>
              </a:rPr>
              <a:t>.</a:t>
            </a:r>
          </a:p>
          <a:p>
            <a:pPr algn="just"/>
            <a:endParaRPr lang="ru-RU" sz="1600" dirty="0">
              <a:latin typeface="Roboto"/>
            </a:endParaRPr>
          </a:p>
          <a:p>
            <a:pPr algn="just"/>
            <a:r>
              <a:rPr lang="ru-RU" sz="1600" dirty="0" smtClean="0">
                <a:latin typeface="Roboto"/>
              </a:rPr>
              <a:t>	Сначала </a:t>
            </a:r>
            <a:r>
              <a:rPr lang="ru-RU" sz="1600" dirty="0">
                <a:latin typeface="Roboto"/>
              </a:rPr>
              <a:t>семена проращивают в небольших горшках: зарывают на глубину 1,5 см, укрывают пищевой плёнкой и оставляют в тёплом месте до первых ростков. Когда томаты взошли, их пикируют в более большую и глубокую посуду</a:t>
            </a:r>
            <a:r>
              <a:rPr lang="ru-RU" sz="1600" dirty="0" smtClean="0">
                <a:latin typeface="Roboto"/>
              </a:rPr>
              <a:t>.</a:t>
            </a:r>
          </a:p>
          <a:p>
            <a:pPr algn="just"/>
            <a:endParaRPr lang="ru-RU" sz="1600" dirty="0">
              <a:latin typeface="Roboto"/>
            </a:endParaRPr>
          </a:p>
          <a:p>
            <a:pPr algn="just"/>
            <a:r>
              <a:rPr lang="ru-RU" sz="1600" dirty="0" smtClean="0">
                <a:latin typeface="Roboto"/>
              </a:rPr>
              <a:t>	Важно</a:t>
            </a:r>
            <a:r>
              <a:rPr lang="ru-RU" sz="1600" dirty="0">
                <a:latin typeface="Roboto"/>
              </a:rPr>
              <a:t>, чтобы растение получало равномерное освещение. Для этого над «грядками» можно повесить лампы дневного света либо регулярно поворачивать контейнеры к окну</a:t>
            </a:r>
            <a:r>
              <a:rPr lang="ru-RU" sz="1600" dirty="0" smtClean="0">
                <a:latin typeface="Roboto"/>
              </a:rPr>
              <a:t>.</a:t>
            </a:r>
          </a:p>
          <a:p>
            <a:pPr algn="just"/>
            <a:endParaRPr lang="ru-RU" sz="1600" dirty="0">
              <a:latin typeface="Roboto"/>
            </a:endParaRPr>
          </a:p>
          <a:p>
            <a:pPr algn="just"/>
            <a:r>
              <a:rPr lang="ru-RU" sz="1600" dirty="0" smtClean="0">
                <a:latin typeface="Roboto"/>
              </a:rPr>
              <a:t>	Поливать </a:t>
            </a:r>
            <a:r>
              <a:rPr lang="ru-RU" sz="1600" dirty="0">
                <a:latin typeface="Roboto"/>
              </a:rPr>
              <a:t>следует аккуратно: черри легко залить. Когда растение разрастётся, почву рекомендуется время от времени рыхлить и подкармливать минеральными удобрениями. При необходимости ствол томата можно подвязать к опоре (деревянной шпажке или карандашу). Также важно следить, чтобы на помидорах не появились вредители.</a:t>
            </a:r>
            <a:endParaRPr lang="ru-RU" sz="1600" b="0" i="0" dirty="0">
              <a:effectLst/>
              <a:latin typeface="Roboto"/>
            </a:endParaRPr>
          </a:p>
        </p:txBody>
      </p:sp>
      <p:sp>
        <p:nvSpPr>
          <p:cNvPr id="3" name="Прямоугольник 2"/>
          <p:cNvSpPr/>
          <p:nvPr/>
        </p:nvSpPr>
        <p:spPr>
          <a:xfrm>
            <a:off x="5323439" y="117695"/>
            <a:ext cx="4725908" cy="1077218"/>
          </a:xfrm>
          <a:prstGeom prst="rect">
            <a:avLst/>
          </a:prstGeom>
        </p:spPr>
        <p:txBody>
          <a:bodyPr wrap="square">
            <a:spAutoFit/>
          </a:bodyPr>
          <a:lstStyle/>
          <a:p>
            <a:pPr algn="ctr"/>
            <a:r>
              <a:rPr lang="ru-RU" sz="2800" b="1" dirty="0">
                <a:solidFill>
                  <a:srgbClr val="000000"/>
                </a:solidFill>
                <a:latin typeface="Roboto"/>
              </a:rPr>
              <a:t>Помидоры черри</a:t>
            </a:r>
          </a:p>
          <a:p>
            <a:pPr algn="ctr"/>
            <a:r>
              <a:rPr lang="ru-RU" dirty="0"/>
              <a:t/>
            </a:r>
            <a:br>
              <a:rPr lang="ru-RU" dirty="0"/>
            </a:br>
            <a:endParaRPr lang="ru-RU" dirty="0"/>
          </a:p>
        </p:txBody>
      </p:sp>
      <p:pic>
        <p:nvPicPr>
          <p:cNvPr id="1026" name="Picture 2" descr="Что можно вырастить дома"/>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932507" y="315270"/>
            <a:ext cx="3820562" cy="2599946"/>
          </a:xfrm>
          <a:prstGeom prst="rect">
            <a:avLst/>
          </a:prstGeom>
          <a:noFill/>
          <a:extLst>
            <a:ext uri="{909E8E84-426E-40DD-AFC4-6F175D3DCCD1}">
              <a14:hiddenFill xmlns:a14="http://schemas.microsoft.com/office/drawing/2010/main" xmlns="">
                <a:solidFill>
                  <a:srgbClr val="FFFFFF"/>
                </a:solidFill>
              </a14:hiddenFill>
            </a:ext>
          </a:extLst>
        </p:spPr>
      </p:pic>
      <p:sp>
        <p:nvSpPr>
          <p:cNvPr id="4" name="Прямоугольник 3"/>
          <p:cNvSpPr/>
          <p:nvPr/>
        </p:nvSpPr>
        <p:spPr>
          <a:xfrm>
            <a:off x="5115208" y="1122630"/>
            <a:ext cx="6092982" cy="923330"/>
          </a:xfrm>
          <a:prstGeom prst="rect">
            <a:avLst/>
          </a:prstGeom>
        </p:spPr>
        <p:txBody>
          <a:bodyPr wrap="square">
            <a:spAutoFit/>
          </a:bodyPr>
          <a:lstStyle/>
          <a:p>
            <a:r>
              <a:rPr lang="ru-RU" b="1" i="1" dirty="0">
                <a:solidFill>
                  <a:schemeClr val="accent6">
                    <a:lumMod val="50000"/>
                  </a:schemeClr>
                </a:solidFill>
                <a:latin typeface="Roboto"/>
              </a:rPr>
              <a:t>Сорта</a:t>
            </a:r>
            <a:r>
              <a:rPr lang="ru-RU" dirty="0">
                <a:solidFill>
                  <a:schemeClr val="accent6">
                    <a:lumMod val="50000"/>
                  </a:schemeClr>
                </a:solidFill>
                <a:latin typeface="Roboto"/>
              </a:rPr>
              <a:t>: «пигмей», «</a:t>
            </a:r>
            <a:r>
              <a:rPr lang="ru-RU" dirty="0" err="1">
                <a:solidFill>
                  <a:schemeClr val="accent6">
                    <a:lumMod val="50000"/>
                  </a:schemeClr>
                </a:solidFill>
                <a:latin typeface="Roboto"/>
              </a:rPr>
              <a:t>бонсай</a:t>
            </a:r>
            <a:r>
              <a:rPr lang="ru-RU" dirty="0">
                <a:solidFill>
                  <a:schemeClr val="accent6">
                    <a:lumMod val="50000"/>
                  </a:schemeClr>
                </a:solidFill>
                <a:latin typeface="Roboto"/>
              </a:rPr>
              <a:t>», «бусинка» и другие.</a:t>
            </a:r>
            <a:r>
              <a:rPr lang="ru-RU" dirty="0">
                <a:solidFill>
                  <a:schemeClr val="accent6">
                    <a:lumMod val="50000"/>
                  </a:schemeClr>
                </a:solidFill>
              </a:rPr>
              <a:t/>
            </a:r>
            <a:br>
              <a:rPr lang="ru-RU" dirty="0">
                <a:solidFill>
                  <a:schemeClr val="accent6">
                    <a:lumMod val="50000"/>
                  </a:schemeClr>
                </a:solidFill>
              </a:rPr>
            </a:br>
            <a:r>
              <a:rPr lang="ru-RU" b="1" i="1" dirty="0">
                <a:solidFill>
                  <a:schemeClr val="accent6">
                    <a:lumMod val="50000"/>
                  </a:schemeClr>
                </a:solidFill>
                <a:latin typeface="Roboto"/>
              </a:rPr>
              <a:t>Температура</a:t>
            </a:r>
            <a:r>
              <a:rPr lang="ru-RU" dirty="0">
                <a:solidFill>
                  <a:schemeClr val="accent6">
                    <a:lumMod val="50000"/>
                  </a:schemeClr>
                </a:solidFill>
                <a:latin typeface="Roboto"/>
              </a:rPr>
              <a:t>: от 23 до 25 ºС.</a:t>
            </a:r>
            <a:r>
              <a:rPr lang="ru-RU" dirty="0">
                <a:solidFill>
                  <a:schemeClr val="accent6">
                    <a:lumMod val="50000"/>
                  </a:schemeClr>
                </a:solidFill>
              </a:rPr>
              <a:t/>
            </a:r>
            <a:br>
              <a:rPr lang="ru-RU" dirty="0">
                <a:solidFill>
                  <a:schemeClr val="accent6">
                    <a:lumMod val="50000"/>
                  </a:schemeClr>
                </a:solidFill>
              </a:rPr>
            </a:br>
            <a:r>
              <a:rPr lang="ru-RU" b="1" i="1" dirty="0">
                <a:solidFill>
                  <a:schemeClr val="accent6">
                    <a:lumMod val="50000"/>
                  </a:schemeClr>
                </a:solidFill>
                <a:latin typeface="Roboto"/>
              </a:rPr>
              <a:t>Урожай</a:t>
            </a:r>
            <a:r>
              <a:rPr lang="ru-RU" dirty="0">
                <a:solidFill>
                  <a:schemeClr val="accent6">
                    <a:lumMod val="50000"/>
                  </a:schemeClr>
                </a:solidFill>
                <a:latin typeface="Roboto"/>
              </a:rPr>
              <a:t>: через 90–100 дней (в зависимости от сорта).</a:t>
            </a:r>
            <a:endParaRPr lang="ru-RU" dirty="0">
              <a:solidFill>
                <a:schemeClr val="accent6">
                  <a:lumMod val="50000"/>
                </a:schemeClr>
              </a:solidFill>
            </a:endParaRPr>
          </a:p>
        </p:txBody>
      </p:sp>
    </p:spTree>
    <p:extLst>
      <p:ext uri="{BB962C8B-B14F-4D97-AF65-F5344CB8AC3E}">
        <p14:creationId xmlns:p14="http://schemas.microsoft.com/office/powerpoint/2010/main" xmlns="" val="837339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09038" y="217283"/>
            <a:ext cx="2220217" cy="523220"/>
          </a:xfrm>
          <a:prstGeom prst="rect">
            <a:avLst/>
          </a:prstGeom>
        </p:spPr>
        <p:txBody>
          <a:bodyPr wrap="square">
            <a:spAutoFit/>
          </a:bodyPr>
          <a:lstStyle/>
          <a:p>
            <a:pPr algn="ctr"/>
            <a:r>
              <a:rPr lang="ru-RU" sz="2800" b="1" dirty="0">
                <a:solidFill>
                  <a:srgbClr val="000000"/>
                </a:solidFill>
                <a:latin typeface="Roboto"/>
              </a:rPr>
              <a:t>Огурцы</a:t>
            </a:r>
            <a:endParaRPr lang="ru-RU" sz="2800" b="1" i="0" dirty="0">
              <a:solidFill>
                <a:srgbClr val="000000"/>
              </a:solidFill>
              <a:effectLst/>
              <a:latin typeface="Roboto"/>
            </a:endParaRPr>
          </a:p>
        </p:txBody>
      </p:sp>
      <p:pic>
        <p:nvPicPr>
          <p:cNvPr id="2050" name="Picture 2" descr="Что можно вырастить дома"/>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805759" y="740502"/>
            <a:ext cx="3476530" cy="2609279"/>
          </a:xfrm>
          <a:prstGeom prst="rect">
            <a:avLst/>
          </a:prstGeom>
          <a:noFill/>
          <a:extLst>
            <a:ext uri="{909E8E84-426E-40DD-AFC4-6F175D3DCCD1}">
              <a14:hiddenFill xmlns:a14="http://schemas.microsoft.com/office/drawing/2010/main" xmlns="">
                <a:solidFill>
                  <a:srgbClr val="FFFFFF"/>
                </a:solidFill>
              </a14:hiddenFill>
            </a:ext>
          </a:extLst>
        </p:spPr>
      </p:pic>
      <p:sp>
        <p:nvSpPr>
          <p:cNvPr id="3" name="Прямоугольник 2"/>
          <p:cNvSpPr/>
          <p:nvPr/>
        </p:nvSpPr>
        <p:spPr>
          <a:xfrm>
            <a:off x="4499573" y="1267486"/>
            <a:ext cx="7070756" cy="1200329"/>
          </a:xfrm>
          <a:prstGeom prst="rect">
            <a:avLst/>
          </a:prstGeom>
        </p:spPr>
        <p:txBody>
          <a:bodyPr wrap="square">
            <a:spAutoFit/>
          </a:bodyPr>
          <a:lstStyle/>
          <a:p>
            <a:r>
              <a:rPr lang="ru-RU" b="1" i="1" dirty="0">
                <a:solidFill>
                  <a:schemeClr val="accent6">
                    <a:lumMod val="50000"/>
                  </a:schemeClr>
                </a:solidFill>
                <a:latin typeface="Roboto"/>
              </a:rPr>
              <a:t>Сорта</a:t>
            </a:r>
            <a:r>
              <a:rPr lang="ru-RU" dirty="0">
                <a:solidFill>
                  <a:schemeClr val="accent6">
                    <a:lumMod val="50000"/>
                  </a:schemeClr>
                </a:solidFill>
                <a:latin typeface="Roboto"/>
              </a:rPr>
              <a:t>: «комнатный Рытова», «чудо на окошке», «муравей» и другие.</a:t>
            </a:r>
            <a:r>
              <a:rPr lang="ru-RU" dirty="0">
                <a:solidFill>
                  <a:schemeClr val="accent6">
                    <a:lumMod val="50000"/>
                  </a:schemeClr>
                </a:solidFill>
              </a:rPr>
              <a:t/>
            </a:r>
            <a:br>
              <a:rPr lang="ru-RU" dirty="0">
                <a:solidFill>
                  <a:schemeClr val="accent6">
                    <a:lumMod val="50000"/>
                  </a:schemeClr>
                </a:solidFill>
              </a:rPr>
            </a:br>
            <a:r>
              <a:rPr lang="ru-RU" b="1" i="1" dirty="0">
                <a:solidFill>
                  <a:schemeClr val="accent6">
                    <a:lumMod val="50000"/>
                  </a:schemeClr>
                </a:solidFill>
                <a:latin typeface="Roboto"/>
              </a:rPr>
              <a:t>Температура</a:t>
            </a:r>
            <a:r>
              <a:rPr lang="ru-RU" dirty="0">
                <a:solidFill>
                  <a:schemeClr val="accent6">
                    <a:lumMod val="50000"/>
                  </a:schemeClr>
                </a:solidFill>
                <a:latin typeface="Roboto"/>
              </a:rPr>
              <a:t>: от 21 до 24 ºС.</a:t>
            </a:r>
            <a:r>
              <a:rPr lang="ru-RU" dirty="0">
                <a:solidFill>
                  <a:schemeClr val="accent6">
                    <a:lumMod val="50000"/>
                  </a:schemeClr>
                </a:solidFill>
              </a:rPr>
              <a:t/>
            </a:r>
            <a:br>
              <a:rPr lang="ru-RU" dirty="0">
                <a:solidFill>
                  <a:schemeClr val="accent6">
                    <a:lumMod val="50000"/>
                  </a:schemeClr>
                </a:solidFill>
              </a:rPr>
            </a:br>
            <a:r>
              <a:rPr lang="ru-RU" b="1" i="1" dirty="0">
                <a:solidFill>
                  <a:schemeClr val="accent6">
                    <a:lumMod val="50000"/>
                  </a:schemeClr>
                </a:solidFill>
                <a:latin typeface="Roboto"/>
              </a:rPr>
              <a:t>Урожай</a:t>
            </a:r>
            <a:r>
              <a:rPr lang="ru-RU" dirty="0">
                <a:solidFill>
                  <a:schemeClr val="accent6">
                    <a:lumMod val="50000"/>
                  </a:schemeClr>
                </a:solidFill>
                <a:latin typeface="Roboto"/>
              </a:rPr>
              <a:t>: через 35–45 дней.</a:t>
            </a:r>
            <a:endParaRPr lang="ru-RU" dirty="0">
              <a:solidFill>
                <a:schemeClr val="accent6">
                  <a:lumMod val="50000"/>
                </a:schemeClr>
              </a:solidFill>
            </a:endParaRPr>
          </a:p>
        </p:txBody>
      </p:sp>
      <p:sp>
        <p:nvSpPr>
          <p:cNvPr id="4" name="Прямоугольник 3"/>
          <p:cNvSpPr/>
          <p:nvPr/>
        </p:nvSpPr>
        <p:spPr>
          <a:xfrm>
            <a:off x="805759" y="3349781"/>
            <a:ext cx="10936586" cy="3354765"/>
          </a:xfrm>
          <a:prstGeom prst="rect">
            <a:avLst/>
          </a:prstGeom>
        </p:spPr>
        <p:txBody>
          <a:bodyPr wrap="square">
            <a:spAutoFit/>
          </a:bodyPr>
          <a:lstStyle/>
          <a:p>
            <a:r>
              <a:rPr lang="ru-RU" dirty="0" smtClean="0">
                <a:solidFill>
                  <a:srgbClr val="000000"/>
                </a:solidFill>
                <a:latin typeface="Roboto"/>
              </a:rPr>
              <a:t>	</a:t>
            </a:r>
            <a:r>
              <a:rPr lang="ru-RU" sz="1600" dirty="0" smtClean="0">
                <a:latin typeface="Times New Roman" panose="02020603050405020304" pitchFamily="18" charset="0"/>
                <a:cs typeface="Times New Roman" panose="02020603050405020304" pitchFamily="18" charset="0"/>
              </a:rPr>
              <a:t>Для </a:t>
            </a:r>
            <a:r>
              <a:rPr lang="ru-RU" sz="1600" dirty="0">
                <a:latin typeface="Times New Roman" panose="02020603050405020304" pitchFamily="18" charset="0"/>
                <a:cs typeface="Times New Roman" panose="02020603050405020304" pitchFamily="18" charset="0"/>
              </a:rPr>
              <a:t>огурцов нужны довольно большие ёмкости, объёмом не менее 6 л. Грунт должен быть рыхлым, с торфом или компостом.</a:t>
            </a:r>
          </a:p>
          <a:p>
            <a:r>
              <a:rPr lang="ru-RU" sz="1600" dirty="0" smtClean="0">
                <a:latin typeface="Times New Roman" panose="02020603050405020304" pitchFamily="18" charset="0"/>
                <a:cs typeface="Times New Roman" panose="02020603050405020304" pitchFamily="18" charset="0"/>
              </a:rPr>
              <a:t>	В </a:t>
            </a:r>
            <a:r>
              <a:rPr lang="ru-RU" sz="1600" dirty="0">
                <a:latin typeface="Times New Roman" panose="02020603050405020304" pitchFamily="18" charset="0"/>
                <a:cs typeface="Times New Roman" panose="02020603050405020304" pitchFamily="18" charset="0"/>
              </a:rPr>
              <a:t>домашних условиях хорошо растут самоопыляющиеся сорта огурцов. Сначала нужно подготовить семена: их высыпают в слабый соляной раствор, те, что всплыли, выбрасывают. Затем годные семена 20 минут вымачивают в растворе марганцовки, после чего промывают на влажной марле и сажают в грунт (под плёнку). Когда рассада взойдёт и подрастёт, её можно рассадить в большие ёмкости</a:t>
            </a:r>
            <a:r>
              <a:rPr lang="ru-RU" sz="1600" dirty="0" smtClean="0">
                <a:latin typeface="Times New Roman" panose="02020603050405020304" pitchFamily="18" charset="0"/>
                <a:cs typeface="Times New Roman" panose="02020603050405020304" pitchFamily="18" charset="0"/>
              </a:rPr>
              <a:t>.</a:t>
            </a:r>
          </a:p>
          <a:p>
            <a:endParaRPr lang="ru-RU" sz="1600" dirty="0" smtClean="0">
              <a:latin typeface="Times New Roman" panose="02020603050405020304" pitchFamily="18" charset="0"/>
              <a:cs typeface="Times New Roman" panose="02020603050405020304" pitchFamily="18" charset="0"/>
            </a:endParaRPr>
          </a:p>
          <a:p>
            <a:r>
              <a:rPr lang="ru-RU" sz="1600" dirty="0" smtClean="0">
                <a:latin typeface="Times New Roman" panose="02020603050405020304" pitchFamily="18" charset="0"/>
                <a:cs typeface="Times New Roman" panose="02020603050405020304" pitchFamily="18" charset="0"/>
              </a:rPr>
              <a:t>	Поливают </a:t>
            </a:r>
            <a:r>
              <a:rPr lang="ru-RU" sz="1600" dirty="0">
                <a:latin typeface="Times New Roman" panose="02020603050405020304" pitchFamily="18" charset="0"/>
                <a:cs typeface="Times New Roman" panose="02020603050405020304" pitchFamily="18" charset="0"/>
              </a:rPr>
              <a:t>домашние огурцы тёплой водой каждый день, но с осторожностью. Листья можно также опрыскивать пульверизатором. В качестве подкормки рекомендуется калиевая селитра</a:t>
            </a:r>
            <a:r>
              <a:rPr lang="ru-RU" sz="1600" dirty="0" smtClean="0">
                <a:latin typeface="Times New Roman" panose="02020603050405020304" pitchFamily="18" charset="0"/>
                <a:cs typeface="Times New Roman" panose="02020603050405020304" pitchFamily="18" charset="0"/>
              </a:rPr>
              <a:t>.</a:t>
            </a:r>
          </a:p>
          <a:p>
            <a:endParaRPr lang="ru-RU" sz="1600" dirty="0">
              <a:latin typeface="Times New Roman" panose="02020603050405020304" pitchFamily="18" charset="0"/>
              <a:cs typeface="Times New Roman" panose="02020603050405020304" pitchFamily="18" charset="0"/>
            </a:endParaRPr>
          </a:p>
          <a:p>
            <a:r>
              <a:rPr lang="ru-RU" sz="1600" dirty="0" smtClean="0">
                <a:latin typeface="Times New Roman" panose="02020603050405020304" pitchFamily="18" charset="0"/>
                <a:cs typeface="Times New Roman" panose="02020603050405020304" pitchFamily="18" charset="0"/>
              </a:rPr>
              <a:t>	Когда </a:t>
            </a:r>
            <a:r>
              <a:rPr lang="ru-RU" sz="1600" dirty="0">
                <a:latin typeface="Times New Roman" panose="02020603050405020304" pitchFamily="18" charset="0"/>
                <a:cs typeface="Times New Roman" panose="02020603050405020304" pitchFamily="18" charset="0"/>
              </a:rPr>
              <a:t>плети огурцов сформируются и разрастутся, для них следует соорудить подпорки, чтобы растение могло плестись.</a:t>
            </a:r>
          </a:p>
          <a:p>
            <a:endParaRPr lang="ru-RU" b="0" i="0" dirty="0">
              <a:solidFill>
                <a:srgbClr val="000000"/>
              </a:solidFill>
              <a:effectLst/>
              <a:latin typeface="Roboto"/>
            </a:endParaRPr>
          </a:p>
        </p:txBody>
      </p:sp>
    </p:spTree>
    <p:extLst>
      <p:ext uri="{BB962C8B-B14F-4D97-AF65-F5344CB8AC3E}">
        <p14:creationId xmlns:p14="http://schemas.microsoft.com/office/powerpoint/2010/main" xmlns="" val="3689974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17678" y="90535"/>
            <a:ext cx="2017223" cy="523220"/>
          </a:xfrm>
          <a:prstGeom prst="rect">
            <a:avLst/>
          </a:prstGeom>
        </p:spPr>
        <p:txBody>
          <a:bodyPr wrap="square">
            <a:spAutoFit/>
          </a:bodyPr>
          <a:lstStyle/>
          <a:p>
            <a:pPr algn="ctr"/>
            <a:r>
              <a:rPr lang="ru-RU" sz="2800" b="1" dirty="0">
                <a:solidFill>
                  <a:srgbClr val="000000"/>
                </a:solidFill>
                <a:latin typeface="Roboto"/>
              </a:rPr>
              <a:t>Редис</a:t>
            </a:r>
            <a:endParaRPr lang="ru-RU" sz="2800" b="1" i="0" dirty="0">
              <a:solidFill>
                <a:srgbClr val="000000"/>
              </a:solidFill>
              <a:effectLst/>
              <a:latin typeface="Roboto"/>
            </a:endParaRPr>
          </a:p>
        </p:txBody>
      </p:sp>
      <p:pic>
        <p:nvPicPr>
          <p:cNvPr id="3074" name="Picture 2" descr="Что можно вырастить дома"/>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041149" y="711378"/>
            <a:ext cx="3476529" cy="2511656"/>
          </a:xfrm>
          <a:prstGeom prst="rect">
            <a:avLst/>
          </a:prstGeom>
          <a:noFill/>
          <a:extLst>
            <a:ext uri="{909E8E84-426E-40DD-AFC4-6F175D3DCCD1}">
              <a14:hiddenFill xmlns:a14="http://schemas.microsoft.com/office/drawing/2010/main" xmlns="">
                <a:solidFill>
                  <a:srgbClr val="FFFFFF"/>
                </a:solidFill>
              </a14:hiddenFill>
            </a:ext>
          </a:extLst>
        </p:spPr>
      </p:pic>
      <p:sp>
        <p:nvSpPr>
          <p:cNvPr id="3" name="Прямоугольник 2"/>
          <p:cNvSpPr/>
          <p:nvPr/>
        </p:nvSpPr>
        <p:spPr>
          <a:xfrm>
            <a:off x="4979406" y="1267486"/>
            <a:ext cx="6364586" cy="923330"/>
          </a:xfrm>
          <a:prstGeom prst="rect">
            <a:avLst/>
          </a:prstGeom>
        </p:spPr>
        <p:txBody>
          <a:bodyPr wrap="square">
            <a:spAutoFit/>
          </a:bodyPr>
          <a:lstStyle/>
          <a:p>
            <a:r>
              <a:rPr lang="ru-RU" b="1" i="1" dirty="0">
                <a:solidFill>
                  <a:schemeClr val="accent6">
                    <a:lumMod val="50000"/>
                  </a:schemeClr>
                </a:solidFill>
                <a:latin typeface="Roboto"/>
              </a:rPr>
              <a:t>Сорта</a:t>
            </a:r>
            <a:r>
              <a:rPr lang="ru-RU" dirty="0">
                <a:solidFill>
                  <a:schemeClr val="accent6">
                    <a:lumMod val="50000"/>
                  </a:schemeClr>
                </a:solidFill>
                <a:latin typeface="Roboto"/>
              </a:rPr>
              <a:t>: «</a:t>
            </a:r>
            <a:r>
              <a:rPr lang="ru-RU" dirty="0" err="1">
                <a:solidFill>
                  <a:schemeClr val="accent6">
                    <a:lumMod val="50000"/>
                  </a:schemeClr>
                </a:solidFill>
                <a:latin typeface="Roboto"/>
              </a:rPr>
              <a:t>кармен</a:t>
            </a:r>
            <a:r>
              <a:rPr lang="ru-RU" dirty="0">
                <a:solidFill>
                  <a:schemeClr val="accent6">
                    <a:lumMod val="50000"/>
                  </a:schemeClr>
                </a:solidFill>
                <a:latin typeface="Roboto"/>
              </a:rPr>
              <a:t>», «белый клык», «</a:t>
            </a:r>
            <a:r>
              <a:rPr lang="ru-RU" dirty="0" err="1">
                <a:solidFill>
                  <a:schemeClr val="accent6">
                    <a:lumMod val="50000"/>
                  </a:schemeClr>
                </a:solidFill>
                <a:latin typeface="Roboto"/>
              </a:rPr>
              <a:t>селеста</a:t>
            </a:r>
            <a:r>
              <a:rPr lang="ru-RU" dirty="0">
                <a:solidFill>
                  <a:schemeClr val="accent6">
                    <a:lumMod val="50000"/>
                  </a:schemeClr>
                </a:solidFill>
                <a:latin typeface="Roboto"/>
              </a:rPr>
              <a:t> F1» и другие.</a:t>
            </a:r>
            <a:r>
              <a:rPr lang="ru-RU" dirty="0">
                <a:solidFill>
                  <a:schemeClr val="accent6">
                    <a:lumMod val="50000"/>
                  </a:schemeClr>
                </a:solidFill>
              </a:rPr>
              <a:t/>
            </a:r>
            <a:br>
              <a:rPr lang="ru-RU" dirty="0">
                <a:solidFill>
                  <a:schemeClr val="accent6">
                    <a:lumMod val="50000"/>
                  </a:schemeClr>
                </a:solidFill>
              </a:rPr>
            </a:br>
            <a:r>
              <a:rPr lang="ru-RU" b="1" i="1" dirty="0">
                <a:solidFill>
                  <a:schemeClr val="accent6">
                    <a:lumMod val="50000"/>
                  </a:schemeClr>
                </a:solidFill>
                <a:latin typeface="Roboto"/>
              </a:rPr>
              <a:t>Температура</a:t>
            </a:r>
            <a:r>
              <a:rPr lang="ru-RU" dirty="0">
                <a:solidFill>
                  <a:schemeClr val="accent6">
                    <a:lumMod val="50000"/>
                  </a:schemeClr>
                </a:solidFill>
                <a:latin typeface="Roboto"/>
              </a:rPr>
              <a:t>: от 18 до 20 ºС.</a:t>
            </a:r>
            <a:r>
              <a:rPr lang="ru-RU" dirty="0">
                <a:solidFill>
                  <a:schemeClr val="accent6">
                    <a:lumMod val="50000"/>
                  </a:schemeClr>
                </a:solidFill>
              </a:rPr>
              <a:t/>
            </a:r>
            <a:br>
              <a:rPr lang="ru-RU" dirty="0">
                <a:solidFill>
                  <a:schemeClr val="accent6">
                    <a:lumMod val="50000"/>
                  </a:schemeClr>
                </a:solidFill>
              </a:rPr>
            </a:br>
            <a:r>
              <a:rPr lang="ru-RU" b="1" i="1" dirty="0">
                <a:solidFill>
                  <a:schemeClr val="accent6">
                    <a:lumMod val="50000"/>
                  </a:schemeClr>
                </a:solidFill>
                <a:latin typeface="Roboto"/>
              </a:rPr>
              <a:t>Урожай</a:t>
            </a:r>
            <a:r>
              <a:rPr lang="ru-RU" dirty="0">
                <a:solidFill>
                  <a:schemeClr val="accent6">
                    <a:lumMod val="50000"/>
                  </a:schemeClr>
                </a:solidFill>
                <a:latin typeface="Roboto"/>
              </a:rPr>
              <a:t>: через ≈40 дней.</a:t>
            </a:r>
            <a:endParaRPr lang="ru-RU" dirty="0">
              <a:solidFill>
                <a:schemeClr val="accent6">
                  <a:lumMod val="50000"/>
                </a:schemeClr>
              </a:solidFill>
            </a:endParaRPr>
          </a:p>
        </p:txBody>
      </p:sp>
      <p:sp>
        <p:nvSpPr>
          <p:cNvPr id="4" name="Прямоугольник 3"/>
          <p:cNvSpPr/>
          <p:nvPr/>
        </p:nvSpPr>
        <p:spPr>
          <a:xfrm>
            <a:off x="1041149" y="3320657"/>
            <a:ext cx="10302843" cy="3046988"/>
          </a:xfrm>
          <a:prstGeom prst="rect">
            <a:avLst/>
          </a:prstGeom>
        </p:spPr>
        <p:txBody>
          <a:bodyPr wrap="square">
            <a:spAutoFit/>
          </a:bodyPr>
          <a:lstStyle/>
          <a:p>
            <a:pPr algn="just"/>
            <a:r>
              <a:rPr lang="ru-RU" sz="1600" dirty="0" smtClean="0">
                <a:latin typeface="Roboto"/>
              </a:rPr>
              <a:t>	</a:t>
            </a:r>
            <a:r>
              <a:rPr lang="ru-RU" sz="1600" dirty="0" smtClean="0">
                <a:latin typeface="Times New Roman" panose="02020603050405020304" pitchFamily="18" charset="0"/>
                <a:cs typeface="Times New Roman" panose="02020603050405020304" pitchFamily="18" charset="0"/>
              </a:rPr>
              <a:t>Редис </a:t>
            </a:r>
            <a:r>
              <a:rPr lang="ru-RU" sz="1600" dirty="0">
                <a:latin typeface="Times New Roman" panose="02020603050405020304" pitchFamily="18" charset="0"/>
                <a:cs typeface="Times New Roman" panose="02020603050405020304" pitchFamily="18" charset="0"/>
              </a:rPr>
              <a:t>рекомендуется сажать в деревянные или глиняные ёмкости, но можно использовать и обычные пластиковые стаканчики. Нужен рыхлый, хорошо дренируемый грунт. Семена перед посадкой можно проверить на всхожесть, как огурцы. После чего их нужно зарыть на глубину 1–3 см</a:t>
            </a:r>
            <a:r>
              <a:rPr lang="ru-RU" sz="1600" dirty="0" smtClean="0">
                <a:latin typeface="Times New Roman" panose="02020603050405020304" pitchFamily="18" charset="0"/>
                <a:cs typeface="Times New Roman" panose="02020603050405020304" pitchFamily="18" charset="0"/>
              </a:rPr>
              <a:t>.</a:t>
            </a:r>
          </a:p>
          <a:p>
            <a:pPr algn="just"/>
            <a:endParaRPr lang="ru-RU" sz="1600" dirty="0">
              <a:solidFill>
                <a:srgbClr val="000000"/>
              </a:solidFill>
              <a:latin typeface="Times New Roman" panose="02020603050405020304" pitchFamily="18" charset="0"/>
              <a:cs typeface="Times New Roman" panose="02020603050405020304" pitchFamily="18" charset="0"/>
            </a:endParaRPr>
          </a:p>
          <a:p>
            <a:pPr algn="just"/>
            <a:r>
              <a:rPr lang="ru-RU" sz="1600" dirty="0" smtClean="0">
                <a:latin typeface="Times New Roman" panose="02020603050405020304" pitchFamily="18" charset="0"/>
                <a:cs typeface="Times New Roman" panose="02020603050405020304" pitchFamily="18" charset="0"/>
              </a:rPr>
              <a:t>	После </a:t>
            </a:r>
            <a:r>
              <a:rPr lang="ru-RU" sz="1600" dirty="0">
                <a:latin typeface="Times New Roman" panose="02020603050405020304" pitchFamily="18" charset="0"/>
                <a:cs typeface="Times New Roman" panose="02020603050405020304" pitchFamily="18" charset="0"/>
              </a:rPr>
              <a:t>посадки грунт нужно полить и накрыть плёнкой. Когда появятся всходы, «теплицу» убирают. Редис, как правило, не пикируют. Зато иногда помещают его на два-три дня в более низкий температурный режим — около 15 °С. Это закаляет растение и способствует лучшему урожаю</a:t>
            </a:r>
            <a:r>
              <a:rPr lang="ru-RU" sz="1600" dirty="0" smtClean="0">
                <a:latin typeface="Times New Roman" panose="02020603050405020304" pitchFamily="18" charset="0"/>
                <a:cs typeface="Times New Roman" panose="02020603050405020304" pitchFamily="18" charset="0"/>
              </a:rPr>
              <a:t>.</a:t>
            </a:r>
          </a:p>
          <a:p>
            <a:pPr algn="just"/>
            <a:endParaRPr lang="ru-RU" sz="1600" dirty="0">
              <a:latin typeface="Times New Roman" panose="02020603050405020304" pitchFamily="18" charset="0"/>
              <a:cs typeface="Times New Roman" panose="02020603050405020304" pitchFamily="18" charset="0"/>
            </a:endParaRPr>
          </a:p>
          <a:p>
            <a:pPr algn="just"/>
            <a:r>
              <a:rPr lang="ru-RU" sz="1600" dirty="0" smtClean="0">
                <a:latin typeface="Times New Roman" panose="02020603050405020304" pitchFamily="18" charset="0"/>
                <a:cs typeface="Times New Roman" panose="02020603050405020304" pitchFamily="18" charset="0"/>
              </a:rPr>
              <a:t>	Через </a:t>
            </a:r>
            <a:r>
              <a:rPr lang="ru-RU" sz="1600" dirty="0">
                <a:latin typeface="Times New Roman" panose="02020603050405020304" pitchFamily="18" charset="0"/>
                <a:cs typeface="Times New Roman" panose="02020603050405020304" pitchFamily="18" charset="0"/>
              </a:rPr>
              <a:t>пять дней после появления первых всходов осуществляют органическую подкормку, а спустя две недели — минеральную. Поливают редис обильно по мере </a:t>
            </a:r>
            <a:r>
              <a:rPr lang="ru-RU" sz="1600" dirty="0" err="1">
                <a:latin typeface="Times New Roman" panose="02020603050405020304" pitchFamily="18" charset="0"/>
                <a:cs typeface="Times New Roman" panose="02020603050405020304" pitchFamily="18" charset="0"/>
              </a:rPr>
              <a:t>подсыхания</a:t>
            </a:r>
            <a:r>
              <a:rPr lang="ru-RU" sz="1600" dirty="0">
                <a:latin typeface="Times New Roman" panose="02020603050405020304" pitchFamily="18" charset="0"/>
                <a:cs typeface="Times New Roman" panose="02020603050405020304" pitchFamily="18" charset="0"/>
              </a:rPr>
              <a:t>. Также важно, чтобы воздух в помещении, где он растёт, не был сухим.</a:t>
            </a:r>
          </a:p>
          <a:p>
            <a:endParaRPr lang="ru-RU" sz="1600" dirty="0"/>
          </a:p>
        </p:txBody>
      </p:sp>
    </p:spTree>
    <p:extLst>
      <p:ext uri="{BB962C8B-B14F-4D97-AF65-F5344CB8AC3E}">
        <p14:creationId xmlns:p14="http://schemas.microsoft.com/office/powerpoint/2010/main" xmlns="" val="1682833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33727" y="190123"/>
            <a:ext cx="2553077" cy="523220"/>
          </a:xfrm>
          <a:prstGeom prst="rect">
            <a:avLst/>
          </a:prstGeom>
        </p:spPr>
        <p:txBody>
          <a:bodyPr wrap="square">
            <a:spAutoFit/>
          </a:bodyPr>
          <a:lstStyle/>
          <a:p>
            <a:r>
              <a:rPr lang="ru-RU" sz="2800" b="1" dirty="0">
                <a:solidFill>
                  <a:schemeClr val="bg1"/>
                </a:solidFill>
                <a:latin typeface="Roboto"/>
              </a:rPr>
              <a:t>Клубника</a:t>
            </a:r>
            <a:endParaRPr lang="ru-RU" sz="2800" b="1" i="0" dirty="0">
              <a:solidFill>
                <a:schemeClr val="bg1"/>
              </a:solidFill>
              <a:effectLst/>
              <a:latin typeface="Roboto"/>
            </a:endParaRPr>
          </a:p>
        </p:txBody>
      </p:sp>
      <p:pic>
        <p:nvPicPr>
          <p:cNvPr id="4098" name="Picture 2" descr="Что можно вырастить дома"/>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823865" y="423846"/>
            <a:ext cx="3576117" cy="2267670"/>
          </a:xfrm>
          <a:prstGeom prst="rect">
            <a:avLst/>
          </a:prstGeom>
          <a:noFill/>
          <a:extLst>
            <a:ext uri="{909E8E84-426E-40DD-AFC4-6F175D3DCCD1}">
              <a14:hiddenFill xmlns:a14="http://schemas.microsoft.com/office/drawing/2010/main" xmlns="">
                <a:solidFill>
                  <a:srgbClr val="FFFFFF"/>
                </a:solidFill>
              </a14:hiddenFill>
            </a:ext>
          </a:extLst>
        </p:spPr>
      </p:pic>
      <p:sp>
        <p:nvSpPr>
          <p:cNvPr id="3" name="Прямоугольник 2"/>
          <p:cNvSpPr/>
          <p:nvPr/>
        </p:nvSpPr>
        <p:spPr>
          <a:xfrm>
            <a:off x="4716856" y="1032096"/>
            <a:ext cx="5966234" cy="1200329"/>
          </a:xfrm>
          <a:prstGeom prst="rect">
            <a:avLst/>
          </a:prstGeom>
        </p:spPr>
        <p:txBody>
          <a:bodyPr wrap="square">
            <a:spAutoFit/>
          </a:bodyPr>
          <a:lstStyle/>
          <a:p>
            <a:r>
              <a:rPr lang="ru-RU" b="1" i="1" dirty="0">
                <a:solidFill>
                  <a:schemeClr val="accent6">
                    <a:lumMod val="50000"/>
                  </a:schemeClr>
                </a:solidFill>
                <a:latin typeface="Roboto"/>
              </a:rPr>
              <a:t>Сорта</a:t>
            </a:r>
            <a:r>
              <a:rPr lang="ru-RU" dirty="0">
                <a:solidFill>
                  <a:schemeClr val="accent6">
                    <a:lumMod val="50000"/>
                  </a:schemeClr>
                </a:solidFill>
                <a:latin typeface="Roboto"/>
              </a:rPr>
              <a:t>: «осенняя забава», «домашний деликатес», «гирлянда» и другие.</a:t>
            </a:r>
            <a:r>
              <a:rPr lang="ru-RU" dirty="0">
                <a:solidFill>
                  <a:schemeClr val="accent6">
                    <a:lumMod val="50000"/>
                  </a:schemeClr>
                </a:solidFill>
              </a:rPr>
              <a:t/>
            </a:r>
            <a:br>
              <a:rPr lang="ru-RU" dirty="0">
                <a:solidFill>
                  <a:schemeClr val="accent6">
                    <a:lumMod val="50000"/>
                  </a:schemeClr>
                </a:solidFill>
              </a:rPr>
            </a:br>
            <a:r>
              <a:rPr lang="ru-RU" b="1" i="1" dirty="0">
                <a:solidFill>
                  <a:schemeClr val="accent6">
                    <a:lumMod val="50000"/>
                  </a:schemeClr>
                </a:solidFill>
                <a:latin typeface="Roboto"/>
              </a:rPr>
              <a:t>Температура</a:t>
            </a:r>
            <a:r>
              <a:rPr lang="ru-RU" dirty="0">
                <a:solidFill>
                  <a:schemeClr val="accent6">
                    <a:lumMod val="50000"/>
                  </a:schemeClr>
                </a:solidFill>
                <a:latin typeface="Roboto"/>
              </a:rPr>
              <a:t>: от 18 до 20 °С.</a:t>
            </a:r>
            <a:r>
              <a:rPr lang="ru-RU" dirty="0">
                <a:solidFill>
                  <a:schemeClr val="accent6">
                    <a:lumMod val="50000"/>
                  </a:schemeClr>
                </a:solidFill>
              </a:rPr>
              <a:t/>
            </a:r>
            <a:br>
              <a:rPr lang="ru-RU" dirty="0">
                <a:solidFill>
                  <a:schemeClr val="accent6">
                    <a:lumMod val="50000"/>
                  </a:schemeClr>
                </a:solidFill>
              </a:rPr>
            </a:br>
            <a:r>
              <a:rPr lang="ru-RU" b="1" i="1" dirty="0">
                <a:solidFill>
                  <a:schemeClr val="accent6">
                    <a:lumMod val="50000"/>
                  </a:schemeClr>
                </a:solidFill>
                <a:latin typeface="Roboto"/>
              </a:rPr>
              <a:t>Урожай</a:t>
            </a:r>
            <a:r>
              <a:rPr lang="ru-RU" dirty="0">
                <a:solidFill>
                  <a:schemeClr val="accent6">
                    <a:lumMod val="50000"/>
                  </a:schemeClr>
                </a:solidFill>
                <a:latin typeface="Roboto"/>
              </a:rPr>
              <a:t>: через ≈30 дней.</a:t>
            </a:r>
            <a:endParaRPr lang="ru-RU" dirty="0">
              <a:solidFill>
                <a:schemeClr val="accent6">
                  <a:lumMod val="50000"/>
                </a:schemeClr>
              </a:solidFill>
            </a:endParaRPr>
          </a:p>
        </p:txBody>
      </p:sp>
      <p:sp>
        <p:nvSpPr>
          <p:cNvPr id="4" name="Прямоугольник 3"/>
          <p:cNvSpPr/>
          <p:nvPr/>
        </p:nvSpPr>
        <p:spPr>
          <a:xfrm>
            <a:off x="724278" y="2788467"/>
            <a:ext cx="10800784" cy="3785652"/>
          </a:xfrm>
          <a:prstGeom prst="rect">
            <a:avLst/>
          </a:prstGeom>
        </p:spPr>
        <p:txBody>
          <a:bodyPr wrap="square">
            <a:spAutoFit/>
          </a:bodyPr>
          <a:lstStyle/>
          <a:p>
            <a:pPr algn="just"/>
            <a:r>
              <a:rPr lang="ru-RU" sz="1600" dirty="0" smtClean="0">
                <a:latin typeface="Times New Roman" panose="02020603050405020304" pitchFamily="18" charset="0"/>
                <a:cs typeface="Times New Roman" panose="02020603050405020304" pitchFamily="18" charset="0"/>
              </a:rPr>
              <a:t>	Для </a:t>
            </a:r>
            <a:r>
              <a:rPr lang="ru-RU" sz="1600" dirty="0">
                <a:latin typeface="Times New Roman" panose="02020603050405020304" pitchFamily="18" charset="0"/>
                <a:cs typeface="Times New Roman" panose="02020603050405020304" pitchFamily="18" charset="0"/>
              </a:rPr>
              <a:t>домашнего огорода подойдут ампельные ремонтантные сорта клубники. Они плодоносят круглый год и не слишком требовательны к свету. Сажать клубнику можно в любую </a:t>
            </a:r>
            <a:r>
              <a:rPr lang="ru-RU" sz="1600" dirty="0" err="1">
                <a:latin typeface="Times New Roman" panose="02020603050405020304" pitchFamily="18" charset="0"/>
                <a:cs typeface="Times New Roman" panose="02020603050405020304" pitchFamily="18" charset="0"/>
              </a:rPr>
              <a:t>землесмесь</a:t>
            </a:r>
            <a:r>
              <a:rPr lang="ru-RU" sz="1600" dirty="0">
                <a:latin typeface="Times New Roman" panose="02020603050405020304" pitchFamily="18" charset="0"/>
                <a:cs typeface="Times New Roman" panose="02020603050405020304" pitchFamily="18" charset="0"/>
              </a:rPr>
              <a:t>. Но прежде на дно следует насыпать дренаж (керамзит, мелкую гальку), чтобы уберечь клубнику от застоя воды</a:t>
            </a:r>
            <a:r>
              <a:rPr lang="ru-RU" sz="1600" dirty="0" smtClean="0">
                <a:latin typeface="Times New Roman" panose="02020603050405020304" pitchFamily="18" charset="0"/>
                <a:cs typeface="Times New Roman" panose="02020603050405020304" pitchFamily="18" charset="0"/>
              </a:rPr>
              <a:t>.</a:t>
            </a:r>
          </a:p>
          <a:p>
            <a:pPr algn="just"/>
            <a:endParaRPr lang="ru-RU" sz="1600" dirty="0">
              <a:latin typeface="Times New Roman" panose="02020603050405020304" pitchFamily="18" charset="0"/>
              <a:cs typeface="Times New Roman" panose="02020603050405020304" pitchFamily="18" charset="0"/>
            </a:endParaRPr>
          </a:p>
          <a:p>
            <a:pPr algn="just"/>
            <a:r>
              <a:rPr lang="ru-RU" sz="1600" dirty="0" smtClean="0">
                <a:latin typeface="Times New Roman" panose="02020603050405020304" pitchFamily="18" charset="0"/>
                <a:cs typeface="Times New Roman" panose="02020603050405020304" pitchFamily="18" charset="0"/>
              </a:rPr>
              <a:t>	Клубнику </a:t>
            </a:r>
            <a:r>
              <a:rPr lang="ru-RU" sz="1600" dirty="0">
                <a:latin typeface="Times New Roman" panose="02020603050405020304" pitchFamily="18" charset="0"/>
                <a:cs typeface="Times New Roman" panose="02020603050405020304" pitchFamily="18" charset="0"/>
              </a:rPr>
              <a:t>можно выращивать из рассады или семян. И то и другое продаётся в магазинах для огородников</a:t>
            </a:r>
            <a:r>
              <a:rPr lang="ru-RU" sz="1600" dirty="0" smtClean="0">
                <a:latin typeface="Times New Roman" panose="02020603050405020304" pitchFamily="18" charset="0"/>
                <a:cs typeface="Times New Roman" panose="02020603050405020304" pitchFamily="18" charset="0"/>
              </a:rPr>
              <a:t>.</a:t>
            </a:r>
          </a:p>
          <a:p>
            <a:pPr algn="just"/>
            <a:r>
              <a:rPr lang="ru-RU" sz="1600" dirty="0">
                <a:latin typeface="Times New Roman" panose="02020603050405020304" pitchFamily="18" charset="0"/>
                <a:cs typeface="Times New Roman" panose="02020603050405020304" pitchFamily="18" charset="0"/>
              </a:rPr>
              <a:t>Семена сажают в небольшие ёмкости (например, пластиковые стаканы), обильно поливают и накрывают пищевой плёнкой. После появления первых всходов плёнку снимают и ставят рассаду в хорошо освещаемое место. Когда образуется три-четыре листика, клубнику пикируют в контейнеры побольше</a:t>
            </a:r>
            <a:r>
              <a:rPr lang="ru-RU" sz="1600" dirty="0" smtClean="0">
                <a:latin typeface="Times New Roman" panose="02020603050405020304" pitchFamily="18" charset="0"/>
                <a:cs typeface="Times New Roman" panose="02020603050405020304" pitchFamily="18" charset="0"/>
              </a:rPr>
              <a:t>.</a:t>
            </a:r>
          </a:p>
          <a:p>
            <a:pPr algn="just"/>
            <a:endParaRPr lang="ru-RU" sz="1600" dirty="0">
              <a:latin typeface="Times New Roman" panose="02020603050405020304" pitchFamily="18" charset="0"/>
              <a:cs typeface="Times New Roman" panose="02020603050405020304" pitchFamily="18" charset="0"/>
            </a:endParaRPr>
          </a:p>
          <a:p>
            <a:pPr algn="just"/>
            <a:r>
              <a:rPr lang="ru-RU" sz="1600" dirty="0" smtClean="0">
                <a:latin typeface="Times New Roman" panose="02020603050405020304" pitchFamily="18" charset="0"/>
                <a:cs typeface="Times New Roman" panose="02020603050405020304" pitchFamily="18" charset="0"/>
              </a:rPr>
              <a:t>	Это </a:t>
            </a:r>
            <a:r>
              <a:rPr lang="ru-RU" sz="1600" dirty="0">
                <a:latin typeface="Times New Roman" panose="02020603050405020304" pitchFamily="18" charset="0"/>
                <a:cs typeface="Times New Roman" panose="02020603050405020304" pitchFamily="18" charset="0"/>
              </a:rPr>
              <a:t>растение любит свет. Когда дни короче ночей, следует использовать искусственную подсветку. Полив и опрыскивание осуществляются по мере </a:t>
            </a:r>
            <a:r>
              <a:rPr lang="ru-RU" sz="1600" dirty="0" err="1">
                <a:latin typeface="Times New Roman" panose="02020603050405020304" pitchFamily="18" charset="0"/>
                <a:cs typeface="Times New Roman" panose="02020603050405020304" pitchFamily="18" charset="0"/>
              </a:rPr>
              <a:t>подсыхания</a:t>
            </a:r>
            <a:r>
              <a:rPr lang="ru-RU" sz="1600" dirty="0">
                <a:latin typeface="Times New Roman" panose="02020603050405020304" pitchFamily="18" charset="0"/>
                <a:cs typeface="Times New Roman" panose="02020603050405020304" pitchFamily="18" charset="0"/>
              </a:rPr>
              <a:t> почвы. Клубнику легко залить</a:t>
            </a:r>
            <a:r>
              <a:rPr lang="ru-RU" sz="1600" dirty="0" smtClean="0">
                <a:latin typeface="Times New Roman" panose="02020603050405020304" pitchFamily="18" charset="0"/>
                <a:cs typeface="Times New Roman" panose="02020603050405020304" pitchFamily="18" charset="0"/>
              </a:rPr>
              <a:t>.</a:t>
            </a:r>
          </a:p>
          <a:p>
            <a:pPr algn="just"/>
            <a:endParaRPr lang="ru-RU" sz="1600" dirty="0">
              <a:latin typeface="Times New Roman" panose="02020603050405020304" pitchFamily="18" charset="0"/>
              <a:cs typeface="Times New Roman" panose="02020603050405020304" pitchFamily="18" charset="0"/>
            </a:endParaRPr>
          </a:p>
          <a:p>
            <a:pPr algn="just"/>
            <a:r>
              <a:rPr lang="ru-RU" sz="1600" dirty="0" smtClean="0">
                <a:latin typeface="Times New Roman" panose="02020603050405020304" pitchFamily="18" charset="0"/>
                <a:cs typeface="Times New Roman" panose="02020603050405020304" pitchFamily="18" charset="0"/>
              </a:rPr>
              <a:t>	В </a:t>
            </a:r>
            <a:r>
              <a:rPr lang="ru-RU" sz="1600" dirty="0">
                <a:latin typeface="Times New Roman" panose="02020603050405020304" pitchFamily="18" charset="0"/>
                <a:cs typeface="Times New Roman" panose="02020603050405020304" pitchFamily="18" charset="0"/>
              </a:rPr>
              <a:t>качестве подкормки используются растворы с существенным содержанием железа. Во время активного роста клубника обрастает усами, их нужно подвязывать к опорам.</a:t>
            </a:r>
          </a:p>
          <a:p>
            <a:pPr algn="just"/>
            <a:endParaRPr lang="ru-RU" sz="1600" b="0" i="0" dirty="0">
              <a:effectLst/>
              <a:latin typeface="Roboto"/>
            </a:endParaRPr>
          </a:p>
        </p:txBody>
      </p:sp>
    </p:spTree>
    <p:extLst>
      <p:ext uri="{BB962C8B-B14F-4D97-AF65-F5344CB8AC3E}">
        <p14:creationId xmlns:p14="http://schemas.microsoft.com/office/powerpoint/2010/main" xmlns="" val="3311866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359651" y="235393"/>
            <a:ext cx="1964602" cy="1384995"/>
          </a:xfrm>
          <a:prstGeom prst="rect">
            <a:avLst/>
          </a:prstGeom>
        </p:spPr>
        <p:txBody>
          <a:bodyPr wrap="square">
            <a:spAutoFit/>
          </a:bodyPr>
          <a:lstStyle/>
          <a:p>
            <a:pPr algn="ctr"/>
            <a:r>
              <a:rPr lang="ru-RU" sz="2800" b="1" dirty="0">
                <a:solidFill>
                  <a:srgbClr val="000000"/>
                </a:solidFill>
                <a:latin typeface="Roboto"/>
              </a:rPr>
              <a:t>Базилик</a:t>
            </a:r>
          </a:p>
          <a:p>
            <a:pPr algn="ctr"/>
            <a:r>
              <a:rPr lang="ru-RU" sz="2800" dirty="0"/>
              <a:t/>
            </a:r>
            <a:br>
              <a:rPr lang="ru-RU" sz="2800" dirty="0"/>
            </a:br>
            <a:endParaRPr lang="ru-RU" sz="2800" dirty="0"/>
          </a:p>
        </p:txBody>
      </p:sp>
      <p:pic>
        <p:nvPicPr>
          <p:cNvPr id="5122" name="Picture 2" descr="Что можно вырастить дома"/>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095469" y="927890"/>
            <a:ext cx="3195873" cy="1892153"/>
          </a:xfrm>
          <a:prstGeom prst="rect">
            <a:avLst/>
          </a:prstGeom>
          <a:noFill/>
          <a:extLst>
            <a:ext uri="{909E8E84-426E-40DD-AFC4-6F175D3DCCD1}">
              <a14:hiddenFill xmlns:a14="http://schemas.microsoft.com/office/drawing/2010/main" xmlns="">
                <a:solidFill>
                  <a:srgbClr val="FFFFFF"/>
                </a:solidFill>
              </a14:hiddenFill>
            </a:ext>
          </a:extLst>
        </p:spPr>
      </p:pic>
      <p:sp>
        <p:nvSpPr>
          <p:cNvPr id="5" name="Прямоугольник 4"/>
          <p:cNvSpPr/>
          <p:nvPr/>
        </p:nvSpPr>
        <p:spPr>
          <a:xfrm>
            <a:off x="1095469" y="3123447"/>
            <a:ext cx="10674036" cy="1846659"/>
          </a:xfrm>
          <a:prstGeom prst="rect">
            <a:avLst/>
          </a:prstGeom>
        </p:spPr>
        <p:txBody>
          <a:bodyPr wrap="square">
            <a:spAutoFit/>
          </a:bodyPr>
          <a:lstStyle/>
          <a:p>
            <a:pPr algn="just"/>
            <a:r>
              <a:rPr lang="ru-RU" dirty="0" smtClean="0"/>
              <a:t>	</a:t>
            </a:r>
            <a:r>
              <a:rPr lang="ru-RU" sz="1600" dirty="0" smtClean="0"/>
              <a:t>Базилик </a:t>
            </a:r>
            <a:r>
              <a:rPr lang="ru-RU" sz="1600" dirty="0"/>
              <a:t>— одна из самых ароматных и любимых хозяйками приправ. При этом он довольно неприхотлив и прекрасно растёт на подоконнике</a:t>
            </a:r>
            <a:r>
              <a:rPr lang="ru-RU" sz="1600" dirty="0" smtClean="0"/>
              <a:t>.</a:t>
            </a:r>
          </a:p>
          <a:p>
            <a:pPr algn="just"/>
            <a:endParaRPr lang="ru-RU" sz="1600" dirty="0"/>
          </a:p>
          <a:p>
            <a:pPr algn="just"/>
            <a:r>
              <a:rPr lang="ru-RU" sz="1600" dirty="0" smtClean="0"/>
              <a:t>	Сажают </a:t>
            </a:r>
            <a:r>
              <a:rPr lang="ru-RU" sz="1600" dirty="0"/>
              <a:t>базилик сразу в большие ёмкости (объёмом не менее 1,5 л). Сначала нужно подготовить почву к посадке: дважды полить минеральными удобрениями с интервалом в пять дней. Семена углубляют на 1–1,5 см. Пока растение не взойдёт, его необходимо поливать каждые два дня. Далее полив осуществляется ежедневно, желательно по утрам.</a:t>
            </a:r>
          </a:p>
        </p:txBody>
      </p:sp>
      <p:sp>
        <p:nvSpPr>
          <p:cNvPr id="6" name="Прямоугольник 5"/>
          <p:cNvSpPr/>
          <p:nvPr/>
        </p:nvSpPr>
        <p:spPr>
          <a:xfrm>
            <a:off x="4680641" y="1620388"/>
            <a:ext cx="6590923" cy="923330"/>
          </a:xfrm>
          <a:prstGeom prst="rect">
            <a:avLst/>
          </a:prstGeom>
        </p:spPr>
        <p:txBody>
          <a:bodyPr wrap="square">
            <a:spAutoFit/>
          </a:bodyPr>
          <a:lstStyle/>
          <a:p>
            <a:r>
              <a:rPr lang="ru-RU" b="1" i="1" dirty="0">
                <a:solidFill>
                  <a:schemeClr val="accent6">
                    <a:lumMod val="50000"/>
                  </a:schemeClr>
                </a:solidFill>
                <a:latin typeface="Roboto"/>
              </a:rPr>
              <a:t>Сорта</a:t>
            </a:r>
            <a:r>
              <a:rPr lang="ru-RU" dirty="0">
                <a:solidFill>
                  <a:schemeClr val="accent6">
                    <a:lumMod val="50000"/>
                  </a:schemeClr>
                </a:solidFill>
                <a:latin typeface="Roboto"/>
              </a:rPr>
              <a:t>: «маркиз», «лимонный», «бакинский» и другие.</a:t>
            </a:r>
            <a:r>
              <a:rPr lang="ru-RU" dirty="0">
                <a:solidFill>
                  <a:schemeClr val="accent6">
                    <a:lumMod val="50000"/>
                  </a:schemeClr>
                </a:solidFill>
              </a:rPr>
              <a:t/>
            </a:r>
            <a:br>
              <a:rPr lang="ru-RU" dirty="0">
                <a:solidFill>
                  <a:schemeClr val="accent6">
                    <a:lumMod val="50000"/>
                  </a:schemeClr>
                </a:solidFill>
              </a:rPr>
            </a:br>
            <a:r>
              <a:rPr lang="ru-RU" b="1" i="1" dirty="0">
                <a:solidFill>
                  <a:schemeClr val="accent6">
                    <a:lumMod val="50000"/>
                  </a:schemeClr>
                </a:solidFill>
                <a:latin typeface="Roboto"/>
              </a:rPr>
              <a:t>Температура</a:t>
            </a:r>
            <a:r>
              <a:rPr lang="ru-RU" dirty="0">
                <a:solidFill>
                  <a:schemeClr val="accent6">
                    <a:lumMod val="50000"/>
                  </a:schemeClr>
                </a:solidFill>
                <a:latin typeface="Roboto"/>
              </a:rPr>
              <a:t>: от 22 до 24 °С.</a:t>
            </a:r>
            <a:r>
              <a:rPr lang="ru-RU" dirty="0">
                <a:solidFill>
                  <a:schemeClr val="accent6">
                    <a:lumMod val="50000"/>
                  </a:schemeClr>
                </a:solidFill>
              </a:rPr>
              <a:t/>
            </a:r>
            <a:br>
              <a:rPr lang="ru-RU" dirty="0">
                <a:solidFill>
                  <a:schemeClr val="accent6">
                    <a:lumMod val="50000"/>
                  </a:schemeClr>
                </a:solidFill>
              </a:rPr>
            </a:br>
            <a:r>
              <a:rPr lang="ru-RU" b="1" i="1" dirty="0">
                <a:solidFill>
                  <a:schemeClr val="accent6">
                    <a:lumMod val="50000"/>
                  </a:schemeClr>
                </a:solidFill>
                <a:latin typeface="Roboto"/>
              </a:rPr>
              <a:t>Урожай</a:t>
            </a:r>
            <a:r>
              <a:rPr lang="ru-RU" dirty="0">
                <a:solidFill>
                  <a:schemeClr val="accent6">
                    <a:lumMod val="50000"/>
                  </a:schemeClr>
                </a:solidFill>
                <a:latin typeface="Roboto"/>
              </a:rPr>
              <a:t>: через 50–55 дней.</a:t>
            </a:r>
            <a:endParaRPr lang="ru-RU" dirty="0">
              <a:solidFill>
                <a:schemeClr val="accent6">
                  <a:lumMod val="50000"/>
                </a:schemeClr>
              </a:solidFill>
            </a:endParaRPr>
          </a:p>
        </p:txBody>
      </p:sp>
    </p:spTree>
    <p:extLst>
      <p:ext uri="{BB962C8B-B14F-4D97-AF65-F5344CB8AC3E}">
        <p14:creationId xmlns:p14="http://schemas.microsoft.com/office/powerpoint/2010/main" xmlns="" val="6470704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45663" y="316871"/>
            <a:ext cx="2127203" cy="523220"/>
          </a:xfrm>
          <a:prstGeom prst="rect">
            <a:avLst/>
          </a:prstGeom>
        </p:spPr>
        <p:txBody>
          <a:bodyPr wrap="square">
            <a:spAutoFit/>
          </a:bodyPr>
          <a:lstStyle/>
          <a:p>
            <a:pPr algn="ctr"/>
            <a:r>
              <a:rPr lang="ru-RU" sz="2800" b="1" dirty="0">
                <a:solidFill>
                  <a:srgbClr val="000000"/>
                </a:solidFill>
                <a:latin typeface="Roboto"/>
              </a:rPr>
              <a:t>Мята</a:t>
            </a:r>
            <a:endParaRPr lang="ru-RU" sz="2800" b="1" i="0" dirty="0">
              <a:solidFill>
                <a:srgbClr val="000000"/>
              </a:solidFill>
              <a:effectLst/>
              <a:latin typeface="Roboto"/>
            </a:endParaRPr>
          </a:p>
        </p:txBody>
      </p:sp>
      <p:pic>
        <p:nvPicPr>
          <p:cNvPr id="1026" name="Picture 2" descr="Что можно вырастить дома"/>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896294" y="840091"/>
            <a:ext cx="3512744" cy="1991742"/>
          </a:xfrm>
          <a:prstGeom prst="rect">
            <a:avLst/>
          </a:prstGeom>
          <a:noFill/>
          <a:extLst>
            <a:ext uri="{909E8E84-426E-40DD-AFC4-6F175D3DCCD1}">
              <a14:hiddenFill xmlns:a14="http://schemas.microsoft.com/office/drawing/2010/main" xmlns="">
                <a:solidFill>
                  <a:srgbClr val="FFFFFF"/>
                </a:solidFill>
              </a14:hiddenFill>
            </a:ext>
          </a:extLst>
        </p:spPr>
      </p:pic>
      <p:sp>
        <p:nvSpPr>
          <p:cNvPr id="3" name="Прямоугольник 2"/>
          <p:cNvSpPr/>
          <p:nvPr/>
        </p:nvSpPr>
        <p:spPr>
          <a:xfrm>
            <a:off x="4762122" y="1511929"/>
            <a:ext cx="4381877" cy="646331"/>
          </a:xfrm>
          <a:prstGeom prst="rect">
            <a:avLst/>
          </a:prstGeom>
        </p:spPr>
        <p:txBody>
          <a:bodyPr wrap="square">
            <a:spAutoFit/>
          </a:bodyPr>
          <a:lstStyle/>
          <a:p>
            <a:r>
              <a:rPr lang="ru-RU" b="1" i="1" dirty="0">
                <a:solidFill>
                  <a:schemeClr val="accent6">
                    <a:lumMod val="50000"/>
                  </a:schemeClr>
                </a:solidFill>
                <a:latin typeface="Roboto"/>
              </a:rPr>
              <a:t>Температура</a:t>
            </a:r>
            <a:r>
              <a:rPr lang="ru-RU" dirty="0">
                <a:solidFill>
                  <a:schemeClr val="accent6">
                    <a:lumMod val="50000"/>
                  </a:schemeClr>
                </a:solidFill>
                <a:latin typeface="Roboto"/>
              </a:rPr>
              <a:t>: от 20 до 25 °С.</a:t>
            </a:r>
            <a:r>
              <a:rPr lang="ru-RU" dirty="0">
                <a:solidFill>
                  <a:schemeClr val="accent6">
                    <a:lumMod val="50000"/>
                  </a:schemeClr>
                </a:solidFill>
              </a:rPr>
              <a:t/>
            </a:r>
            <a:br>
              <a:rPr lang="ru-RU" dirty="0">
                <a:solidFill>
                  <a:schemeClr val="accent6">
                    <a:lumMod val="50000"/>
                  </a:schemeClr>
                </a:solidFill>
              </a:rPr>
            </a:br>
            <a:r>
              <a:rPr lang="ru-RU" b="1" i="1" dirty="0">
                <a:solidFill>
                  <a:schemeClr val="accent6">
                    <a:lumMod val="50000"/>
                  </a:schemeClr>
                </a:solidFill>
                <a:latin typeface="Roboto"/>
              </a:rPr>
              <a:t>Урожай</a:t>
            </a:r>
            <a:r>
              <a:rPr lang="ru-RU" dirty="0">
                <a:solidFill>
                  <a:schemeClr val="accent6">
                    <a:lumMod val="50000"/>
                  </a:schemeClr>
                </a:solidFill>
                <a:latin typeface="Roboto"/>
              </a:rPr>
              <a:t>: через ≈60 дней.</a:t>
            </a:r>
            <a:endParaRPr lang="ru-RU" dirty="0">
              <a:solidFill>
                <a:schemeClr val="accent6">
                  <a:lumMod val="50000"/>
                </a:schemeClr>
              </a:solidFill>
            </a:endParaRPr>
          </a:p>
        </p:txBody>
      </p:sp>
      <p:sp>
        <p:nvSpPr>
          <p:cNvPr id="4" name="Прямоугольник 3"/>
          <p:cNvSpPr/>
          <p:nvPr/>
        </p:nvSpPr>
        <p:spPr>
          <a:xfrm>
            <a:off x="896293" y="2897109"/>
            <a:ext cx="10529179" cy="3693319"/>
          </a:xfrm>
          <a:prstGeom prst="rect">
            <a:avLst/>
          </a:prstGeom>
        </p:spPr>
        <p:txBody>
          <a:bodyPr wrap="square">
            <a:spAutoFit/>
          </a:bodyPr>
          <a:lstStyle/>
          <a:p>
            <a:pPr algn="just"/>
            <a:r>
              <a:rPr lang="ru-RU" dirty="0" smtClean="0">
                <a:latin typeface="Times New Roman" panose="02020603050405020304" pitchFamily="18" charset="0"/>
                <a:cs typeface="Times New Roman" panose="02020603050405020304" pitchFamily="18" charset="0"/>
              </a:rPr>
              <a:t>	У </a:t>
            </a:r>
            <a:r>
              <a:rPr lang="ru-RU" dirty="0">
                <a:latin typeface="Times New Roman" panose="02020603050405020304" pitchFamily="18" charset="0"/>
                <a:cs typeface="Times New Roman" panose="02020603050405020304" pitchFamily="18" charset="0"/>
              </a:rPr>
              <a:t>мяты довольно разветвлённая корневая система, поэтому для её посадки следует брать глубокую и широкую ёмкость. Почву рекомендуется использовать торфяную, сорта — любые</a:t>
            </a:r>
            <a:r>
              <a:rPr lang="ru-RU" dirty="0" smtClean="0">
                <a:latin typeface="Times New Roman" panose="02020603050405020304" pitchFamily="18" charset="0"/>
                <a:cs typeface="Times New Roman" panose="02020603050405020304" pitchFamily="18" charset="0"/>
              </a:rPr>
              <a:t>.</a:t>
            </a:r>
          </a:p>
          <a:p>
            <a:pPr algn="just"/>
            <a:endParaRPr lang="ru-RU" dirty="0">
              <a:latin typeface="Times New Roman" panose="02020603050405020304" pitchFamily="18" charset="0"/>
              <a:cs typeface="Times New Roman" panose="02020603050405020304" pitchFamily="18" charset="0"/>
            </a:endParaRPr>
          </a:p>
          <a:p>
            <a:pPr algn="just"/>
            <a:r>
              <a:rPr lang="ru-RU" dirty="0">
                <a:latin typeface="Times New Roman" panose="02020603050405020304" pitchFamily="18" charset="0"/>
                <a:cs typeface="Times New Roman" panose="02020603050405020304" pitchFamily="18" charset="0"/>
              </a:rPr>
              <a:t>Есть два способа посадки мяты: семенами и черенками. </a:t>
            </a:r>
            <a:endParaRPr lang="ru-RU" dirty="0" smtClean="0">
              <a:latin typeface="Times New Roman" panose="02020603050405020304" pitchFamily="18" charset="0"/>
              <a:cs typeface="Times New Roman" panose="02020603050405020304" pitchFamily="18" charset="0"/>
            </a:endParaRPr>
          </a:p>
          <a:p>
            <a:pPr algn="just"/>
            <a:endParaRPr lang="ru-RU" dirty="0" smtClean="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	Чтобы </a:t>
            </a:r>
            <a:r>
              <a:rPr lang="ru-RU" dirty="0">
                <a:latin typeface="Times New Roman" panose="02020603050405020304" pitchFamily="18" charset="0"/>
                <a:cs typeface="Times New Roman" panose="02020603050405020304" pitchFamily="18" charset="0"/>
              </a:rPr>
              <a:t>вырастить мяту из семян, нужно посадить их в грунт на глубину около 5 мм и полить. Для создания парникового эффекта можно использовать плёнку. До появления всходов (примерно через две недели) землю нужно каждый день сбрызгивать водой. После прорастания мяту необходимо рассадить</a:t>
            </a:r>
            <a:r>
              <a:rPr lang="ru-RU" dirty="0" smtClean="0">
                <a:latin typeface="Times New Roman" panose="02020603050405020304" pitchFamily="18" charset="0"/>
                <a:cs typeface="Times New Roman" panose="02020603050405020304" pitchFamily="18" charset="0"/>
              </a:rPr>
              <a:t>.</a:t>
            </a:r>
          </a:p>
          <a:p>
            <a:endParaRPr lang="ru-RU" dirty="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	Мята </a:t>
            </a:r>
            <a:r>
              <a:rPr lang="ru-RU" dirty="0">
                <a:latin typeface="Times New Roman" panose="02020603050405020304" pitchFamily="18" charset="0"/>
                <a:cs typeface="Times New Roman" panose="02020603050405020304" pitchFamily="18" charset="0"/>
              </a:rPr>
              <a:t>неприхотлива. Летом её нужно беречь от прямых солнечных лучей, а зимой от недостатка света и избыточного полива. Время от времени растение можно </a:t>
            </a:r>
            <a:r>
              <a:rPr lang="ru-RU" dirty="0" err="1">
                <a:latin typeface="Times New Roman" panose="02020603050405020304" pitchFamily="18" charset="0"/>
                <a:cs typeface="Times New Roman" panose="02020603050405020304" pitchFamily="18" charset="0"/>
              </a:rPr>
              <a:t>подкармиливать</a:t>
            </a:r>
            <a:r>
              <a:rPr lang="ru-RU" dirty="0">
                <a:latin typeface="Times New Roman" panose="02020603050405020304" pitchFamily="18" charset="0"/>
                <a:cs typeface="Times New Roman" panose="02020603050405020304" pitchFamily="18" charset="0"/>
              </a:rPr>
              <a:t> органическими смесями.</a:t>
            </a:r>
          </a:p>
          <a:p>
            <a:pPr algn="just"/>
            <a:endParaRPr lang="ru-RU" b="0" i="0" dirty="0">
              <a:solidFill>
                <a:srgbClr val="000000"/>
              </a:solidFill>
              <a:effectLst/>
              <a:latin typeface="Roboto"/>
            </a:endParaRPr>
          </a:p>
        </p:txBody>
      </p:sp>
    </p:spTree>
    <p:extLst>
      <p:ext uri="{BB962C8B-B14F-4D97-AF65-F5344CB8AC3E}">
        <p14:creationId xmlns:p14="http://schemas.microsoft.com/office/powerpoint/2010/main" xmlns="" val="33856324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05758" y="289711"/>
            <a:ext cx="9923695" cy="1631216"/>
          </a:xfrm>
          <a:prstGeom prst="rect">
            <a:avLst/>
          </a:prstGeom>
        </p:spPr>
        <p:txBody>
          <a:bodyPr wrap="square">
            <a:spAutoFit/>
          </a:bodyPr>
          <a:lstStyle/>
          <a:p>
            <a:pPr algn="ctr"/>
            <a:r>
              <a:rPr lang="ru-RU" sz="2800" b="1" dirty="0">
                <a:solidFill>
                  <a:schemeClr val="accent6">
                    <a:lumMod val="50000"/>
                  </a:schemeClr>
                </a:solidFill>
                <a:latin typeface="PT Sans"/>
              </a:rPr>
              <a:t>Домашняя грядка с </a:t>
            </a:r>
            <a:r>
              <a:rPr lang="ru-RU" sz="2800" b="1" dirty="0" smtClean="0">
                <a:solidFill>
                  <a:schemeClr val="accent6">
                    <a:lumMod val="50000"/>
                  </a:schemeClr>
                </a:solidFill>
                <a:latin typeface="PT Sans"/>
              </a:rPr>
              <a:t>зеленью</a:t>
            </a:r>
          </a:p>
          <a:p>
            <a:pPr algn="ctr"/>
            <a:endParaRPr lang="ru-RU" b="1" dirty="0">
              <a:solidFill>
                <a:srgbClr val="333333"/>
              </a:solidFill>
              <a:latin typeface="PT Sans"/>
            </a:endParaRPr>
          </a:p>
          <a:p>
            <a:r>
              <a:rPr lang="ru-RU" dirty="0" smtClean="0">
                <a:latin typeface="PT Serif"/>
              </a:rPr>
              <a:t>	Ну </a:t>
            </a:r>
            <a:r>
              <a:rPr lang="ru-RU" dirty="0">
                <a:latin typeface="PT Serif"/>
              </a:rPr>
              <a:t>и какой же огород </a:t>
            </a:r>
            <a:r>
              <a:rPr lang="ru-RU" dirty="0" smtClean="0">
                <a:latin typeface="PT Serif"/>
              </a:rPr>
              <a:t>без зелени</a:t>
            </a:r>
            <a:r>
              <a:rPr lang="ru-RU" dirty="0">
                <a:latin typeface="PT Serif"/>
              </a:rPr>
              <a:t>? </a:t>
            </a:r>
            <a:r>
              <a:rPr lang="ru-RU" b="1" dirty="0">
                <a:latin typeface="PT Sans"/>
                <a:hlinkClick r:id="rId2"/>
              </a:rPr>
              <a:t>Лук</a:t>
            </a:r>
            <a:r>
              <a:rPr lang="ru-RU" dirty="0">
                <a:latin typeface="PT Serif"/>
              </a:rPr>
              <a:t>, </a:t>
            </a:r>
            <a:r>
              <a:rPr lang="ru-RU" b="1" dirty="0">
                <a:latin typeface="PT Sans"/>
                <a:hlinkClick r:id="rId3"/>
              </a:rPr>
              <a:t>петрушка</a:t>
            </a:r>
            <a:r>
              <a:rPr lang="ru-RU" dirty="0">
                <a:latin typeface="PT Serif"/>
              </a:rPr>
              <a:t>, </a:t>
            </a:r>
            <a:r>
              <a:rPr lang="ru-RU" b="1" dirty="0">
                <a:latin typeface="PT Sans"/>
                <a:hlinkClick r:id="rId4"/>
              </a:rPr>
              <a:t>укроп</a:t>
            </a:r>
            <a:r>
              <a:rPr lang="ru-RU" dirty="0">
                <a:latin typeface="PT Serif"/>
              </a:rPr>
              <a:t>, </a:t>
            </a:r>
            <a:r>
              <a:rPr lang="ru-RU" b="1" dirty="0">
                <a:latin typeface="PT Sans"/>
                <a:hlinkClick r:id="rId5"/>
              </a:rPr>
              <a:t>салаты</a:t>
            </a:r>
            <a:r>
              <a:rPr lang="ru-RU" dirty="0">
                <a:latin typeface="PT Serif"/>
              </a:rPr>
              <a:t>,</a:t>
            </a:r>
            <a:r>
              <a:rPr lang="ru-RU">
                <a:latin typeface="PT Serif"/>
              </a:rPr>
              <a:t> </a:t>
            </a:r>
            <a:r>
              <a:rPr lang="ru-RU" smtClean="0">
                <a:latin typeface="PT Serif"/>
              </a:rPr>
              <a:t>… </a:t>
            </a:r>
            <a:r>
              <a:rPr lang="ru-RU" dirty="0">
                <a:latin typeface="PT Serif"/>
              </a:rPr>
              <a:t>Без этих незаменимых растений редко какой подоконник </a:t>
            </a:r>
            <a:r>
              <a:rPr lang="ru-RU" dirty="0" smtClean="0">
                <a:latin typeface="PT Serif"/>
              </a:rPr>
              <a:t>перезимовывает</a:t>
            </a:r>
          </a:p>
          <a:p>
            <a:endParaRPr lang="ru-RU" dirty="0"/>
          </a:p>
        </p:txBody>
      </p:sp>
      <p:pic>
        <p:nvPicPr>
          <p:cNvPr id="3074" name="Picture 2" descr="Домашняя грядка с зеленью"/>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3571820" y="2197926"/>
            <a:ext cx="4875064" cy="2860039"/>
          </a:xfrm>
          <a:prstGeom prst="rect">
            <a:avLst/>
          </a:prstGeom>
          <a:noFill/>
          <a:extLst>
            <a:ext uri="{909E8E84-426E-40DD-AFC4-6F175D3DCCD1}">
              <a14:hiddenFill xmlns:a14="http://schemas.microsoft.com/office/drawing/2010/main" xmlns="">
                <a:solidFill>
                  <a:srgbClr val="FFFFFF"/>
                </a:solidFill>
              </a14:hiddenFill>
            </a:ext>
          </a:extLst>
        </p:spPr>
      </p:pic>
      <p:sp>
        <p:nvSpPr>
          <p:cNvPr id="4" name="Прямоугольник 3"/>
          <p:cNvSpPr/>
          <p:nvPr/>
        </p:nvSpPr>
        <p:spPr>
          <a:xfrm>
            <a:off x="615636" y="5115208"/>
            <a:ext cx="10619715" cy="646331"/>
          </a:xfrm>
          <a:prstGeom prst="rect">
            <a:avLst/>
          </a:prstGeom>
        </p:spPr>
        <p:txBody>
          <a:bodyPr wrap="square">
            <a:spAutoFit/>
          </a:bodyPr>
          <a:lstStyle/>
          <a:p>
            <a:pPr algn="ctr"/>
            <a:r>
              <a:rPr lang="ru-RU" dirty="0">
                <a:latin typeface="Roboto"/>
              </a:rPr>
              <a:t>Как видите, выращивать овощи, зелень и даже ягоды в городской квартире нетрудно и даже увлекательно.</a:t>
            </a:r>
            <a:endParaRPr lang="ru-RU" dirty="0"/>
          </a:p>
        </p:txBody>
      </p:sp>
    </p:spTree>
    <p:extLst>
      <p:ext uri="{BB962C8B-B14F-4D97-AF65-F5344CB8AC3E}">
        <p14:creationId xmlns:p14="http://schemas.microsoft.com/office/powerpoint/2010/main" xmlns="" val="19798794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06055" y="1199214"/>
            <a:ext cx="6179897" cy="1323439"/>
          </a:xfrm>
          <a:prstGeom prst="rect">
            <a:avLst/>
          </a:prstGeom>
          <a:noFill/>
        </p:spPr>
        <p:txBody>
          <a:bodyPr wrap="square" lIns="91440" tIns="45720" rIns="91440" bIns="45720">
            <a:spAutoFit/>
          </a:bodyPr>
          <a:lstStyle/>
          <a:p>
            <a:pPr algn="ctr"/>
            <a:r>
              <a:rPr lang="ru-RU"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СПАСИБО ЗА ВНИМАНИЕ</a:t>
            </a:r>
            <a:endParaRPr lang="ru-RU"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pic>
        <p:nvPicPr>
          <p:cNvPr id="3" name="Рисунок 2" descr="Что и как сажать осенью: деревья, кустарники, цветы и овощи"/>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17955" y="2953062"/>
            <a:ext cx="6880485" cy="3072983"/>
          </a:xfrm>
          <a:prstGeom prst="rect">
            <a:avLst/>
          </a:prstGeom>
          <a:noFill/>
          <a:ln>
            <a:noFill/>
          </a:ln>
        </p:spPr>
      </p:pic>
    </p:spTree>
    <p:extLst>
      <p:ext uri="{BB962C8B-B14F-4D97-AF65-F5344CB8AC3E}">
        <p14:creationId xmlns:p14="http://schemas.microsoft.com/office/powerpoint/2010/main" xmlns="" val="3967525947"/>
      </p:ext>
    </p:extLst>
  </p:cSld>
  <p:clrMapOvr>
    <a:masterClrMapping/>
  </p:clrMapOvr>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xmlns="" name="Slice" id="{0507925B-6AC9-4358-8E18-C330545D08F8}" vid="{13FEC7C6-62A9-40C4-99D2-581AACACAA2F}"/>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697</TotalTime>
  <Words>347</Words>
  <Application>Microsoft Office PowerPoint</Application>
  <PresentationFormat>Произвольный</PresentationFormat>
  <Paragraphs>107</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Сектор</vt:lpstr>
      <vt:lpstr>ГАУ «КЦСОН города  КАМЕНСКА – УРАЛЬСКОГО»  </vt:lpstr>
      <vt:lpstr>Огород на подоконнике</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Gelezo</dc:creator>
  <cp:lastModifiedBy>Shafikova_GA</cp:lastModifiedBy>
  <cp:revision>84</cp:revision>
  <dcterms:created xsi:type="dcterms:W3CDTF">2020-04-15T14:08:01Z</dcterms:created>
  <dcterms:modified xsi:type="dcterms:W3CDTF">2020-12-17T10:14:07Z</dcterms:modified>
</cp:coreProperties>
</file>