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1" r:id="rId2"/>
    <p:sldMasterId id="2147483693" r:id="rId3"/>
  </p:sldMasterIdLst>
  <p:notesMasterIdLst>
    <p:notesMasterId r:id="rId20"/>
  </p:notesMasterIdLst>
  <p:sldIdLst>
    <p:sldId id="429" r:id="rId4"/>
    <p:sldId id="472" r:id="rId5"/>
    <p:sldId id="432" r:id="rId6"/>
    <p:sldId id="437" r:id="rId7"/>
    <p:sldId id="438" r:id="rId8"/>
    <p:sldId id="439" r:id="rId9"/>
    <p:sldId id="474" r:id="rId10"/>
    <p:sldId id="461" r:id="rId11"/>
    <p:sldId id="462" r:id="rId12"/>
    <p:sldId id="473" r:id="rId13"/>
    <p:sldId id="479" r:id="rId14"/>
    <p:sldId id="476" r:id="rId15"/>
    <p:sldId id="477" r:id="rId16"/>
    <p:sldId id="478" r:id="rId17"/>
    <p:sldId id="463" r:id="rId18"/>
    <p:sldId id="428" r:id="rId1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0F1F4"/>
    <a:srgbClr val="FFEBF3"/>
    <a:srgbClr val="FFC5DC"/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59" autoAdjust="0"/>
    <p:restoredTop sz="94660"/>
  </p:normalViewPr>
  <p:slideViewPr>
    <p:cSldViewPr>
      <p:cViewPr varScale="1">
        <p:scale>
          <a:sx n="65" d="100"/>
          <a:sy n="65" d="100"/>
        </p:scale>
        <p:origin x="66" y="9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4.3016895704350864E-3"/>
          <c:y val="4.3440470535365906E-2"/>
          <c:w val="0.98851008554265363"/>
          <c:h val="0.515710243091161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социально ориентированных НКО, получивших субсидию, ед.</c:v>
                </c:pt>
              </c:strCache>
            </c:strRef>
          </c:tx>
          <c:spPr>
            <a:gradFill>
              <a:gsLst>
                <a:gs pos="0">
                  <a:srgbClr val="00B050"/>
                </a:gs>
                <a:gs pos="91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prstDash val="lgDash"/>
            </a:ln>
          </c:spPr>
          <c:invertIfNegative val="0"/>
          <c:dPt>
            <c:idx val="3"/>
            <c:invertIfNegative val="0"/>
            <c:bubble3D val="0"/>
            <c:spPr>
              <a:noFill/>
              <a:ln>
                <a:solidFill>
                  <a:schemeClr val="tx1"/>
                </a:solidFill>
                <a:prstDash val="lgDash"/>
              </a:ln>
            </c:spPr>
            <c:extLst>
              <c:ext xmlns:c16="http://schemas.microsoft.com/office/drawing/2014/chart" uri="{C3380CC4-5D6E-409C-BE32-E72D297353CC}">
                <c16:uniqueId val="{00000001-3076-4DC3-BABF-97F670616321}"/>
              </c:ext>
            </c:extLst>
          </c:dPt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29</a:t>
                    </a:r>
                    <a:endParaRPr lang="en-US" dirty="0"/>
                  </a:p>
                </c:rich>
              </c:tx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076-4DC3-BABF-97F670616321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2016 год</c:v>
                </c:pt>
                <c:pt idx="1">
                  <c:v>2017 год</c:v>
                </c:pt>
                <c:pt idx="2">
                  <c:v>2018 год (факт)</c:v>
                </c:pt>
                <c:pt idx="3">
                  <c:v>2019 год (план)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27</c:v>
                </c:pt>
                <c:pt idx="1">
                  <c:v>28</c:v>
                </c:pt>
                <c:pt idx="2">
                  <c:v>28</c:v>
                </c:pt>
                <c:pt idx="3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76-4DC3-BABF-97F67061632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реализованых социально значимых проектов и мероприятий, ед.</c:v>
                </c:pt>
              </c:strCache>
            </c:strRef>
          </c:tx>
          <c:spPr>
            <a:gradFill>
              <a:gsLst>
                <a:gs pos="0">
                  <a:srgbClr val="FF0066"/>
                </a:gs>
                <a:gs pos="89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</a:ln>
          </c:spPr>
          <c:invertIfNegative val="0"/>
          <c:dPt>
            <c:idx val="3"/>
            <c:invertIfNegative val="0"/>
            <c:bubble3D val="0"/>
            <c:spPr>
              <a:noFill/>
              <a:ln>
                <a:solidFill>
                  <a:schemeClr val="tx1"/>
                </a:solidFill>
                <a:prstDash val="lgDash"/>
              </a:ln>
            </c:spPr>
            <c:extLst>
              <c:ext xmlns:c16="http://schemas.microsoft.com/office/drawing/2014/chart" uri="{C3380CC4-5D6E-409C-BE32-E72D297353CC}">
                <c16:uniqueId val="{00000004-3076-4DC3-BABF-97F670616321}"/>
              </c:ext>
            </c:extLst>
          </c:dPt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58</a:t>
                    </a:r>
                  </a:p>
                  <a:p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3076-4DC3-BABF-97F670616321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52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076-4DC3-BABF-97F670616321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2016 год</c:v>
                </c:pt>
                <c:pt idx="1">
                  <c:v>2017 год</c:v>
                </c:pt>
                <c:pt idx="2">
                  <c:v>2018 год (факт)</c:v>
                </c:pt>
                <c:pt idx="3">
                  <c:v>2019 год (план)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50</c:v>
                </c:pt>
                <c:pt idx="1">
                  <c:v>58</c:v>
                </c:pt>
                <c:pt idx="2">
                  <c:v>58</c:v>
                </c:pt>
                <c:pt idx="3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076-4DC3-BABF-97F6706163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0"/>
        <c:overlap val="-56"/>
        <c:axId val="392696688"/>
        <c:axId val="392690416"/>
      </c:barChart>
      <c:lineChart>
        <c:grouping val="standard"/>
        <c:varyColors val="0"/>
        <c:ser>
          <c:idx val="2"/>
          <c:order val="2"/>
          <c:tx>
            <c:strRef>
              <c:f>Лист1!$D$1</c:f>
              <c:strCache>
                <c:ptCount val="1"/>
                <c:pt idx="0">
                  <c:v>Объем выделеных субсидий, млн.рублей</c:v>
                </c:pt>
              </c:strCache>
            </c:strRef>
          </c:tx>
          <c:spPr>
            <a:ln>
              <a:solidFill>
                <a:srgbClr val="344BF6"/>
              </a:solidFill>
            </a:ln>
          </c:spPr>
          <c:marker>
            <c:symbol val="none"/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2016 год</c:v>
                </c:pt>
                <c:pt idx="1">
                  <c:v>2017 год</c:v>
                </c:pt>
                <c:pt idx="2">
                  <c:v>2018 год (факт)</c:v>
                </c:pt>
                <c:pt idx="3">
                  <c:v>2019 год (план)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48.5</c:v>
                </c:pt>
                <c:pt idx="1">
                  <c:v>53.2</c:v>
                </c:pt>
                <c:pt idx="2">
                  <c:v>55.4</c:v>
                </c:pt>
                <c:pt idx="3">
                  <c:v>57.8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3076-4DC3-BABF-97F6706163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2696688"/>
        <c:axId val="392690416"/>
      </c:lineChart>
      <c:catAx>
        <c:axId val="3926966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392690416"/>
        <c:crosses val="autoZero"/>
        <c:auto val="1"/>
        <c:lblAlgn val="ctr"/>
        <c:lblOffset val="100"/>
        <c:noMultiLvlLbl val="0"/>
      </c:catAx>
      <c:valAx>
        <c:axId val="392690416"/>
        <c:scaling>
          <c:logBase val="10"/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3926966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2.7506538624599685E-2"/>
          <c:y val="0.68300420813460805"/>
          <c:w val="0.89389831867164726"/>
          <c:h val="0.2873938701179554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6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C2ADC5-E515-4520-BD26-543C0348C522}" type="doc">
      <dgm:prSet loTypeId="urn:microsoft.com/office/officeart/2008/layout/VerticalCurvedLis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E9ABB7A-A463-49E8-AC27-50503EEB3460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effectLst/>
            </a:rPr>
            <a:t>Предоставление некоммерческим организациям субсидии </a:t>
          </a:r>
          <a:br>
            <a:rPr lang="ru-RU" sz="1600" b="1" dirty="0" smtClean="0">
              <a:solidFill>
                <a:schemeClr val="tx1"/>
              </a:solidFill>
              <a:effectLst/>
            </a:rPr>
          </a:br>
          <a:r>
            <a:rPr lang="ru-RU" sz="1600" b="1" dirty="0" smtClean="0">
              <a:solidFill>
                <a:schemeClr val="tx1"/>
              </a:solidFill>
              <a:effectLst/>
            </a:rPr>
            <a:t>на реализацию социально значимых проектов</a:t>
          </a:r>
          <a:br>
            <a:rPr lang="ru-RU" sz="1600" b="1" dirty="0" smtClean="0">
              <a:solidFill>
                <a:schemeClr val="tx1"/>
              </a:solidFill>
              <a:effectLst/>
            </a:rPr>
          </a:br>
          <a:r>
            <a:rPr lang="ru-RU" sz="1600" b="1" dirty="0" smtClean="0">
              <a:solidFill>
                <a:schemeClr val="tx1"/>
              </a:solidFill>
              <a:effectLst/>
            </a:rPr>
            <a:t>в соответствии с Федеральным законом от 12 января 1996 года </a:t>
          </a:r>
          <a:br>
            <a:rPr lang="ru-RU" sz="1600" b="1" dirty="0" smtClean="0">
              <a:solidFill>
                <a:schemeClr val="tx1"/>
              </a:solidFill>
              <a:effectLst/>
            </a:rPr>
          </a:br>
          <a:r>
            <a:rPr lang="ru-RU" sz="1600" b="1" dirty="0" smtClean="0">
              <a:solidFill>
                <a:schemeClr val="tx1"/>
              </a:solidFill>
              <a:effectLst/>
            </a:rPr>
            <a:t>№ 7-ФЗ  «О некоммерческих организациях» </a:t>
          </a:r>
          <a:endParaRPr lang="ru-RU" sz="1600" b="1" dirty="0">
            <a:solidFill>
              <a:schemeClr val="tx1"/>
            </a:solidFill>
            <a:effectLst/>
          </a:endParaRPr>
        </a:p>
      </dgm:t>
    </dgm:pt>
    <dgm:pt modelId="{D1859188-6D55-4E1A-9403-C44C91BCC57E}" type="parTrans" cxnId="{C9301016-4C12-4BE8-BBB5-B0E942D52F0D}">
      <dgm:prSet/>
      <dgm:spPr/>
      <dgm:t>
        <a:bodyPr/>
        <a:lstStyle/>
        <a:p>
          <a:endParaRPr lang="ru-RU"/>
        </a:p>
      </dgm:t>
    </dgm:pt>
    <dgm:pt modelId="{3FEC424A-5C59-4EF6-B215-1170B47E88F3}" type="sibTrans" cxnId="{C9301016-4C12-4BE8-BBB5-B0E942D52F0D}">
      <dgm:prSet/>
      <dgm:spPr/>
      <dgm:t>
        <a:bodyPr/>
        <a:lstStyle/>
        <a:p>
          <a:endParaRPr lang="ru-RU"/>
        </a:p>
      </dgm:t>
    </dgm:pt>
    <dgm:pt modelId="{DE37A694-4D0E-4BBC-A408-310C6C004413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effectLst/>
            </a:rPr>
            <a:t>Предоставление компенсации поставщикам социальных услуг </a:t>
          </a:r>
          <a:br>
            <a:rPr lang="ru-RU" sz="1600" b="1" dirty="0" smtClean="0">
              <a:solidFill>
                <a:schemeClr val="tx1"/>
              </a:solidFill>
              <a:effectLst/>
            </a:rPr>
          </a:br>
          <a:r>
            <a:rPr lang="ru-RU" sz="1600" b="1" dirty="0" smtClean="0">
              <a:solidFill>
                <a:schemeClr val="tx1"/>
              </a:solidFill>
              <a:effectLst/>
            </a:rPr>
            <a:t>за оказание социальных услуг населению в соответствии </a:t>
          </a:r>
          <a:br>
            <a:rPr lang="ru-RU" sz="1600" b="1" dirty="0" smtClean="0">
              <a:solidFill>
                <a:schemeClr val="tx1"/>
              </a:solidFill>
              <a:effectLst/>
            </a:rPr>
          </a:br>
          <a:r>
            <a:rPr lang="ru-RU" sz="1600" b="1" dirty="0" smtClean="0">
              <a:solidFill>
                <a:schemeClr val="tx1"/>
              </a:solidFill>
              <a:effectLst/>
            </a:rPr>
            <a:t>с Федеральным законом </a:t>
          </a:r>
          <a:r>
            <a:rPr lang="ru-RU" sz="1600" b="1" dirty="0">
              <a:solidFill>
                <a:schemeClr val="tx1"/>
              </a:solidFill>
              <a:effectLst/>
            </a:rPr>
            <a:t>от 28 февраля 2013 </a:t>
          </a:r>
          <a:r>
            <a:rPr lang="ru-RU" sz="1600" b="1" dirty="0" smtClean="0">
              <a:solidFill>
                <a:schemeClr val="tx1"/>
              </a:solidFill>
              <a:effectLst/>
            </a:rPr>
            <a:t>года № </a:t>
          </a:r>
          <a:r>
            <a:rPr lang="ru-RU" sz="1600" b="1" dirty="0">
              <a:solidFill>
                <a:schemeClr val="tx1"/>
              </a:solidFill>
              <a:effectLst/>
            </a:rPr>
            <a:t>442-ФЗ «Об основах социального обслуживания граждан </a:t>
          </a:r>
          <a:r>
            <a:rPr lang="ru-RU" sz="1600" b="1" dirty="0" smtClean="0">
              <a:solidFill>
                <a:schemeClr val="tx1"/>
              </a:solidFill>
              <a:effectLst/>
            </a:rPr>
            <a:t>в </a:t>
          </a:r>
          <a:r>
            <a:rPr lang="ru-RU" sz="1600" b="1" dirty="0">
              <a:solidFill>
                <a:schemeClr val="tx1"/>
              </a:solidFill>
              <a:effectLst/>
            </a:rPr>
            <a:t>Российской Федерации»</a:t>
          </a:r>
        </a:p>
      </dgm:t>
    </dgm:pt>
    <dgm:pt modelId="{A57584DD-E27F-45FB-87CC-F38F3628D4E2}" type="parTrans" cxnId="{2644B4E8-EFC8-4943-B204-C4C8EF6CE2F6}">
      <dgm:prSet/>
      <dgm:spPr/>
      <dgm:t>
        <a:bodyPr/>
        <a:lstStyle/>
        <a:p>
          <a:endParaRPr lang="ru-RU"/>
        </a:p>
      </dgm:t>
    </dgm:pt>
    <dgm:pt modelId="{18623368-3CC4-45EC-A594-15A92FBCB79D}" type="sibTrans" cxnId="{2644B4E8-EFC8-4943-B204-C4C8EF6CE2F6}">
      <dgm:prSet/>
      <dgm:spPr/>
      <dgm:t>
        <a:bodyPr/>
        <a:lstStyle/>
        <a:p>
          <a:endParaRPr lang="ru-RU"/>
        </a:p>
      </dgm:t>
    </dgm:pt>
    <dgm:pt modelId="{96508B51-3409-40A8-9B65-25F166ADB575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effectLst/>
            </a:rPr>
            <a:t>Предоставление субсидии некоммерческим организациям на  финансовое обеспечение затрат, связанных с предоставлением социальных услуг в форме социального обслуживания на дому, срочных услуг в соответствии с Федеральным законом </a:t>
          </a:r>
          <a:br>
            <a:rPr lang="ru-RU" sz="1600" b="1" dirty="0" smtClean="0">
              <a:solidFill>
                <a:schemeClr val="tx1"/>
              </a:solidFill>
              <a:effectLst/>
            </a:rPr>
          </a:br>
          <a:r>
            <a:rPr lang="ru-RU" sz="1600" b="1" dirty="0" smtClean="0">
              <a:solidFill>
                <a:schemeClr val="tx1"/>
              </a:solidFill>
              <a:effectLst/>
            </a:rPr>
            <a:t>от </a:t>
          </a:r>
          <a:r>
            <a:rPr lang="ru-RU" sz="1600" b="1" dirty="0">
              <a:solidFill>
                <a:schemeClr val="tx1"/>
              </a:solidFill>
              <a:effectLst/>
            </a:rPr>
            <a:t>28 февраля 2013 </a:t>
          </a:r>
          <a:r>
            <a:rPr lang="ru-RU" sz="1600" b="1" dirty="0" smtClean="0">
              <a:solidFill>
                <a:schemeClr val="tx1"/>
              </a:solidFill>
              <a:effectLst/>
            </a:rPr>
            <a:t>года  № </a:t>
          </a:r>
          <a:r>
            <a:rPr lang="ru-RU" sz="1600" b="1" dirty="0">
              <a:solidFill>
                <a:schemeClr val="tx1"/>
              </a:solidFill>
              <a:effectLst/>
            </a:rPr>
            <a:t>442-ФЗ «Об основах социального обслуживания граждан </a:t>
          </a:r>
          <a:r>
            <a:rPr lang="ru-RU" sz="1600" b="1" dirty="0" smtClean="0">
              <a:solidFill>
                <a:schemeClr val="tx1"/>
              </a:solidFill>
              <a:effectLst/>
            </a:rPr>
            <a:t> в </a:t>
          </a:r>
          <a:r>
            <a:rPr lang="ru-RU" sz="1600" b="1" dirty="0">
              <a:solidFill>
                <a:schemeClr val="tx1"/>
              </a:solidFill>
              <a:effectLst/>
            </a:rPr>
            <a:t>Российской Федерации»</a:t>
          </a:r>
        </a:p>
      </dgm:t>
    </dgm:pt>
    <dgm:pt modelId="{670CC6B3-E60A-4E83-82DB-851BA7EEC510}" type="parTrans" cxnId="{92960870-A8CC-4FEE-AD7C-F5FD931D3567}">
      <dgm:prSet/>
      <dgm:spPr/>
      <dgm:t>
        <a:bodyPr/>
        <a:lstStyle/>
        <a:p>
          <a:endParaRPr lang="ru-RU"/>
        </a:p>
      </dgm:t>
    </dgm:pt>
    <dgm:pt modelId="{B48D3EDB-250B-443B-BDA2-C524C296269E}" type="sibTrans" cxnId="{92960870-A8CC-4FEE-AD7C-F5FD931D3567}">
      <dgm:prSet/>
      <dgm:spPr/>
      <dgm:t>
        <a:bodyPr/>
        <a:lstStyle/>
        <a:p>
          <a:endParaRPr lang="ru-RU"/>
        </a:p>
      </dgm:t>
    </dgm:pt>
    <dgm:pt modelId="{C3EDF04D-0D1A-4C83-A1B4-0B712A641EBF}" type="pres">
      <dgm:prSet presAssocID="{A1C2ADC5-E515-4520-BD26-543C0348C52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E8C8021-E773-432B-BC7B-FD300D811927}" type="pres">
      <dgm:prSet presAssocID="{A1C2ADC5-E515-4520-BD26-543C0348C522}" presName="Name1" presStyleCnt="0"/>
      <dgm:spPr/>
    </dgm:pt>
    <dgm:pt modelId="{226ED0EC-64EB-4897-9253-6F3C10AC3D8D}" type="pres">
      <dgm:prSet presAssocID="{A1C2ADC5-E515-4520-BD26-543C0348C522}" presName="cycle" presStyleCnt="0"/>
      <dgm:spPr/>
    </dgm:pt>
    <dgm:pt modelId="{A6021711-310E-4B39-BF84-B5A773F44919}" type="pres">
      <dgm:prSet presAssocID="{A1C2ADC5-E515-4520-BD26-543C0348C522}" presName="srcNode" presStyleLbl="node1" presStyleIdx="0" presStyleCnt="3"/>
      <dgm:spPr/>
    </dgm:pt>
    <dgm:pt modelId="{864FFDC1-6D47-4B06-877F-53E4D88322DD}" type="pres">
      <dgm:prSet presAssocID="{A1C2ADC5-E515-4520-BD26-543C0348C522}" presName="conn" presStyleLbl="parChTrans1D2" presStyleIdx="0" presStyleCnt="1"/>
      <dgm:spPr/>
      <dgm:t>
        <a:bodyPr/>
        <a:lstStyle/>
        <a:p>
          <a:endParaRPr lang="ru-RU"/>
        </a:p>
      </dgm:t>
    </dgm:pt>
    <dgm:pt modelId="{22E87E83-6FDE-47A4-B18D-6581B295A9D5}" type="pres">
      <dgm:prSet presAssocID="{A1C2ADC5-E515-4520-BD26-543C0348C522}" presName="extraNode" presStyleLbl="node1" presStyleIdx="0" presStyleCnt="3"/>
      <dgm:spPr/>
    </dgm:pt>
    <dgm:pt modelId="{0FF3AB91-F9A4-42E4-9DB6-8814D029101B}" type="pres">
      <dgm:prSet presAssocID="{A1C2ADC5-E515-4520-BD26-543C0348C522}" presName="dstNode" presStyleLbl="node1" presStyleIdx="0" presStyleCnt="3"/>
      <dgm:spPr/>
    </dgm:pt>
    <dgm:pt modelId="{E49F08EC-DB02-4695-9B57-682BB5CC1594}" type="pres">
      <dgm:prSet presAssocID="{FE9ABB7A-A463-49E8-AC27-50503EEB3460}" presName="text_1" presStyleLbl="node1" presStyleIdx="0" presStyleCnt="3" custScaleY="1287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634D46-9960-4912-9978-84C22E9D33AC}" type="pres">
      <dgm:prSet presAssocID="{FE9ABB7A-A463-49E8-AC27-50503EEB3460}" presName="accent_1" presStyleCnt="0"/>
      <dgm:spPr/>
    </dgm:pt>
    <dgm:pt modelId="{76C17477-F802-4A19-95D2-A72A177E411E}" type="pres">
      <dgm:prSet presAssocID="{FE9ABB7A-A463-49E8-AC27-50503EEB3460}" presName="accentRepeatNode" presStyleLbl="solidFgAcc1" presStyleIdx="0" presStyleCnt="3"/>
      <dgm:spPr/>
    </dgm:pt>
    <dgm:pt modelId="{B0FA39DE-4555-48BC-8D67-0819CE53B78E}" type="pres">
      <dgm:prSet presAssocID="{DE37A694-4D0E-4BBC-A408-310C6C004413}" presName="text_2" presStyleLbl="node1" presStyleIdx="1" presStyleCnt="3" custScaleY="124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B9D244-359D-4C78-A7D0-3829BF915DC8}" type="pres">
      <dgm:prSet presAssocID="{DE37A694-4D0E-4BBC-A408-310C6C004413}" presName="accent_2" presStyleCnt="0"/>
      <dgm:spPr/>
    </dgm:pt>
    <dgm:pt modelId="{AA2D4680-ECDE-41CB-A551-80A670C7A485}" type="pres">
      <dgm:prSet presAssocID="{DE37A694-4D0E-4BBC-A408-310C6C004413}" presName="accentRepeatNode" presStyleLbl="solidFgAcc1" presStyleIdx="1" presStyleCnt="3"/>
      <dgm:spPr/>
    </dgm:pt>
    <dgm:pt modelId="{18EDB587-B906-4AEB-8683-70180A2505F9}" type="pres">
      <dgm:prSet presAssocID="{96508B51-3409-40A8-9B65-25F166ADB575}" presName="text_3" presStyleLbl="node1" presStyleIdx="2" presStyleCnt="3" custScaleY="150312" custLinFactNeighborX="765" custLinFactNeighborY="-1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1D9E79-2AD5-4584-864F-57A15679026A}" type="pres">
      <dgm:prSet presAssocID="{96508B51-3409-40A8-9B65-25F166ADB575}" presName="accent_3" presStyleCnt="0"/>
      <dgm:spPr/>
    </dgm:pt>
    <dgm:pt modelId="{A37172BD-25EB-4B9D-BD81-99DC48719F54}" type="pres">
      <dgm:prSet presAssocID="{96508B51-3409-40A8-9B65-25F166ADB575}" presName="accentRepeatNode" presStyleLbl="solidFgAcc1" presStyleIdx="2" presStyleCnt="3"/>
      <dgm:spPr/>
    </dgm:pt>
  </dgm:ptLst>
  <dgm:cxnLst>
    <dgm:cxn modelId="{92960870-A8CC-4FEE-AD7C-F5FD931D3567}" srcId="{A1C2ADC5-E515-4520-BD26-543C0348C522}" destId="{96508B51-3409-40A8-9B65-25F166ADB575}" srcOrd="2" destOrd="0" parTransId="{670CC6B3-E60A-4E83-82DB-851BA7EEC510}" sibTransId="{B48D3EDB-250B-443B-BDA2-C524C296269E}"/>
    <dgm:cxn modelId="{9B56EF2E-9829-4972-A4DB-6FF97831118F}" type="presOf" srcId="{A1C2ADC5-E515-4520-BD26-543C0348C522}" destId="{C3EDF04D-0D1A-4C83-A1B4-0B712A641EBF}" srcOrd="0" destOrd="0" presId="urn:microsoft.com/office/officeart/2008/layout/VerticalCurvedList"/>
    <dgm:cxn modelId="{2644B4E8-EFC8-4943-B204-C4C8EF6CE2F6}" srcId="{A1C2ADC5-E515-4520-BD26-543C0348C522}" destId="{DE37A694-4D0E-4BBC-A408-310C6C004413}" srcOrd="1" destOrd="0" parTransId="{A57584DD-E27F-45FB-87CC-F38F3628D4E2}" sibTransId="{18623368-3CC4-45EC-A594-15A92FBCB79D}"/>
    <dgm:cxn modelId="{2571E918-3600-40DB-B94B-07107378C954}" type="presOf" srcId="{3FEC424A-5C59-4EF6-B215-1170B47E88F3}" destId="{864FFDC1-6D47-4B06-877F-53E4D88322DD}" srcOrd="0" destOrd="0" presId="urn:microsoft.com/office/officeart/2008/layout/VerticalCurvedList"/>
    <dgm:cxn modelId="{428ADEDD-19B7-4AA6-989C-FBEC208BA639}" type="presOf" srcId="{DE37A694-4D0E-4BBC-A408-310C6C004413}" destId="{B0FA39DE-4555-48BC-8D67-0819CE53B78E}" srcOrd="0" destOrd="0" presId="urn:microsoft.com/office/officeart/2008/layout/VerticalCurvedList"/>
    <dgm:cxn modelId="{89359805-0192-4126-BB5E-367C05917DB7}" type="presOf" srcId="{96508B51-3409-40A8-9B65-25F166ADB575}" destId="{18EDB587-B906-4AEB-8683-70180A2505F9}" srcOrd="0" destOrd="0" presId="urn:microsoft.com/office/officeart/2008/layout/VerticalCurvedList"/>
    <dgm:cxn modelId="{8438B2DE-A567-4E83-8A27-417A88D7BF91}" type="presOf" srcId="{FE9ABB7A-A463-49E8-AC27-50503EEB3460}" destId="{E49F08EC-DB02-4695-9B57-682BB5CC1594}" srcOrd="0" destOrd="0" presId="urn:microsoft.com/office/officeart/2008/layout/VerticalCurvedList"/>
    <dgm:cxn modelId="{C9301016-4C12-4BE8-BBB5-B0E942D52F0D}" srcId="{A1C2ADC5-E515-4520-BD26-543C0348C522}" destId="{FE9ABB7A-A463-49E8-AC27-50503EEB3460}" srcOrd="0" destOrd="0" parTransId="{D1859188-6D55-4E1A-9403-C44C91BCC57E}" sibTransId="{3FEC424A-5C59-4EF6-B215-1170B47E88F3}"/>
    <dgm:cxn modelId="{3CFDC49F-786F-4C50-9750-6A6D2410480B}" type="presParOf" srcId="{C3EDF04D-0D1A-4C83-A1B4-0B712A641EBF}" destId="{0E8C8021-E773-432B-BC7B-FD300D811927}" srcOrd="0" destOrd="0" presId="urn:microsoft.com/office/officeart/2008/layout/VerticalCurvedList"/>
    <dgm:cxn modelId="{52C67B3B-0FB9-48B8-B829-3EE65AFF1BED}" type="presParOf" srcId="{0E8C8021-E773-432B-BC7B-FD300D811927}" destId="{226ED0EC-64EB-4897-9253-6F3C10AC3D8D}" srcOrd="0" destOrd="0" presId="urn:microsoft.com/office/officeart/2008/layout/VerticalCurvedList"/>
    <dgm:cxn modelId="{C5EB4EA9-5302-4C9F-9CEF-3A7624DD79B2}" type="presParOf" srcId="{226ED0EC-64EB-4897-9253-6F3C10AC3D8D}" destId="{A6021711-310E-4B39-BF84-B5A773F44919}" srcOrd="0" destOrd="0" presId="urn:microsoft.com/office/officeart/2008/layout/VerticalCurvedList"/>
    <dgm:cxn modelId="{6B1B4ED8-9E72-4AA8-B325-EA141308E2B1}" type="presParOf" srcId="{226ED0EC-64EB-4897-9253-6F3C10AC3D8D}" destId="{864FFDC1-6D47-4B06-877F-53E4D88322DD}" srcOrd="1" destOrd="0" presId="urn:microsoft.com/office/officeart/2008/layout/VerticalCurvedList"/>
    <dgm:cxn modelId="{95C6FCCE-2FA2-4A52-BAB5-860E662BE24D}" type="presParOf" srcId="{226ED0EC-64EB-4897-9253-6F3C10AC3D8D}" destId="{22E87E83-6FDE-47A4-B18D-6581B295A9D5}" srcOrd="2" destOrd="0" presId="urn:microsoft.com/office/officeart/2008/layout/VerticalCurvedList"/>
    <dgm:cxn modelId="{6FF93719-85DD-4C81-99DE-DA4C3A41EECA}" type="presParOf" srcId="{226ED0EC-64EB-4897-9253-6F3C10AC3D8D}" destId="{0FF3AB91-F9A4-42E4-9DB6-8814D029101B}" srcOrd="3" destOrd="0" presId="urn:microsoft.com/office/officeart/2008/layout/VerticalCurvedList"/>
    <dgm:cxn modelId="{8C273F9D-B03B-44E9-80A0-6233C2928749}" type="presParOf" srcId="{0E8C8021-E773-432B-BC7B-FD300D811927}" destId="{E49F08EC-DB02-4695-9B57-682BB5CC1594}" srcOrd="1" destOrd="0" presId="urn:microsoft.com/office/officeart/2008/layout/VerticalCurvedList"/>
    <dgm:cxn modelId="{00E34F9E-7737-4E9E-A47B-1384163FEF74}" type="presParOf" srcId="{0E8C8021-E773-432B-BC7B-FD300D811927}" destId="{3B634D46-9960-4912-9978-84C22E9D33AC}" srcOrd="2" destOrd="0" presId="urn:microsoft.com/office/officeart/2008/layout/VerticalCurvedList"/>
    <dgm:cxn modelId="{35610AB3-7F1A-41F5-9EBA-7E2D8AA34473}" type="presParOf" srcId="{3B634D46-9960-4912-9978-84C22E9D33AC}" destId="{76C17477-F802-4A19-95D2-A72A177E411E}" srcOrd="0" destOrd="0" presId="urn:microsoft.com/office/officeart/2008/layout/VerticalCurvedList"/>
    <dgm:cxn modelId="{1C4FD4FD-0CA7-437D-B188-AE9C6A440077}" type="presParOf" srcId="{0E8C8021-E773-432B-BC7B-FD300D811927}" destId="{B0FA39DE-4555-48BC-8D67-0819CE53B78E}" srcOrd="3" destOrd="0" presId="urn:microsoft.com/office/officeart/2008/layout/VerticalCurvedList"/>
    <dgm:cxn modelId="{97BC1AB1-B61B-4E67-9F86-2BB954C0288D}" type="presParOf" srcId="{0E8C8021-E773-432B-BC7B-FD300D811927}" destId="{73B9D244-359D-4C78-A7D0-3829BF915DC8}" srcOrd="4" destOrd="0" presId="urn:microsoft.com/office/officeart/2008/layout/VerticalCurvedList"/>
    <dgm:cxn modelId="{572312C2-3204-4775-B1FF-FFBAF24F2E00}" type="presParOf" srcId="{73B9D244-359D-4C78-A7D0-3829BF915DC8}" destId="{AA2D4680-ECDE-41CB-A551-80A670C7A485}" srcOrd="0" destOrd="0" presId="urn:microsoft.com/office/officeart/2008/layout/VerticalCurvedList"/>
    <dgm:cxn modelId="{ABF0FA36-6C25-4117-8B25-CEB05678A87D}" type="presParOf" srcId="{0E8C8021-E773-432B-BC7B-FD300D811927}" destId="{18EDB587-B906-4AEB-8683-70180A2505F9}" srcOrd="5" destOrd="0" presId="urn:microsoft.com/office/officeart/2008/layout/VerticalCurvedList"/>
    <dgm:cxn modelId="{0BF48A0E-4D05-4DCD-BA68-120D72F8BBDF}" type="presParOf" srcId="{0E8C8021-E773-432B-BC7B-FD300D811927}" destId="{C01D9E79-2AD5-4584-864F-57A15679026A}" srcOrd="6" destOrd="0" presId="urn:microsoft.com/office/officeart/2008/layout/VerticalCurvedList"/>
    <dgm:cxn modelId="{E5755240-EC02-4261-A5FA-0F38D02BFA49}" type="presParOf" srcId="{C01D9E79-2AD5-4584-864F-57A15679026A}" destId="{A37172BD-25EB-4B9D-BD81-99DC48719F5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CF17D83-F076-4846-B702-9930211A691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 prst="angle"/>
        </a:sp3d>
      </dgm:spPr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27.01.2012 № 4-ОЗ </a:t>
          </a:r>
          <a:b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«О государственной поддержке некоммерческих организаций в Свердловской области»</a:t>
          </a:r>
        </a:p>
      </dgm:t>
    </dgm:pt>
    <dgm:pt modelId="{2C50E1A1-F81A-47B4-AB88-CFCDC658AF6A}" type="parTrans" cxnId="{0D17AB15-5851-43FF-9B18-F052522681E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6AA718-7725-4545-B8FB-00D1096DEC2E}" type="sibTrans" cxnId="{0D17AB15-5851-43FF-9B18-F052522681E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28BA73-DBFB-4D84-B7E9-F120262B9D3E}">
      <dgm:prSet custT="1"/>
      <dgm:spPr>
        <a:scene3d>
          <a:camera prst="orthographicFront"/>
          <a:lightRig rig="flat" dir="t"/>
        </a:scene3d>
        <a:sp3d prstMaterial="dkEdge">
          <a:bevelT w="8200" h="38100" prst="angle"/>
        </a:sp3d>
      </dgm:spPr>
      <dgm:t>
        <a:bodyPr/>
        <a:lstStyle/>
        <a:p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12.01.2015 № 5-ПП «Об утверждении Порядка предоставления из областного бюджета субсидии социально ориентированным некоммерческим организациям» </a:t>
          </a:r>
          <a:endParaRPr lang="ru-RU" sz="15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3491DA-F2CC-46E5-9659-837D76B49B47}" type="parTrans" cxnId="{ED986532-DDBF-4BE4-8BEC-920E6CA84AFB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BD7640-D0CC-4A01-B1E5-349C06AEC156}" type="sibTrans" cxnId="{ED986532-DDBF-4BE4-8BEC-920E6CA84AFB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0304C5-8276-404B-B89B-C2BDE5F955CD}">
      <dgm:prSet custT="1"/>
      <dgm:spPr/>
      <dgm:t>
        <a:bodyPr/>
        <a:lstStyle/>
        <a:p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</a:t>
          </a:r>
        </a:p>
        <a:p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 </a:t>
          </a:r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областном бюджете на </a:t>
          </a: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</a:t>
          </a:r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и плановый </a:t>
          </a: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5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75103E-1A28-48E9-8A8E-EAD1FDFB84C2}" type="parTrans" cxnId="{BE35896E-5298-43F2-9231-5EDF76B03325}">
      <dgm:prSet/>
      <dgm:spPr/>
      <dgm:t>
        <a:bodyPr/>
        <a:lstStyle/>
        <a:p>
          <a:endParaRPr lang="ru-RU"/>
        </a:p>
      </dgm:t>
    </dgm:pt>
    <dgm:pt modelId="{5BDCF1A7-6DCF-4E3F-908A-DB68808C8207}" type="sibTrans" cxnId="{BE35896E-5298-43F2-9231-5EDF76B03325}">
      <dgm:prSet/>
      <dgm:spPr/>
      <dgm:t>
        <a:bodyPr/>
        <a:lstStyle/>
        <a:p>
          <a:endParaRPr lang="ru-RU"/>
        </a:p>
      </dgm:t>
    </dgm:pt>
    <dgm:pt modelId="{EA38DF88-490F-4FDD-A0F4-D2563FE80482}">
      <dgm:prSet custT="1"/>
      <dgm:spPr>
        <a:scene3d>
          <a:camera prst="orthographicFront"/>
          <a:lightRig rig="flat" dir="t"/>
        </a:scene3d>
        <a:sp3d prstMaterial="dkEdge">
          <a:bevelT w="8200" h="38100" prst="angle"/>
        </a:sp3d>
      </dgm:spPr>
      <dgm:t>
        <a:bodyPr/>
        <a:lstStyle/>
        <a:p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</a:t>
          </a:r>
          <a:b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 21.01.2015 № 6 «О реализации постановления Правительства Свердловской области от 12.01.2015 № 5-ПП «Об утверждении Порядка предоставления из областного бюджета субсидий социально ориентированным некоммерческим организациям»</a:t>
          </a:r>
        </a:p>
      </dgm:t>
    </dgm:pt>
    <dgm:pt modelId="{E1BB6F19-3245-4EC3-9D92-B01DBA5DA1FE}" type="sibTrans" cxnId="{1B5D5750-22F5-4BEA-A082-2966DDC0B954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D00947-D7FE-4D90-94D8-E5D6C80B30AC}" type="parTrans" cxnId="{1B5D5750-22F5-4BEA-A082-2966DDC0B954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9205BC-1843-424B-9F2F-B129CC2ECBCB}" type="pres">
      <dgm:prSet presAssocID="{EA38DF88-490F-4FDD-A0F4-D2563FE80482}" presName="boxAndChildren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967A440F-A536-4FF1-A679-23BE6FF829AE}" type="pres">
      <dgm:prSet presAssocID="{EA38DF88-490F-4FDD-A0F4-D2563FE80482}" presName="parentTextBox" presStyleLbl="node1" presStyleIdx="0" presStyleCnt="4"/>
      <dgm:spPr/>
      <dgm:t>
        <a:bodyPr/>
        <a:lstStyle/>
        <a:p>
          <a:endParaRPr lang="ru-RU"/>
        </a:p>
      </dgm:t>
    </dgm:pt>
    <dgm:pt modelId="{100F2778-D7AF-487C-8DE3-40824F278A51}" type="pres">
      <dgm:prSet presAssocID="{06BD7640-D0CC-4A01-B1E5-349C06AEC156}" presName="sp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4951BF8C-B64C-499A-A874-1E38A50A4979}" type="pres">
      <dgm:prSet presAssocID="{D528BA73-DBFB-4D84-B7E9-F120262B9D3E}" presName="arrowAndChildren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287B90D4-A867-43EA-8E9B-958EC4C15CA2}" type="pres">
      <dgm:prSet presAssocID="{D528BA73-DBFB-4D84-B7E9-F120262B9D3E}" presName="parentTextArrow" presStyleLbl="node1" presStyleIdx="1" presStyleCnt="4" custScaleY="69499" custLinFactNeighborX="408" custLinFactNeighborY="1936"/>
      <dgm:spPr/>
      <dgm:t>
        <a:bodyPr/>
        <a:lstStyle/>
        <a:p>
          <a:endParaRPr lang="ru-RU"/>
        </a:p>
      </dgm:t>
    </dgm:pt>
    <dgm:pt modelId="{A78F97EC-AAF1-434D-9648-0057D2B5DC6F}" type="pres">
      <dgm:prSet presAssocID="{5BDCF1A7-6DCF-4E3F-908A-DB68808C8207}" presName="sp" presStyleCnt="0"/>
      <dgm:spPr/>
    </dgm:pt>
    <dgm:pt modelId="{C7CCECC6-84E1-4523-9E07-D3988F093560}" type="pres">
      <dgm:prSet presAssocID="{8D0304C5-8276-404B-B89B-C2BDE5F955CD}" presName="arrowAndChildren" presStyleCnt="0"/>
      <dgm:spPr/>
    </dgm:pt>
    <dgm:pt modelId="{3241F7F0-FC31-4A9B-857D-05DBD39A2C27}" type="pres">
      <dgm:prSet presAssocID="{8D0304C5-8276-404B-B89B-C2BDE5F955CD}" presName="parentTextArrow" presStyleLbl="node1" presStyleIdx="2" presStyleCnt="4" custScaleY="72844"/>
      <dgm:spPr/>
      <dgm:t>
        <a:bodyPr/>
        <a:lstStyle/>
        <a:p>
          <a:endParaRPr lang="ru-RU"/>
        </a:p>
      </dgm:t>
    </dgm:pt>
    <dgm:pt modelId="{DBD8D635-894D-42BE-98A3-02ADF0728841}" type="pres">
      <dgm:prSet presAssocID="{E96AA718-7725-4545-B8FB-00D1096DEC2E}" presName="sp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1E7D36E4-E38B-433C-828F-960D66BFC72C}" type="pres">
      <dgm:prSet presAssocID="{ECF17D83-F076-4846-B702-9930211A691B}" presName="arrowAndChildren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A3A0A1C5-0DBD-4CD9-BE6D-4B79184846BB}" type="pres">
      <dgm:prSet presAssocID="{ECF17D83-F076-4846-B702-9930211A691B}" presName="parentTextArrow" presStyleLbl="node1" presStyleIdx="3" presStyleCnt="4" custScaleY="81572" custLinFactNeighborX="-1780" custLinFactNeighborY="-6051"/>
      <dgm:spPr/>
      <dgm:t>
        <a:bodyPr/>
        <a:lstStyle/>
        <a:p>
          <a:endParaRPr lang="ru-RU"/>
        </a:p>
      </dgm:t>
    </dgm:pt>
  </dgm:ptLst>
  <dgm:cxnLst>
    <dgm:cxn modelId="{E49C045D-88A0-47C4-A7A5-E3CB1984DD9E}" type="presOf" srcId="{D528BA73-DBFB-4D84-B7E9-F120262B9D3E}" destId="{287B90D4-A867-43EA-8E9B-958EC4C15CA2}" srcOrd="0" destOrd="0" presId="urn:microsoft.com/office/officeart/2005/8/layout/process4"/>
    <dgm:cxn modelId="{10DB0B61-77E8-4414-B12A-1687DAA3D2F5}" type="presOf" srcId="{ECF17D83-F076-4846-B702-9930211A691B}" destId="{A3A0A1C5-0DBD-4CD9-BE6D-4B79184846BB}" srcOrd="0" destOrd="0" presId="urn:microsoft.com/office/officeart/2005/8/layout/process4"/>
    <dgm:cxn modelId="{0D17AB15-5851-43FF-9B18-F052522681E9}" srcId="{2A461617-70A1-44B4-9CCF-B3FAD0ACA63F}" destId="{ECF17D83-F076-4846-B702-9930211A691B}" srcOrd="0" destOrd="0" parTransId="{2C50E1A1-F81A-47B4-AB88-CFCDC658AF6A}" sibTransId="{E96AA718-7725-4545-B8FB-00D1096DEC2E}"/>
    <dgm:cxn modelId="{1B5D5750-22F5-4BEA-A082-2966DDC0B954}" srcId="{2A461617-70A1-44B4-9CCF-B3FAD0ACA63F}" destId="{EA38DF88-490F-4FDD-A0F4-D2563FE80482}" srcOrd="3" destOrd="0" parTransId="{C8D00947-D7FE-4D90-94D8-E5D6C80B30AC}" sibTransId="{E1BB6F19-3245-4EC3-9D92-B01DBA5DA1FE}"/>
    <dgm:cxn modelId="{ED986532-DDBF-4BE4-8BEC-920E6CA84AFB}" srcId="{2A461617-70A1-44B4-9CCF-B3FAD0ACA63F}" destId="{D528BA73-DBFB-4D84-B7E9-F120262B9D3E}" srcOrd="2" destOrd="0" parTransId="{303491DA-F2CC-46E5-9659-837D76B49B47}" sibTransId="{06BD7640-D0CC-4A01-B1E5-349C06AEC156}"/>
    <dgm:cxn modelId="{1D66C9A2-6C76-48D7-9CED-5F99DBBAFF8A}" type="presOf" srcId="{8D0304C5-8276-404B-B89B-C2BDE5F955CD}" destId="{3241F7F0-FC31-4A9B-857D-05DBD39A2C27}" srcOrd="0" destOrd="0" presId="urn:microsoft.com/office/officeart/2005/8/layout/process4"/>
    <dgm:cxn modelId="{E1D4CBDD-F52F-49BB-9FCA-628D4FB834A1}" type="presOf" srcId="{EA38DF88-490F-4FDD-A0F4-D2563FE80482}" destId="{967A440F-A536-4FF1-A679-23BE6FF829AE}" srcOrd="0" destOrd="0" presId="urn:microsoft.com/office/officeart/2005/8/layout/process4"/>
    <dgm:cxn modelId="{BE35896E-5298-43F2-9231-5EDF76B03325}" srcId="{2A461617-70A1-44B4-9CCF-B3FAD0ACA63F}" destId="{8D0304C5-8276-404B-B89B-C2BDE5F955CD}" srcOrd="1" destOrd="0" parTransId="{EA75103E-1A28-48E9-8A8E-EAD1FDFB84C2}" sibTransId="{5BDCF1A7-6DCF-4E3F-908A-DB68808C8207}"/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05852847-E5BB-4949-AAC1-438854DD5527}" type="presParOf" srcId="{08AE3B95-7969-47AB-A8EF-5720FD0D9433}" destId="{699205BC-1843-424B-9F2F-B129CC2ECBCB}" srcOrd="0" destOrd="0" presId="urn:microsoft.com/office/officeart/2005/8/layout/process4"/>
    <dgm:cxn modelId="{01921F21-342A-4695-B503-475F550AFF14}" type="presParOf" srcId="{699205BC-1843-424B-9F2F-B129CC2ECBCB}" destId="{967A440F-A536-4FF1-A679-23BE6FF829AE}" srcOrd="0" destOrd="0" presId="urn:microsoft.com/office/officeart/2005/8/layout/process4"/>
    <dgm:cxn modelId="{45F44DF1-20E9-49AF-A01D-29E2C11BF222}" type="presParOf" srcId="{08AE3B95-7969-47AB-A8EF-5720FD0D9433}" destId="{100F2778-D7AF-487C-8DE3-40824F278A51}" srcOrd="1" destOrd="0" presId="urn:microsoft.com/office/officeart/2005/8/layout/process4"/>
    <dgm:cxn modelId="{3E0956D4-49BB-4990-B13E-253C4BBFAF78}" type="presParOf" srcId="{08AE3B95-7969-47AB-A8EF-5720FD0D9433}" destId="{4951BF8C-B64C-499A-A874-1E38A50A4979}" srcOrd="2" destOrd="0" presId="urn:microsoft.com/office/officeart/2005/8/layout/process4"/>
    <dgm:cxn modelId="{2314A9D7-A710-41F9-B6AF-BA2CF322337C}" type="presParOf" srcId="{4951BF8C-B64C-499A-A874-1E38A50A4979}" destId="{287B90D4-A867-43EA-8E9B-958EC4C15CA2}" srcOrd="0" destOrd="0" presId="urn:microsoft.com/office/officeart/2005/8/layout/process4"/>
    <dgm:cxn modelId="{DE37A8B7-A61F-461E-8E68-F10AE77E1883}" type="presParOf" srcId="{08AE3B95-7969-47AB-A8EF-5720FD0D9433}" destId="{A78F97EC-AAF1-434D-9648-0057D2B5DC6F}" srcOrd="3" destOrd="0" presId="urn:microsoft.com/office/officeart/2005/8/layout/process4"/>
    <dgm:cxn modelId="{2DB4A629-C9C9-4A05-8DC9-1A3E61CC18EC}" type="presParOf" srcId="{08AE3B95-7969-47AB-A8EF-5720FD0D9433}" destId="{C7CCECC6-84E1-4523-9E07-D3988F093560}" srcOrd="4" destOrd="0" presId="urn:microsoft.com/office/officeart/2005/8/layout/process4"/>
    <dgm:cxn modelId="{FBBE83E0-B9AB-49E2-90B9-36D3459E2E00}" type="presParOf" srcId="{C7CCECC6-84E1-4523-9E07-D3988F093560}" destId="{3241F7F0-FC31-4A9B-857D-05DBD39A2C27}" srcOrd="0" destOrd="0" presId="urn:microsoft.com/office/officeart/2005/8/layout/process4"/>
    <dgm:cxn modelId="{DE3EA819-93F2-4856-9DE8-D9C5E1F2B265}" type="presParOf" srcId="{08AE3B95-7969-47AB-A8EF-5720FD0D9433}" destId="{DBD8D635-894D-42BE-98A3-02ADF0728841}" srcOrd="5" destOrd="0" presId="urn:microsoft.com/office/officeart/2005/8/layout/process4"/>
    <dgm:cxn modelId="{140041D6-F00A-4357-A2C2-B329C3CA3039}" type="presParOf" srcId="{08AE3B95-7969-47AB-A8EF-5720FD0D9433}" destId="{1E7D36E4-E38B-433C-828F-960D66BFC72C}" srcOrd="6" destOrd="0" presId="urn:microsoft.com/office/officeart/2005/8/layout/process4"/>
    <dgm:cxn modelId="{187CB640-3649-49F9-AC85-A39E443FA534}" type="presParOf" srcId="{1E7D36E4-E38B-433C-828F-960D66BFC72C}" destId="{A3A0A1C5-0DBD-4CD9-BE6D-4B79184846B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F97E504-B26D-4029-A122-EA07C38BCC3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802104-425B-42CD-951B-E196FDE95308}">
      <dgm:prSet phldrT="[Текст]" custT="1"/>
      <dgm:spPr>
        <a:xfrm>
          <a:off x="0" y="2630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повышение качества жизни людей пожилого возраста</a:t>
          </a:r>
          <a:endParaRPr lang="ru-RU" sz="1400" b="1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8A1C6D2-F80B-41A5-A11F-B0DA08BF138D}" type="parTrans" cxnId="{E139BDC8-53A6-47E4-B4D0-9C6A5443EDCB}">
      <dgm:prSet/>
      <dgm:spPr/>
      <dgm:t>
        <a:bodyPr/>
        <a:lstStyle/>
        <a:p>
          <a:endParaRPr lang="ru-RU"/>
        </a:p>
      </dgm:t>
    </dgm:pt>
    <dgm:pt modelId="{90B2F652-8CB5-4F2D-BE33-DFEFA9E7861E}" type="sibTrans" cxnId="{E139BDC8-53A6-47E4-B4D0-9C6A5443EDCB}">
      <dgm:prSet/>
      <dgm:spPr/>
      <dgm:t>
        <a:bodyPr/>
        <a:lstStyle/>
        <a:p>
          <a:endParaRPr lang="ru-RU"/>
        </a:p>
      </dgm:t>
    </dgm:pt>
    <dgm:pt modelId="{126680BC-181B-42D0-8CFB-7A69BD6ADF04}">
      <dgm:prSet phldrT="[Текст]" custT="1"/>
      <dgm:spPr>
        <a:xfrm rot="5400000">
          <a:off x="5369602" y="-2129768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26 095 829,00 рубля, 9 СОНКО , 23 проекта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4AF2E28-FB5C-4FF1-ACE9-00F740AB784B}" type="parTrans" cxnId="{7E79DEDB-0823-4A2F-85FD-A4C2B48ACE2D}">
      <dgm:prSet/>
      <dgm:spPr/>
      <dgm:t>
        <a:bodyPr/>
        <a:lstStyle/>
        <a:p>
          <a:endParaRPr lang="ru-RU"/>
        </a:p>
      </dgm:t>
    </dgm:pt>
    <dgm:pt modelId="{BD135D42-13F2-4E34-B390-A6A7D97234F3}" type="sibTrans" cxnId="{7E79DEDB-0823-4A2F-85FD-A4C2B48ACE2D}">
      <dgm:prSet/>
      <dgm:spPr/>
      <dgm:t>
        <a:bodyPr/>
        <a:lstStyle/>
        <a:p>
          <a:endParaRPr lang="ru-RU"/>
        </a:p>
      </dgm:t>
    </dgm:pt>
    <dgm:pt modelId="{786492BB-3662-4DD2-B903-DFF4D4054646}">
      <dgm:prSet phldrT="[Текст]" custT="1"/>
      <dgm:spPr>
        <a:xfrm>
          <a:off x="0" y="2659738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социальную адаптацию инвалидов и их семей</a:t>
          </a:r>
          <a:endParaRPr lang="ru-RU" sz="1400" b="1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gm:t>
    </dgm:pt>
    <dgm:pt modelId="{4C1B06E0-FB1A-4A70-AC5B-08F3FAE4CA1A}" type="parTrans" cxnId="{CE16A81A-47DB-474F-A675-EDABCE5022D3}">
      <dgm:prSet/>
      <dgm:spPr/>
      <dgm:t>
        <a:bodyPr/>
        <a:lstStyle/>
        <a:p>
          <a:endParaRPr lang="ru-RU"/>
        </a:p>
      </dgm:t>
    </dgm:pt>
    <dgm:pt modelId="{1298A8E4-F7AA-40C9-B5B1-FF462BB5E6BD}" type="sibTrans" cxnId="{CE16A81A-47DB-474F-A675-EDABCE5022D3}">
      <dgm:prSet/>
      <dgm:spPr/>
      <dgm:t>
        <a:bodyPr/>
        <a:lstStyle/>
        <a:p>
          <a:endParaRPr lang="ru-RU"/>
        </a:p>
      </dgm:t>
    </dgm:pt>
    <dgm:pt modelId="{D9002D5D-4457-44FD-A7C2-2C6388C26777}">
      <dgm:prSet phldrT="[Текст]" custT="1"/>
      <dgm:spPr>
        <a:xfrm rot="5400000">
          <a:off x="5369602" y="527339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12 658 154,48 рубля, 10 СО НКО, 18 проектов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BD82C14-33AF-4612-B7C2-E3C9590D9941}" type="parTrans" cxnId="{6C4FDEB5-BE01-4EEC-AF71-D0FD8B2E9C54}">
      <dgm:prSet/>
      <dgm:spPr/>
      <dgm:t>
        <a:bodyPr/>
        <a:lstStyle/>
        <a:p>
          <a:endParaRPr lang="ru-RU"/>
        </a:p>
      </dgm:t>
    </dgm:pt>
    <dgm:pt modelId="{9807A167-C432-4ABB-9D6F-FC4924C1544E}" type="sibTrans" cxnId="{6C4FDEB5-BE01-4EEC-AF71-D0FD8B2E9C54}">
      <dgm:prSet/>
      <dgm:spPr/>
      <dgm:t>
        <a:bodyPr/>
        <a:lstStyle/>
        <a:p>
          <a:endParaRPr lang="ru-RU"/>
        </a:p>
      </dgm:t>
    </dgm:pt>
    <dgm:pt modelId="{BFD7530D-DF8E-4D3A-A052-A17F44CEF3EB}">
      <dgm:prSet phldrT="[Текст]" custT="1"/>
      <dgm:spPr>
        <a:xfrm rot="5400000">
          <a:off x="5369602" y="527339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12 090 500,00 рубля, 10 СОНКО, 16 проектов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3BA94C8-2F1E-4D6D-8FAC-B07D54A25B2D}" type="parTrans" cxnId="{B2A25F82-3AB5-4BF4-8495-D87AACF1CBD6}">
      <dgm:prSet/>
      <dgm:spPr/>
      <dgm:t>
        <a:bodyPr/>
        <a:lstStyle/>
        <a:p>
          <a:endParaRPr lang="ru-RU"/>
        </a:p>
      </dgm:t>
    </dgm:pt>
    <dgm:pt modelId="{85D0B157-62D4-4CE2-B268-67EDB695BA21}" type="sibTrans" cxnId="{B2A25F82-3AB5-4BF4-8495-D87AACF1CBD6}">
      <dgm:prSet/>
      <dgm:spPr/>
      <dgm:t>
        <a:bodyPr/>
        <a:lstStyle/>
        <a:p>
          <a:endParaRPr lang="ru-RU"/>
        </a:p>
      </dgm:t>
    </dgm:pt>
    <dgm:pt modelId="{DCE6B2B2-A80C-41A0-B3B2-E6D6612BD3B2}">
      <dgm:prSet phldrT="[Текст]" custT="1"/>
      <dgm:spPr>
        <a:xfrm>
          <a:off x="0" y="3988292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поддержку ветеранов, инвалидов боевых действий, граждан, находящихся в трудной жизненной ситуации</a:t>
          </a:r>
          <a:endParaRPr lang="ru-RU" sz="1400" b="1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gm:t>
    </dgm:pt>
    <dgm:pt modelId="{879724FD-6B43-4FB4-98CB-07B4C088D1C7}" type="parTrans" cxnId="{A693F7EA-F1EA-4F4B-9ECD-2C380ECDEFEE}">
      <dgm:prSet/>
      <dgm:spPr/>
      <dgm:t>
        <a:bodyPr/>
        <a:lstStyle/>
        <a:p>
          <a:endParaRPr lang="ru-RU"/>
        </a:p>
      </dgm:t>
    </dgm:pt>
    <dgm:pt modelId="{F94A05BA-BDFD-4EF0-B58E-946802378A5C}" type="sibTrans" cxnId="{A693F7EA-F1EA-4F4B-9ECD-2C380ECDEFEE}">
      <dgm:prSet/>
      <dgm:spPr/>
      <dgm:t>
        <a:bodyPr/>
        <a:lstStyle/>
        <a:p>
          <a:endParaRPr lang="ru-RU"/>
        </a:p>
      </dgm:t>
    </dgm:pt>
    <dgm:pt modelId="{32CF4583-6A0F-4A53-B0DC-53C443982670}">
      <dgm:prSet phldrT="[Текст]" custT="1"/>
      <dgm:spPr>
        <a:xfrm rot="5400000">
          <a:off x="5369602" y="1855892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4 811 871,00 рубля, 6 СОНКО, 4 проекта 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AFAC480-27D8-4824-BFF2-AD03803E6161}" type="parTrans" cxnId="{E4014346-1235-4B35-B09E-742B96780293}">
      <dgm:prSet/>
      <dgm:spPr/>
      <dgm:t>
        <a:bodyPr/>
        <a:lstStyle/>
        <a:p>
          <a:endParaRPr lang="ru-RU"/>
        </a:p>
      </dgm:t>
    </dgm:pt>
    <dgm:pt modelId="{92D007C2-C239-46E2-9561-27973B4FC740}" type="sibTrans" cxnId="{E4014346-1235-4B35-B09E-742B96780293}">
      <dgm:prSet/>
      <dgm:spPr/>
      <dgm:t>
        <a:bodyPr/>
        <a:lstStyle/>
        <a:p>
          <a:endParaRPr lang="ru-RU"/>
        </a:p>
      </dgm:t>
    </dgm:pt>
    <dgm:pt modelId="{EE60B9A7-A66B-48C8-A297-9AB47499C8CB}">
      <dgm:prSet phldrT="[Текст]" custT="1"/>
      <dgm:spPr>
        <a:xfrm rot="5400000">
          <a:off x="5369602" y="1855892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6 818 317,00 рубля, 7 СОНКО, 11 проектов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0EB64AE-CDC1-4850-8476-359AEFAD0FF9}" type="parTrans" cxnId="{13A9E170-6F36-4392-A4B0-16785190FF9B}">
      <dgm:prSet/>
      <dgm:spPr/>
      <dgm:t>
        <a:bodyPr/>
        <a:lstStyle/>
        <a:p>
          <a:endParaRPr lang="ru-RU"/>
        </a:p>
      </dgm:t>
    </dgm:pt>
    <dgm:pt modelId="{3DC2180F-F3EA-49F7-A927-9CA79C37E71F}" type="sibTrans" cxnId="{13A9E170-6F36-4392-A4B0-16785190FF9B}">
      <dgm:prSet/>
      <dgm:spPr/>
      <dgm:t>
        <a:bodyPr/>
        <a:lstStyle/>
        <a:p>
          <a:endParaRPr lang="ru-RU"/>
        </a:p>
      </dgm:t>
    </dgm:pt>
    <dgm:pt modelId="{51C9725D-CCEF-4369-BAAB-E63B525B1B2C}">
      <dgm:prSet phldrT="[Текст]" custT="1"/>
      <dgm:spPr>
        <a:xfrm rot="5400000">
          <a:off x="5369602" y="-2129768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27 456 050,00 рубля, 8 СОНКО, 22 проекта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0B5B11F-9B48-41CA-868C-EC0688CF70A6}" type="parTrans" cxnId="{FF141A4C-5170-4C3D-AFDC-29B1ADDDA6E4}">
      <dgm:prSet/>
      <dgm:spPr/>
      <dgm:t>
        <a:bodyPr/>
        <a:lstStyle/>
        <a:p>
          <a:endParaRPr lang="ru-RU"/>
        </a:p>
      </dgm:t>
    </dgm:pt>
    <dgm:pt modelId="{E2AFC6D2-06C0-408B-8D1F-4633195718F9}" type="sibTrans" cxnId="{FF141A4C-5170-4C3D-AFDC-29B1ADDDA6E4}">
      <dgm:prSet/>
      <dgm:spPr/>
      <dgm:t>
        <a:bodyPr/>
        <a:lstStyle/>
        <a:p>
          <a:endParaRPr lang="ru-RU"/>
        </a:p>
      </dgm:t>
    </dgm:pt>
    <dgm:pt modelId="{3C25B4C6-AC59-475E-BE27-DB966773615E}">
      <dgm:prSet custT="1"/>
      <dgm:spPr>
        <a:xfrm>
          <a:off x="0" y="1331184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профилактику социального сиротства, поддержку материнства и детства</a:t>
          </a:r>
          <a:endParaRPr lang="ru-RU" dirty="0">
            <a:solidFill>
              <a:sysClr val="window" lastClr="FFFFFF"/>
            </a:solidFill>
            <a:latin typeface="Candara"/>
            <a:ea typeface="+mn-ea"/>
            <a:cs typeface="+mn-cs"/>
          </a:endParaRPr>
        </a:p>
      </dgm:t>
    </dgm:pt>
    <dgm:pt modelId="{85384F7F-16BC-455E-A2AF-AE50C910C780}" type="parTrans" cxnId="{034093A0-DB83-4D26-B271-4E2DCBE1DC5C}">
      <dgm:prSet/>
      <dgm:spPr/>
      <dgm:t>
        <a:bodyPr/>
        <a:lstStyle/>
        <a:p>
          <a:endParaRPr lang="ru-RU"/>
        </a:p>
      </dgm:t>
    </dgm:pt>
    <dgm:pt modelId="{3867C515-4239-4F4F-95EA-BC85063D016E}" type="sibTrans" cxnId="{034093A0-DB83-4D26-B271-4E2DCBE1DC5C}">
      <dgm:prSet/>
      <dgm:spPr/>
      <dgm:t>
        <a:bodyPr/>
        <a:lstStyle/>
        <a:p>
          <a:endParaRPr lang="ru-RU"/>
        </a:p>
      </dgm:t>
    </dgm:pt>
    <dgm:pt modelId="{1D19B03A-EB2F-42D5-80B7-AE4A63FC19A6}">
      <dgm:prSet custT="1"/>
      <dgm:spPr>
        <a:xfrm rot="5400000">
          <a:off x="5369602" y="-801214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300" b="1" dirty="0" smtClean="0">
              <a:solidFill>
                <a:sysClr val="windowText" lastClr="00000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6 870 333,00 рубля, 6 СОНКО, 9 проектов</a:t>
          </a:r>
          <a:endParaRPr lang="ru-RU" sz="13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</dgm:t>
    </dgm:pt>
    <dgm:pt modelId="{936E7782-8B9C-4A4D-B987-313C54896FE0}" type="parTrans" cxnId="{FB71A9E9-E416-482C-81AC-1F82C46ABDD8}">
      <dgm:prSet/>
      <dgm:spPr/>
      <dgm:t>
        <a:bodyPr/>
        <a:lstStyle/>
        <a:p>
          <a:endParaRPr lang="ru-RU"/>
        </a:p>
      </dgm:t>
    </dgm:pt>
    <dgm:pt modelId="{FE9752A7-BBD7-4090-A034-3DE0BFD8D3F6}" type="sibTrans" cxnId="{FB71A9E9-E416-482C-81AC-1F82C46ABDD8}">
      <dgm:prSet/>
      <dgm:spPr/>
      <dgm:t>
        <a:bodyPr/>
        <a:lstStyle/>
        <a:p>
          <a:endParaRPr lang="ru-RU"/>
        </a:p>
      </dgm:t>
    </dgm:pt>
    <dgm:pt modelId="{D7FF8D63-ACCB-4FF1-B315-EFFF40704697}">
      <dgm:prSet custT="1"/>
      <dgm:spPr>
        <a:xfrm rot="5400000">
          <a:off x="5369602" y="-801214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4 969 345,52 рубля, 6 СОНКО, 8 проектов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2407BCD-4323-4BB7-AAB0-D32EE1EAD82E}" type="parTrans" cxnId="{BBFE3BB7-59A1-4F90-A5BC-8D5533AF3E39}">
      <dgm:prSet/>
      <dgm:spPr/>
      <dgm:t>
        <a:bodyPr/>
        <a:lstStyle/>
        <a:p>
          <a:endParaRPr lang="ru-RU"/>
        </a:p>
      </dgm:t>
    </dgm:pt>
    <dgm:pt modelId="{2E6845C1-9DC3-4820-B49B-BEA169932CFE}" type="sibTrans" cxnId="{BBFE3BB7-59A1-4F90-A5BC-8D5533AF3E39}">
      <dgm:prSet/>
      <dgm:spPr/>
      <dgm:t>
        <a:bodyPr/>
        <a:lstStyle/>
        <a:p>
          <a:endParaRPr lang="ru-RU"/>
        </a:p>
      </dgm:t>
    </dgm:pt>
    <dgm:pt modelId="{FF4C579D-413A-4239-AA65-8C3A28766342}">
      <dgm:prSet phldrT="[Текст]" custT="1"/>
      <dgm:spPr>
        <a:xfrm rot="5400000">
          <a:off x="5369602" y="-2129768"/>
          <a:ext cx="1012231" cy="5530087"/>
        </a:xfr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22 125 604,00 рубля, 9 СОНКО, 18 проектов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3A3330C-3C45-4F4F-96AB-388C69A8C470}" type="parTrans" cxnId="{8401B6D5-1F57-47CA-8BD1-E70C61A0185C}">
      <dgm:prSet/>
      <dgm:spPr/>
    </dgm:pt>
    <dgm:pt modelId="{FA391F09-D69B-4A48-AB45-1BBA0B6A2AAE}" type="sibTrans" cxnId="{8401B6D5-1F57-47CA-8BD1-E70C61A0185C}">
      <dgm:prSet/>
      <dgm:spPr/>
    </dgm:pt>
    <dgm:pt modelId="{2009753A-4245-4318-A0FB-CA30C949C2A4}">
      <dgm:prSet custT="1"/>
      <dgm:spPr>
        <a:xfrm rot="5400000">
          <a:off x="5369602" y="-801214"/>
          <a:ext cx="1012231" cy="5530087"/>
        </a:xfr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solidFill>
                <a:sysClr val="windowText" lastClr="00000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8 700 000,00 рубля, 7 СОНКО,12 проектов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</dgm:t>
    </dgm:pt>
    <dgm:pt modelId="{206DF14C-FDD4-4AB3-ADFF-6C4770FF3796}" type="parTrans" cxnId="{D73C1466-14D6-4D3A-BE59-D0D49C89CD2C}">
      <dgm:prSet/>
      <dgm:spPr/>
    </dgm:pt>
    <dgm:pt modelId="{DBF1B7D6-49E0-48F5-8BBC-EAB3B9486AE1}" type="sibTrans" cxnId="{D73C1466-14D6-4D3A-BE59-D0D49C89CD2C}">
      <dgm:prSet/>
      <dgm:spPr/>
    </dgm:pt>
    <dgm:pt modelId="{9146DAAF-F545-4AA6-A636-BC2A42304846}">
      <dgm:prSet phldrT="[Текст]" custT="1"/>
      <dgm:spPr>
        <a:xfrm rot="5400000">
          <a:off x="5369602" y="527339"/>
          <a:ext cx="1012231" cy="5530087"/>
        </a:xfr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15 499 800,00 рубля, 9 СОНКО, 19 проектов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B370030-59F2-48AD-9662-28419E5F6C8D}" type="parTrans" cxnId="{93239AA7-2544-4114-A286-0BD6CA521158}">
      <dgm:prSet/>
      <dgm:spPr/>
    </dgm:pt>
    <dgm:pt modelId="{25176020-AB2F-417E-A6E9-12145101BCE8}" type="sibTrans" cxnId="{93239AA7-2544-4114-A286-0BD6CA521158}">
      <dgm:prSet/>
      <dgm:spPr/>
    </dgm:pt>
    <dgm:pt modelId="{24FE161B-40F4-4AE3-BE24-B1E6425124CE}">
      <dgm:prSet phldrT="[Текст]" custT="1"/>
      <dgm:spPr>
        <a:xfrm rot="5400000">
          <a:off x="5369602" y="1855892"/>
          <a:ext cx="1012231" cy="5530087"/>
        </a:xfr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3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9 039 196,00 рубля, 7 СОНКО, 9 проектов</a:t>
          </a:r>
          <a:endParaRPr lang="ru-RU" sz="13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64B288B-13A4-40ED-ADEB-E485907E720D}" type="parTrans" cxnId="{B35F2F60-E7C8-4288-83A8-98D2B0A7EBA1}">
      <dgm:prSet/>
      <dgm:spPr/>
    </dgm:pt>
    <dgm:pt modelId="{5ED8A5EF-5FC2-40E5-824C-1BAE8066395B}" type="sibTrans" cxnId="{B35F2F60-E7C8-4288-83A8-98D2B0A7EBA1}">
      <dgm:prSet/>
      <dgm:spPr/>
    </dgm:pt>
    <dgm:pt modelId="{8E20E3CF-C750-48BD-B392-682464D23DF9}" type="pres">
      <dgm:prSet presAssocID="{DF97E504-B26D-4029-A122-EA07C38BCC3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E50A19-28C7-4219-8CAD-2901AE9B7C48}" type="pres">
      <dgm:prSet presAssocID="{5C802104-425B-42CD-951B-E196FDE95308}" presName="linNode" presStyleCnt="0"/>
      <dgm:spPr/>
    </dgm:pt>
    <dgm:pt modelId="{A8E8AF82-851C-4A23-88FE-7200FE1151B6}" type="pres">
      <dgm:prSet presAssocID="{5C802104-425B-42CD-951B-E196FDE95308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3A767-F106-4924-A8A0-648EBC4FB929}" type="pres">
      <dgm:prSet presAssocID="{5C802104-425B-42CD-951B-E196FDE95308}" presName="descendantText" presStyleLbl="alignAccFollowNode1" presStyleIdx="0" presStyleCnt="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C7862682-CDF3-45A3-8546-AA3E309A1C8D}" type="pres">
      <dgm:prSet presAssocID="{90B2F652-8CB5-4F2D-BE33-DFEFA9E7861E}" presName="sp" presStyleCnt="0"/>
      <dgm:spPr/>
    </dgm:pt>
    <dgm:pt modelId="{BE0498D9-3BDF-4B25-8407-AA8763D9BAAE}" type="pres">
      <dgm:prSet presAssocID="{3C25B4C6-AC59-475E-BE27-DB966773615E}" presName="linNode" presStyleCnt="0"/>
      <dgm:spPr/>
    </dgm:pt>
    <dgm:pt modelId="{341B2F13-B1C1-40BC-84A7-5BC439BF7654}" type="pres">
      <dgm:prSet presAssocID="{3C25B4C6-AC59-475E-BE27-DB966773615E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B046E0-71C9-46D4-BB1E-CB15394AA1D0}" type="pres">
      <dgm:prSet presAssocID="{3C25B4C6-AC59-475E-BE27-DB966773615E}" presName="descendantText" presStyleLbl="alignAccFollowNode1" presStyleIdx="1" presStyleCnt="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3C834FDB-8A08-411D-8654-489384DEE94D}" type="pres">
      <dgm:prSet presAssocID="{3867C515-4239-4F4F-95EA-BC85063D016E}" presName="sp" presStyleCnt="0"/>
      <dgm:spPr/>
    </dgm:pt>
    <dgm:pt modelId="{3A87128E-673F-42CB-B2DB-B86AA6112EDA}" type="pres">
      <dgm:prSet presAssocID="{786492BB-3662-4DD2-B903-DFF4D4054646}" presName="linNode" presStyleCnt="0"/>
      <dgm:spPr/>
    </dgm:pt>
    <dgm:pt modelId="{7A0FA433-ED03-48D8-823E-1270710039D7}" type="pres">
      <dgm:prSet presAssocID="{786492BB-3662-4DD2-B903-DFF4D4054646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8F1D50-F9B0-4C01-8C06-5002C508A3DC}" type="pres">
      <dgm:prSet presAssocID="{786492BB-3662-4DD2-B903-DFF4D4054646}" presName="descendantText" presStyleLbl="alignAccFollowNode1" presStyleIdx="2" presStyleCnt="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29EDF820-D8D9-4673-BAC8-2C3939EE1635}" type="pres">
      <dgm:prSet presAssocID="{1298A8E4-F7AA-40C9-B5B1-FF462BB5E6BD}" presName="sp" presStyleCnt="0"/>
      <dgm:spPr/>
    </dgm:pt>
    <dgm:pt modelId="{ACBB6AF6-7A2F-4AF1-B6D3-80A9336A30FA}" type="pres">
      <dgm:prSet presAssocID="{DCE6B2B2-A80C-41A0-B3B2-E6D6612BD3B2}" presName="linNode" presStyleCnt="0"/>
      <dgm:spPr/>
    </dgm:pt>
    <dgm:pt modelId="{4150C825-E2AE-49A8-AB21-274DE128707E}" type="pres">
      <dgm:prSet presAssocID="{DCE6B2B2-A80C-41A0-B3B2-E6D6612BD3B2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139527-59F0-4DC4-B07F-1C7F5B8C9F8E}" type="pres">
      <dgm:prSet presAssocID="{DCE6B2B2-A80C-41A0-B3B2-E6D6612BD3B2}" presName="descendantText" presStyleLbl="alignAccFollowNode1" presStyleIdx="3" presStyleCnt="4" custLinFactNeighborX="805" custLinFactNeighborY="4166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</dgm:ptLst>
  <dgm:cxnLst>
    <dgm:cxn modelId="{B35F2F60-E7C8-4288-83A8-98D2B0A7EBA1}" srcId="{DCE6B2B2-A80C-41A0-B3B2-E6D6612BD3B2}" destId="{24FE161B-40F4-4AE3-BE24-B1E6425124CE}" srcOrd="2" destOrd="0" parTransId="{F64B288B-13A4-40ED-ADEB-E485907E720D}" sibTransId="{5ED8A5EF-5FC2-40E5-824C-1BAE8066395B}"/>
    <dgm:cxn modelId="{8401B6D5-1F57-47CA-8BD1-E70C61A0185C}" srcId="{5C802104-425B-42CD-951B-E196FDE95308}" destId="{FF4C579D-413A-4239-AA65-8C3A28766342}" srcOrd="2" destOrd="0" parTransId="{23A3330C-3C45-4F4F-96AB-388C69A8C470}" sibTransId="{FA391F09-D69B-4A48-AB45-1BBA0B6A2AAE}"/>
    <dgm:cxn modelId="{B3D640DA-0596-4973-BC03-CF561897F189}" type="presOf" srcId="{24FE161B-40F4-4AE3-BE24-B1E6425124CE}" destId="{24139527-59F0-4DC4-B07F-1C7F5B8C9F8E}" srcOrd="0" destOrd="2" presId="urn:microsoft.com/office/officeart/2005/8/layout/vList5"/>
    <dgm:cxn modelId="{FAFC34C4-76FE-4E39-8950-497D2214CA66}" type="presOf" srcId="{DF97E504-B26D-4029-A122-EA07C38BCC34}" destId="{8E20E3CF-C750-48BD-B392-682464D23DF9}" srcOrd="0" destOrd="0" presId="urn:microsoft.com/office/officeart/2005/8/layout/vList5"/>
    <dgm:cxn modelId="{93239AA7-2544-4114-A286-0BD6CA521158}" srcId="{786492BB-3662-4DD2-B903-DFF4D4054646}" destId="{9146DAAF-F545-4AA6-A636-BC2A42304846}" srcOrd="2" destOrd="0" parTransId="{6B370030-59F2-48AD-9662-28419E5F6C8D}" sibTransId="{25176020-AB2F-417E-A6E9-12145101BCE8}"/>
    <dgm:cxn modelId="{23474278-5B82-4D2D-AF88-4B09FE3973BB}" type="presOf" srcId="{1D19B03A-EB2F-42D5-80B7-AE4A63FC19A6}" destId="{99B046E0-71C9-46D4-BB1E-CB15394AA1D0}" srcOrd="0" destOrd="1" presId="urn:microsoft.com/office/officeart/2005/8/layout/vList5"/>
    <dgm:cxn modelId="{6F220E2F-6431-42E9-A8A3-9785343D2E50}" type="presOf" srcId="{32CF4583-6A0F-4A53-B0DC-53C443982670}" destId="{24139527-59F0-4DC4-B07F-1C7F5B8C9F8E}" srcOrd="0" destOrd="0" presId="urn:microsoft.com/office/officeart/2005/8/layout/vList5"/>
    <dgm:cxn modelId="{F7DB9310-BA3A-4A29-AEAA-1047790C0E5F}" type="presOf" srcId="{D9002D5D-4457-44FD-A7C2-2C6388C26777}" destId="{268F1D50-F9B0-4C01-8C06-5002C508A3DC}" srcOrd="0" destOrd="0" presId="urn:microsoft.com/office/officeart/2005/8/layout/vList5"/>
    <dgm:cxn modelId="{B3D3BB42-7880-49C4-B186-77ABC3B3A35C}" type="presOf" srcId="{786492BB-3662-4DD2-B903-DFF4D4054646}" destId="{7A0FA433-ED03-48D8-823E-1270710039D7}" srcOrd="0" destOrd="0" presId="urn:microsoft.com/office/officeart/2005/8/layout/vList5"/>
    <dgm:cxn modelId="{CE16A81A-47DB-474F-A675-EDABCE5022D3}" srcId="{DF97E504-B26D-4029-A122-EA07C38BCC34}" destId="{786492BB-3662-4DD2-B903-DFF4D4054646}" srcOrd="2" destOrd="0" parTransId="{4C1B06E0-FB1A-4A70-AC5B-08F3FAE4CA1A}" sibTransId="{1298A8E4-F7AA-40C9-B5B1-FF462BB5E6BD}"/>
    <dgm:cxn modelId="{034093A0-DB83-4D26-B271-4E2DCBE1DC5C}" srcId="{DF97E504-B26D-4029-A122-EA07C38BCC34}" destId="{3C25B4C6-AC59-475E-BE27-DB966773615E}" srcOrd="1" destOrd="0" parTransId="{85384F7F-16BC-455E-A2AF-AE50C910C780}" sibTransId="{3867C515-4239-4F4F-95EA-BC85063D016E}"/>
    <dgm:cxn modelId="{FB71A9E9-E416-482C-81AC-1F82C46ABDD8}" srcId="{3C25B4C6-AC59-475E-BE27-DB966773615E}" destId="{1D19B03A-EB2F-42D5-80B7-AE4A63FC19A6}" srcOrd="1" destOrd="0" parTransId="{936E7782-8B9C-4A4D-B987-313C54896FE0}" sibTransId="{FE9752A7-BBD7-4090-A034-3DE0BFD8D3F6}"/>
    <dgm:cxn modelId="{D90A7427-3B5F-4658-AC1D-332A9E93015E}" type="presOf" srcId="{FF4C579D-413A-4239-AA65-8C3A28766342}" destId="{A2A3A767-F106-4924-A8A0-648EBC4FB929}" srcOrd="0" destOrd="2" presId="urn:microsoft.com/office/officeart/2005/8/layout/vList5"/>
    <dgm:cxn modelId="{688062C5-2B3A-4EEB-BBB8-1A269577EE08}" type="presOf" srcId="{126680BC-181B-42D0-8CFB-7A69BD6ADF04}" destId="{A2A3A767-F106-4924-A8A0-648EBC4FB929}" srcOrd="0" destOrd="0" presId="urn:microsoft.com/office/officeart/2005/8/layout/vList5"/>
    <dgm:cxn modelId="{E139BDC8-53A6-47E4-B4D0-9C6A5443EDCB}" srcId="{DF97E504-B26D-4029-A122-EA07C38BCC34}" destId="{5C802104-425B-42CD-951B-E196FDE95308}" srcOrd="0" destOrd="0" parTransId="{D8A1C6D2-F80B-41A5-A11F-B0DA08BF138D}" sibTransId="{90B2F652-8CB5-4F2D-BE33-DFEFA9E7861E}"/>
    <dgm:cxn modelId="{13A9E170-6F36-4392-A4B0-16785190FF9B}" srcId="{DCE6B2B2-A80C-41A0-B3B2-E6D6612BD3B2}" destId="{EE60B9A7-A66B-48C8-A297-9AB47499C8CB}" srcOrd="1" destOrd="0" parTransId="{60EB64AE-CDC1-4850-8476-359AEFAD0FF9}" sibTransId="{3DC2180F-F3EA-49F7-A927-9CA79C37E71F}"/>
    <dgm:cxn modelId="{624E5FBB-0DE4-45CD-839F-C9BE6E91329E}" type="presOf" srcId="{51C9725D-CCEF-4369-BAAB-E63B525B1B2C}" destId="{A2A3A767-F106-4924-A8A0-648EBC4FB929}" srcOrd="0" destOrd="1" presId="urn:microsoft.com/office/officeart/2005/8/layout/vList5"/>
    <dgm:cxn modelId="{6C4FDEB5-BE01-4EEC-AF71-D0FD8B2E9C54}" srcId="{786492BB-3662-4DD2-B903-DFF4D4054646}" destId="{D9002D5D-4457-44FD-A7C2-2C6388C26777}" srcOrd="0" destOrd="0" parTransId="{0BD82C14-33AF-4612-B7C2-E3C9590D9941}" sibTransId="{9807A167-C432-4ABB-9D6F-FC4924C1544E}"/>
    <dgm:cxn modelId="{C56D5145-5F44-45AE-8588-6A070C6EA4F0}" type="presOf" srcId="{BFD7530D-DF8E-4D3A-A052-A17F44CEF3EB}" destId="{268F1D50-F9B0-4C01-8C06-5002C508A3DC}" srcOrd="0" destOrd="1" presId="urn:microsoft.com/office/officeart/2005/8/layout/vList5"/>
    <dgm:cxn modelId="{7E79DEDB-0823-4A2F-85FD-A4C2B48ACE2D}" srcId="{5C802104-425B-42CD-951B-E196FDE95308}" destId="{126680BC-181B-42D0-8CFB-7A69BD6ADF04}" srcOrd="0" destOrd="0" parTransId="{84AF2E28-FB5C-4FF1-ACE9-00F740AB784B}" sibTransId="{BD135D42-13F2-4E34-B390-A6A7D97234F3}"/>
    <dgm:cxn modelId="{F8817EE6-4BE6-49DA-AE43-22144C5D88BA}" type="presOf" srcId="{EE60B9A7-A66B-48C8-A297-9AB47499C8CB}" destId="{24139527-59F0-4DC4-B07F-1C7F5B8C9F8E}" srcOrd="0" destOrd="1" presId="urn:microsoft.com/office/officeart/2005/8/layout/vList5"/>
    <dgm:cxn modelId="{3C08A8B1-FE59-4F31-9CED-8531C20910AF}" type="presOf" srcId="{2009753A-4245-4318-A0FB-CA30C949C2A4}" destId="{99B046E0-71C9-46D4-BB1E-CB15394AA1D0}" srcOrd="0" destOrd="2" presId="urn:microsoft.com/office/officeart/2005/8/layout/vList5"/>
    <dgm:cxn modelId="{B2A25F82-3AB5-4BF4-8495-D87AACF1CBD6}" srcId="{786492BB-3662-4DD2-B903-DFF4D4054646}" destId="{BFD7530D-DF8E-4D3A-A052-A17F44CEF3EB}" srcOrd="1" destOrd="0" parTransId="{E3BA94C8-2F1E-4D6D-8FAC-B07D54A25B2D}" sibTransId="{85D0B157-62D4-4CE2-B268-67EDB695BA21}"/>
    <dgm:cxn modelId="{113803B8-4F51-476A-A1CF-79042336520D}" type="presOf" srcId="{DCE6B2B2-A80C-41A0-B3B2-E6D6612BD3B2}" destId="{4150C825-E2AE-49A8-AB21-274DE128707E}" srcOrd="0" destOrd="0" presId="urn:microsoft.com/office/officeart/2005/8/layout/vList5"/>
    <dgm:cxn modelId="{A693F7EA-F1EA-4F4B-9ECD-2C380ECDEFEE}" srcId="{DF97E504-B26D-4029-A122-EA07C38BCC34}" destId="{DCE6B2B2-A80C-41A0-B3B2-E6D6612BD3B2}" srcOrd="3" destOrd="0" parTransId="{879724FD-6B43-4FB4-98CB-07B4C088D1C7}" sibTransId="{F94A05BA-BDFD-4EF0-B58E-946802378A5C}"/>
    <dgm:cxn modelId="{D73C1466-14D6-4D3A-BE59-D0D49C89CD2C}" srcId="{3C25B4C6-AC59-475E-BE27-DB966773615E}" destId="{2009753A-4245-4318-A0FB-CA30C949C2A4}" srcOrd="2" destOrd="0" parTransId="{206DF14C-FDD4-4AB3-ADFF-6C4770FF3796}" sibTransId="{DBF1B7D6-49E0-48F5-8BBC-EAB3B9486AE1}"/>
    <dgm:cxn modelId="{686F323B-78ED-47E4-BAEE-6507E23A7039}" type="presOf" srcId="{3C25B4C6-AC59-475E-BE27-DB966773615E}" destId="{341B2F13-B1C1-40BC-84A7-5BC439BF7654}" srcOrd="0" destOrd="0" presId="urn:microsoft.com/office/officeart/2005/8/layout/vList5"/>
    <dgm:cxn modelId="{BBFE3BB7-59A1-4F90-A5BC-8D5533AF3E39}" srcId="{3C25B4C6-AC59-475E-BE27-DB966773615E}" destId="{D7FF8D63-ACCB-4FF1-B315-EFFF40704697}" srcOrd="0" destOrd="0" parTransId="{82407BCD-4323-4BB7-AAB0-D32EE1EAD82E}" sibTransId="{2E6845C1-9DC3-4820-B49B-BEA169932CFE}"/>
    <dgm:cxn modelId="{73AC1423-7DDC-4CD2-B4EF-23FCCB9924FD}" type="presOf" srcId="{D7FF8D63-ACCB-4FF1-B315-EFFF40704697}" destId="{99B046E0-71C9-46D4-BB1E-CB15394AA1D0}" srcOrd="0" destOrd="0" presId="urn:microsoft.com/office/officeart/2005/8/layout/vList5"/>
    <dgm:cxn modelId="{B69D6798-2B89-4D2A-8DB9-4A68432B2F1C}" type="presOf" srcId="{9146DAAF-F545-4AA6-A636-BC2A42304846}" destId="{268F1D50-F9B0-4C01-8C06-5002C508A3DC}" srcOrd="0" destOrd="2" presId="urn:microsoft.com/office/officeart/2005/8/layout/vList5"/>
    <dgm:cxn modelId="{E4014346-1235-4B35-B09E-742B96780293}" srcId="{DCE6B2B2-A80C-41A0-B3B2-E6D6612BD3B2}" destId="{32CF4583-6A0F-4A53-B0DC-53C443982670}" srcOrd="0" destOrd="0" parTransId="{5AFAC480-27D8-4824-BFF2-AD03803E6161}" sibTransId="{92D007C2-C239-46E2-9561-27973B4FC740}"/>
    <dgm:cxn modelId="{1576461F-295E-4BED-B79E-44A25B039EF6}" type="presOf" srcId="{5C802104-425B-42CD-951B-E196FDE95308}" destId="{A8E8AF82-851C-4A23-88FE-7200FE1151B6}" srcOrd="0" destOrd="0" presId="urn:microsoft.com/office/officeart/2005/8/layout/vList5"/>
    <dgm:cxn modelId="{FF141A4C-5170-4C3D-AFDC-29B1ADDDA6E4}" srcId="{5C802104-425B-42CD-951B-E196FDE95308}" destId="{51C9725D-CCEF-4369-BAAB-E63B525B1B2C}" srcOrd="1" destOrd="0" parTransId="{90B5B11F-9B48-41CA-868C-EC0688CF70A6}" sibTransId="{E2AFC6D2-06C0-408B-8D1F-4633195718F9}"/>
    <dgm:cxn modelId="{B5A4B266-CF55-43ED-B77D-C07A95A3068D}" type="presParOf" srcId="{8E20E3CF-C750-48BD-B392-682464D23DF9}" destId="{23E50A19-28C7-4219-8CAD-2901AE9B7C48}" srcOrd="0" destOrd="0" presId="urn:microsoft.com/office/officeart/2005/8/layout/vList5"/>
    <dgm:cxn modelId="{001E0A8A-6D08-4F34-8870-C84200D0BA0A}" type="presParOf" srcId="{23E50A19-28C7-4219-8CAD-2901AE9B7C48}" destId="{A8E8AF82-851C-4A23-88FE-7200FE1151B6}" srcOrd="0" destOrd="0" presId="urn:microsoft.com/office/officeart/2005/8/layout/vList5"/>
    <dgm:cxn modelId="{F965D988-FF83-4BE3-B506-3F632DB15F55}" type="presParOf" srcId="{23E50A19-28C7-4219-8CAD-2901AE9B7C48}" destId="{A2A3A767-F106-4924-A8A0-648EBC4FB929}" srcOrd="1" destOrd="0" presId="urn:microsoft.com/office/officeart/2005/8/layout/vList5"/>
    <dgm:cxn modelId="{87FA1349-50C5-4372-A964-75F987E0B5A0}" type="presParOf" srcId="{8E20E3CF-C750-48BD-B392-682464D23DF9}" destId="{C7862682-CDF3-45A3-8546-AA3E309A1C8D}" srcOrd="1" destOrd="0" presId="urn:microsoft.com/office/officeart/2005/8/layout/vList5"/>
    <dgm:cxn modelId="{38DA7E92-B905-4F88-9448-D16A8C5BA3E3}" type="presParOf" srcId="{8E20E3CF-C750-48BD-B392-682464D23DF9}" destId="{BE0498D9-3BDF-4B25-8407-AA8763D9BAAE}" srcOrd="2" destOrd="0" presId="urn:microsoft.com/office/officeart/2005/8/layout/vList5"/>
    <dgm:cxn modelId="{2A4E1086-A4EA-4C19-AEC6-F587BF7D2D7D}" type="presParOf" srcId="{BE0498D9-3BDF-4B25-8407-AA8763D9BAAE}" destId="{341B2F13-B1C1-40BC-84A7-5BC439BF7654}" srcOrd="0" destOrd="0" presId="urn:microsoft.com/office/officeart/2005/8/layout/vList5"/>
    <dgm:cxn modelId="{88A79653-A67F-4729-BC52-9F5713D06291}" type="presParOf" srcId="{BE0498D9-3BDF-4B25-8407-AA8763D9BAAE}" destId="{99B046E0-71C9-46D4-BB1E-CB15394AA1D0}" srcOrd="1" destOrd="0" presId="urn:microsoft.com/office/officeart/2005/8/layout/vList5"/>
    <dgm:cxn modelId="{22848092-FA76-4143-9E7F-D0932FE801C5}" type="presParOf" srcId="{8E20E3CF-C750-48BD-B392-682464D23DF9}" destId="{3C834FDB-8A08-411D-8654-489384DEE94D}" srcOrd="3" destOrd="0" presId="urn:microsoft.com/office/officeart/2005/8/layout/vList5"/>
    <dgm:cxn modelId="{8545D12D-BA7E-46A4-A07B-C3C4A5918D19}" type="presParOf" srcId="{8E20E3CF-C750-48BD-B392-682464D23DF9}" destId="{3A87128E-673F-42CB-B2DB-B86AA6112EDA}" srcOrd="4" destOrd="0" presId="urn:microsoft.com/office/officeart/2005/8/layout/vList5"/>
    <dgm:cxn modelId="{A3BBF684-6067-4656-B173-3577E14ADC8D}" type="presParOf" srcId="{3A87128E-673F-42CB-B2DB-B86AA6112EDA}" destId="{7A0FA433-ED03-48D8-823E-1270710039D7}" srcOrd="0" destOrd="0" presId="urn:microsoft.com/office/officeart/2005/8/layout/vList5"/>
    <dgm:cxn modelId="{870C1445-F104-441B-AB66-D56BBC29DE3C}" type="presParOf" srcId="{3A87128E-673F-42CB-B2DB-B86AA6112EDA}" destId="{268F1D50-F9B0-4C01-8C06-5002C508A3DC}" srcOrd="1" destOrd="0" presId="urn:microsoft.com/office/officeart/2005/8/layout/vList5"/>
    <dgm:cxn modelId="{986E605A-BF93-4ECE-98C8-EA9C98A49CAE}" type="presParOf" srcId="{8E20E3CF-C750-48BD-B392-682464D23DF9}" destId="{29EDF820-D8D9-4673-BAC8-2C3939EE1635}" srcOrd="5" destOrd="0" presId="urn:microsoft.com/office/officeart/2005/8/layout/vList5"/>
    <dgm:cxn modelId="{CD12BE29-BF5A-4F19-A0DF-B892D1DD4206}" type="presParOf" srcId="{8E20E3CF-C750-48BD-B392-682464D23DF9}" destId="{ACBB6AF6-7A2F-4AF1-B6D3-80A9336A30FA}" srcOrd="6" destOrd="0" presId="urn:microsoft.com/office/officeart/2005/8/layout/vList5"/>
    <dgm:cxn modelId="{152D4EE1-A8D3-4785-A60E-C17271126730}" type="presParOf" srcId="{ACBB6AF6-7A2F-4AF1-B6D3-80A9336A30FA}" destId="{4150C825-E2AE-49A8-AB21-274DE128707E}" srcOrd="0" destOrd="0" presId="urn:microsoft.com/office/officeart/2005/8/layout/vList5"/>
    <dgm:cxn modelId="{B2C86736-AB2F-43A0-BC57-62DCC50D6B7F}" type="presParOf" srcId="{ACBB6AF6-7A2F-4AF1-B6D3-80A9336A30FA}" destId="{24139527-59F0-4DC4-B07F-1C7F5B8C9F8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D0304C5-8276-404B-B89B-C2BDE5F955CD}">
      <dgm:prSet custT="1"/>
      <dgm:spPr/>
      <dgm:t>
        <a:bodyPr/>
        <a:lstStyle/>
        <a:p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</a:t>
          </a: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области об областном </a:t>
          </a:r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бюджете на </a:t>
          </a: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и </a:t>
          </a:r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плановый </a:t>
          </a: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5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75103E-1A28-48E9-8A8E-EAD1FDFB84C2}" type="parTrans" cxnId="{BE35896E-5298-43F2-9231-5EDF76B03325}">
      <dgm:prSet/>
      <dgm:spPr/>
      <dgm:t>
        <a:bodyPr/>
        <a:lstStyle/>
        <a:p>
          <a:endParaRPr lang="ru-RU"/>
        </a:p>
      </dgm:t>
    </dgm:pt>
    <dgm:pt modelId="{5BDCF1A7-6DCF-4E3F-908A-DB68808C8207}" type="sibTrans" cxnId="{BE35896E-5298-43F2-9231-5EDF76B03325}">
      <dgm:prSet/>
      <dgm:spPr/>
      <dgm:t>
        <a:bodyPr/>
        <a:lstStyle/>
        <a:p>
          <a:endParaRPr lang="ru-RU"/>
        </a:p>
      </dgm:t>
    </dgm:pt>
    <dgm:pt modelId="{B8D81701-DDA6-4FF6-8F10-C1F6CEEB1766}">
      <dgm:prSet custT="1"/>
      <dgm:spPr/>
      <dgm:t>
        <a:bodyPr/>
        <a:lstStyle/>
        <a:p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5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026FDE-671E-4EDD-917D-B299203C37A7}" type="parTrans" cxnId="{8910351F-2825-4D93-B27E-5DD951EBEF03}">
      <dgm:prSet/>
      <dgm:spPr/>
      <dgm:t>
        <a:bodyPr/>
        <a:lstStyle/>
        <a:p>
          <a:endParaRPr lang="ru-RU"/>
        </a:p>
      </dgm:t>
    </dgm:pt>
    <dgm:pt modelId="{B251CECE-FD42-4F43-98E1-8B7F268DEFB5}" type="sibTrans" cxnId="{8910351F-2825-4D93-B27E-5DD951EBEF03}">
      <dgm:prSet/>
      <dgm:spPr/>
      <dgm:t>
        <a:bodyPr/>
        <a:lstStyle/>
        <a:p>
          <a:endParaRPr lang="ru-RU"/>
        </a:p>
      </dgm:t>
    </dgm:pt>
    <dgm:pt modelId="{43C98848-424C-408F-8855-9029C1DBAA25}">
      <dgm:prSet custT="1"/>
      <dgm:spPr/>
      <dgm:t>
        <a:bodyPr/>
        <a:lstStyle/>
        <a:p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18.12.2014 </a:t>
          </a: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1162-ПП "Об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</a:t>
          </a: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но </a:t>
          </a:r>
          <a:r>
            <a: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не участвуют в выполнении государственного задания"</a:t>
          </a:r>
        </a:p>
      </dgm:t>
    </dgm:pt>
    <dgm:pt modelId="{9259680B-9628-4868-9AD4-4865DA97C217}" type="parTrans" cxnId="{96E0AFFB-28C8-483D-844E-2CE6666E4CDB}">
      <dgm:prSet/>
      <dgm:spPr/>
      <dgm:t>
        <a:bodyPr/>
        <a:lstStyle/>
        <a:p>
          <a:endParaRPr lang="ru-RU"/>
        </a:p>
      </dgm:t>
    </dgm:pt>
    <dgm:pt modelId="{28AACA62-70E0-464B-8C8E-E5E7AE856BC0}" type="sibTrans" cxnId="{96E0AFFB-28C8-483D-844E-2CE6666E4CDB}">
      <dgm:prSet/>
      <dgm:spPr/>
      <dgm:t>
        <a:bodyPr/>
        <a:lstStyle/>
        <a:p>
          <a:endParaRPr lang="ru-RU"/>
        </a:p>
      </dgm:t>
    </dgm:pt>
    <dgm:pt modelId="{7A3B4CE9-494E-4B03-911E-D203E62B0C99}">
      <dgm:prSet custT="1"/>
      <dgm:spPr/>
      <dgm:t>
        <a:bodyPr/>
        <a:lstStyle/>
        <a:p>
          <a:r>
            <a:rPr lang="ru-RU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Приказ Министерства социальной политики Свердловской области от 05.05.2016 № 183 «О реализации постановления Правительства Свердловской области  от 18.12.2014 № 1162-ПП «Об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но не участвуют в выполнении государственного задания»</a:t>
          </a:r>
          <a:endParaRPr lang="ru-RU" sz="15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7003401-AF9C-470C-BB0D-DB081D8E0A26}" type="parTrans" cxnId="{3F684C47-2396-445B-B84D-CAE7863E95F8}">
      <dgm:prSet/>
      <dgm:spPr/>
      <dgm:t>
        <a:bodyPr/>
        <a:lstStyle/>
        <a:p>
          <a:endParaRPr lang="ru-RU"/>
        </a:p>
      </dgm:t>
    </dgm:pt>
    <dgm:pt modelId="{5DA4A947-D21A-4C41-A252-F6583D0019EC}" type="sibTrans" cxnId="{3F684C47-2396-445B-B84D-CAE7863E95F8}">
      <dgm:prSet/>
      <dgm:spPr/>
      <dgm:t>
        <a:bodyPr/>
        <a:lstStyle/>
        <a:p>
          <a:endParaRPr lang="ru-RU"/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AF48F1-1C5F-4E69-B689-A082EA854511}" type="pres">
      <dgm:prSet presAssocID="{7A3B4CE9-494E-4B03-911E-D203E62B0C99}" presName="boxAndChildren" presStyleCnt="0"/>
      <dgm:spPr/>
    </dgm:pt>
    <dgm:pt modelId="{9DE81490-04C2-48A3-AE20-05CA9D19CF26}" type="pres">
      <dgm:prSet presAssocID="{7A3B4CE9-494E-4B03-911E-D203E62B0C99}" presName="parentTextBox" presStyleLbl="node1" presStyleIdx="0" presStyleCnt="4"/>
      <dgm:spPr/>
      <dgm:t>
        <a:bodyPr/>
        <a:lstStyle/>
        <a:p>
          <a:endParaRPr lang="ru-RU"/>
        </a:p>
      </dgm:t>
    </dgm:pt>
    <dgm:pt modelId="{C1E2D093-36E1-42B5-B235-5EEEF1AD7481}" type="pres">
      <dgm:prSet presAssocID="{28AACA62-70E0-464B-8C8E-E5E7AE856BC0}" presName="sp" presStyleCnt="0"/>
      <dgm:spPr/>
    </dgm:pt>
    <dgm:pt modelId="{A7073B73-C12B-4A45-B792-945B25520876}" type="pres">
      <dgm:prSet presAssocID="{43C98848-424C-408F-8855-9029C1DBAA25}" presName="arrowAndChildren" presStyleCnt="0"/>
      <dgm:spPr/>
    </dgm:pt>
    <dgm:pt modelId="{EE4ACC3F-AF9C-4538-93B0-B1257F83350E}" type="pres">
      <dgm:prSet presAssocID="{43C98848-424C-408F-8855-9029C1DBAA25}" presName="parentTextArrow" presStyleLbl="node1" presStyleIdx="1" presStyleCnt="4" custScaleY="66880"/>
      <dgm:spPr/>
      <dgm:t>
        <a:bodyPr/>
        <a:lstStyle/>
        <a:p>
          <a:endParaRPr lang="ru-RU"/>
        </a:p>
      </dgm:t>
    </dgm:pt>
    <dgm:pt modelId="{A78F97EC-AAF1-434D-9648-0057D2B5DC6F}" type="pres">
      <dgm:prSet presAssocID="{5BDCF1A7-6DCF-4E3F-908A-DB68808C8207}" presName="sp" presStyleCnt="0"/>
      <dgm:spPr/>
    </dgm:pt>
    <dgm:pt modelId="{C7CCECC6-84E1-4523-9E07-D3988F093560}" type="pres">
      <dgm:prSet presAssocID="{8D0304C5-8276-404B-B89B-C2BDE5F955CD}" presName="arrowAndChildren" presStyleCnt="0"/>
      <dgm:spPr/>
    </dgm:pt>
    <dgm:pt modelId="{3241F7F0-FC31-4A9B-857D-05DBD39A2C27}" type="pres">
      <dgm:prSet presAssocID="{8D0304C5-8276-404B-B89B-C2BDE5F955CD}" presName="parentTextArrow" presStyleLbl="node1" presStyleIdx="2" presStyleCnt="4" custScaleY="39672" custLinFactNeighborX="103" custLinFactNeighborY="-38"/>
      <dgm:spPr/>
      <dgm:t>
        <a:bodyPr/>
        <a:lstStyle/>
        <a:p>
          <a:endParaRPr lang="ru-RU"/>
        </a:p>
      </dgm:t>
    </dgm:pt>
    <dgm:pt modelId="{6B25B6FE-1C2A-448C-9ED9-D48FEEC78EC9}" type="pres">
      <dgm:prSet presAssocID="{B251CECE-FD42-4F43-98E1-8B7F268DEFB5}" presName="sp" presStyleCnt="0"/>
      <dgm:spPr/>
    </dgm:pt>
    <dgm:pt modelId="{0CA2E940-6D57-43AB-8E86-F4C3541EDD73}" type="pres">
      <dgm:prSet presAssocID="{B8D81701-DDA6-4FF6-8F10-C1F6CEEB1766}" presName="arrowAndChildren" presStyleCnt="0"/>
      <dgm:spPr/>
    </dgm:pt>
    <dgm:pt modelId="{E7FEB0D4-4938-45F8-8AA5-950B4AD86B20}" type="pres">
      <dgm:prSet presAssocID="{B8D81701-DDA6-4FF6-8F10-C1F6CEEB1766}" presName="parentTextArrow" presStyleLbl="node1" presStyleIdx="3" presStyleCnt="4" custScaleY="43613" custLinFactNeighborX="-3174" custLinFactNeighborY="2087"/>
      <dgm:spPr/>
      <dgm:t>
        <a:bodyPr/>
        <a:lstStyle/>
        <a:p>
          <a:endParaRPr lang="ru-RU"/>
        </a:p>
      </dgm:t>
    </dgm:pt>
  </dgm:ptLst>
  <dgm:cxnLst>
    <dgm:cxn modelId="{3F684C47-2396-445B-B84D-CAE7863E95F8}" srcId="{2A461617-70A1-44B4-9CCF-B3FAD0ACA63F}" destId="{7A3B4CE9-494E-4B03-911E-D203E62B0C99}" srcOrd="3" destOrd="0" parTransId="{17003401-AF9C-470C-BB0D-DB081D8E0A26}" sibTransId="{5DA4A947-D21A-4C41-A252-F6583D0019EC}"/>
    <dgm:cxn modelId="{8910351F-2825-4D93-B27E-5DD951EBEF03}" srcId="{2A461617-70A1-44B4-9CCF-B3FAD0ACA63F}" destId="{B8D81701-DDA6-4FF6-8F10-C1F6CEEB1766}" srcOrd="0" destOrd="0" parTransId="{EA026FDE-671E-4EDD-917D-B299203C37A7}" sibTransId="{B251CECE-FD42-4F43-98E1-8B7F268DEFB5}"/>
    <dgm:cxn modelId="{61D2E43C-9FEE-4393-B67E-2BB7ECAF1561}" type="presOf" srcId="{B8D81701-DDA6-4FF6-8F10-C1F6CEEB1766}" destId="{E7FEB0D4-4938-45F8-8AA5-950B4AD86B20}" srcOrd="0" destOrd="0" presId="urn:microsoft.com/office/officeart/2005/8/layout/process4"/>
    <dgm:cxn modelId="{E7BE811F-A046-46D2-B66F-9C037C60B473}" type="presOf" srcId="{43C98848-424C-408F-8855-9029C1DBAA25}" destId="{EE4ACC3F-AF9C-4538-93B0-B1257F83350E}" srcOrd="0" destOrd="0" presId="urn:microsoft.com/office/officeart/2005/8/layout/process4"/>
    <dgm:cxn modelId="{1D66C9A2-6C76-48D7-9CED-5F99DBBAFF8A}" type="presOf" srcId="{8D0304C5-8276-404B-B89B-C2BDE5F955CD}" destId="{3241F7F0-FC31-4A9B-857D-05DBD39A2C27}" srcOrd="0" destOrd="0" presId="urn:microsoft.com/office/officeart/2005/8/layout/process4"/>
    <dgm:cxn modelId="{96E0AFFB-28C8-483D-844E-2CE6666E4CDB}" srcId="{2A461617-70A1-44B4-9CCF-B3FAD0ACA63F}" destId="{43C98848-424C-408F-8855-9029C1DBAA25}" srcOrd="2" destOrd="0" parTransId="{9259680B-9628-4868-9AD4-4865DA97C217}" sibTransId="{28AACA62-70E0-464B-8C8E-E5E7AE856BC0}"/>
    <dgm:cxn modelId="{BE35896E-5298-43F2-9231-5EDF76B03325}" srcId="{2A461617-70A1-44B4-9CCF-B3FAD0ACA63F}" destId="{8D0304C5-8276-404B-B89B-C2BDE5F955CD}" srcOrd="1" destOrd="0" parTransId="{EA75103E-1A28-48E9-8A8E-EAD1FDFB84C2}" sibTransId="{5BDCF1A7-6DCF-4E3F-908A-DB68808C8207}"/>
    <dgm:cxn modelId="{DC446256-02D3-4CE8-A641-E30A38A8EABE}" type="presOf" srcId="{7A3B4CE9-494E-4B03-911E-D203E62B0C99}" destId="{9DE81490-04C2-48A3-AE20-05CA9D19CF26}" srcOrd="0" destOrd="0" presId="urn:microsoft.com/office/officeart/2005/8/layout/process4"/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5DFC6F90-9AED-42DC-86D3-DEAFC2E2B37A}" type="presParOf" srcId="{08AE3B95-7969-47AB-A8EF-5720FD0D9433}" destId="{1AAF48F1-1C5F-4E69-B689-A082EA854511}" srcOrd="0" destOrd="0" presId="urn:microsoft.com/office/officeart/2005/8/layout/process4"/>
    <dgm:cxn modelId="{93C74919-E0A0-4009-8CD7-8465AE127E00}" type="presParOf" srcId="{1AAF48F1-1C5F-4E69-B689-A082EA854511}" destId="{9DE81490-04C2-48A3-AE20-05CA9D19CF26}" srcOrd="0" destOrd="0" presId="urn:microsoft.com/office/officeart/2005/8/layout/process4"/>
    <dgm:cxn modelId="{56BA47FE-C3FD-400B-B806-7A9D53105F6A}" type="presParOf" srcId="{08AE3B95-7969-47AB-A8EF-5720FD0D9433}" destId="{C1E2D093-36E1-42B5-B235-5EEEF1AD7481}" srcOrd="1" destOrd="0" presId="urn:microsoft.com/office/officeart/2005/8/layout/process4"/>
    <dgm:cxn modelId="{7C386A91-6C55-4026-BB74-0DC7D9E8C461}" type="presParOf" srcId="{08AE3B95-7969-47AB-A8EF-5720FD0D9433}" destId="{A7073B73-C12B-4A45-B792-945B25520876}" srcOrd="2" destOrd="0" presId="urn:microsoft.com/office/officeart/2005/8/layout/process4"/>
    <dgm:cxn modelId="{2A79EFFD-08F6-4B6C-A60E-62143C5C959A}" type="presParOf" srcId="{A7073B73-C12B-4A45-B792-945B25520876}" destId="{EE4ACC3F-AF9C-4538-93B0-B1257F83350E}" srcOrd="0" destOrd="0" presId="urn:microsoft.com/office/officeart/2005/8/layout/process4"/>
    <dgm:cxn modelId="{DE37A8B7-A61F-461E-8E68-F10AE77E1883}" type="presParOf" srcId="{08AE3B95-7969-47AB-A8EF-5720FD0D9433}" destId="{A78F97EC-AAF1-434D-9648-0057D2B5DC6F}" srcOrd="3" destOrd="0" presId="urn:microsoft.com/office/officeart/2005/8/layout/process4"/>
    <dgm:cxn modelId="{2DB4A629-C9C9-4A05-8DC9-1A3E61CC18EC}" type="presParOf" srcId="{08AE3B95-7969-47AB-A8EF-5720FD0D9433}" destId="{C7CCECC6-84E1-4523-9E07-D3988F093560}" srcOrd="4" destOrd="0" presId="urn:microsoft.com/office/officeart/2005/8/layout/process4"/>
    <dgm:cxn modelId="{FBBE83E0-B9AB-49E2-90B9-36D3459E2E00}" type="presParOf" srcId="{C7CCECC6-84E1-4523-9E07-D3988F093560}" destId="{3241F7F0-FC31-4A9B-857D-05DBD39A2C27}" srcOrd="0" destOrd="0" presId="urn:microsoft.com/office/officeart/2005/8/layout/process4"/>
    <dgm:cxn modelId="{6F9F91DB-7D80-42B3-88D4-98F3BB55AAE4}" type="presParOf" srcId="{08AE3B95-7969-47AB-A8EF-5720FD0D9433}" destId="{6B25B6FE-1C2A-448C-9ED9-D48FEEC78EC9}" srcOrd="5" destOrd="0" presId="urn:microsoft.com/office/officeart/2005/8/layout/process4"/>
    <dgm:cxn modelId="{5D0EEA8B-CFCE-4A7F-94D3-2D730F9FF4F9}" type="presParOf" srcId="{08AE3B95-7969-47AB-A8EF-5720FD0D9433}" destId="{0CA2E940-6D57-43AB-8E86-F4C3541EDD73}" srcOrd="6" destOrd="0" presId="urn:microsoft.com/office/officeart/2005/8/layout/process4"/>
    <dgm:cxn modelId="{6BCDF9D3-884B-4F6D-9380-C01368F89285}" type="presParOf" srcId="{0CA2E940-6D57-43AB-8E86-F4C3541EDD73}" destId="{E7FEB0D4-4938-45F8-8AA5-950B4AD86B2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D0304C5-8276-404B-B89B-C2BDE5F955CD}">
      <dgm:prSet custT="1"/>
      <dgm:spPr/>
      <dgm:t>
        <a:bodyPr/>
        <a:lstStyle/>
        <a:p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Закон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об областном бюджете на соответствующий финансовый год </a:t>
          </a:r>
          <a:b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и плановый период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75103E-1A28-48E9-8A8E-EAD1FDFB84C2}" type="parTrans" cxnId="{BE35896E-5298-43F2-9231-5EDF76B03325}">
      <dgm:prSet/>
      <dgm:spPr/>
      <dgm:t>
        <a:bodyPr/>
        <a:lstStyle/>
        <a:p>
          <a:endParaRPr lang="ru-RU"/>
        </a:p>
      </dgm:t>
    </dgm:pt>
    <dgm:pt modelId="{5BDCF1A7-6DCF-4E3F-908A-DB68808C8207}" type="sibTrans" cxnId="{BE35896E-5298-43F2-9231-5EDF76B03325}">
      <dgm:prSet/>
      <dgm:spPr/>
      <dgm:t>
        <a:bodyPr/>
        <a:lstStyle/>
        <a:p>
          <a:endParaRPr lang="ru-RU"/>
        </a:p>
      </dgm:t>
    </dgm:pt>
    <dgm:pt modelId="{B8D81701-DDA6-4FF6-8F10-C1F6CEEB1766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026FDE-671E-4EDD-917D-B299203C37A7}" type="parTrans" cxnId="{8910351F-2825-4D93-B27E-5DD951EBEF03}">
      <dgm:prSet/>
      <dgm:spPr/>
      <dgm:t>
        <a:bodyPr/>
        <a:lstStyle/>
        <a:p>
          <a:endParaRPr lang="ru-RU"/>
        </a:p>
      </dgm:t>
    </dgm:pt>
    <dgm:pt modelId="{B251CECE-FD42-4F43-98E1-8B7F268DEFB5}" type="sibTrans" cxnId="{8910351F-2825-4D93-B27E-5DD951EBEF03}">
      <dgm:prSet/>
      <dgm:spPr/>
      <dgm:t>
        <a:bodyPr/>
        <a:lstStyle/>
        <a:p>
          <a:endParaRPr lang="ru-RU"/>
        </a:p>
      </dgm:t>
    </dgm:pt>
    <dgm:pt modelId="{3CFDDA25-2E76-49AD-90A9-CC425D993964}">
      <dgm:prSet custT="1"/>
      <dgm:spPr/>
      <dgm:t>
        <a:bodyPr/>
        <a:lstStyle/>
        <a:p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01.02.2018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№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50-ПП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«Об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утверждении Порядка предоставления из областного бюджета субсидий некоммерческим организациям, не являющимся государственными (муниципальными) учреждениями, на финансовое обеспечение затрат, связанных с предоставлением социальных услуг в форме социального обслуживания на дому, срочных социальных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услуг»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6C8638-2EEA-4A6E-ABC8-F970BF92C472}" type="parTrans" cxnId="{F130B958-2754-415F-B118-27E9135CD7A7}">
      <dgm:prSet/>
      <dgm:spPr/>
      <dgm:t>
        <a:bodyPr/>
        <a:lstStyle/>
        <a:p>
          <a:endParaRPr lang="ru-RU"/>
        </a:p>
      </dgm:t>
    </dgm:pt>
    <dgm:pt modelId="{F40B2D5E-A7F8-45E6-98CB-9BC3F4FADBD2}" type="sibTrans" cxnId="{F130B958-2754-415F-B118-27E9135CD7A7}">
      <dgm:prSet/>
      <dgm:spPr/>
      <dgm:t>
        <a:bodyPr/>
        <a:lstStyle/>
        <a:p>
          <a:endParaRPr lang="ru-RU"/>
        </a:p>
      </dgm:t>
    </dgm:pt>
    <dgm:pt modelId="{93B2C10F-9D2D-4860-82AC-3A611FFEA33F}">
      <dgm:prSet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b="1" i="0" dirty="0" smtClean="0"/>
            <a:t>Приказ Министерства социальной политики Свердловской области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b="1" i="0" dirty="0" smtClean="0"/>
            <a:t>от 04.07.2018 № 240</a:t>
          </a:r>
          <a:br>
            <a:rPr lang="ru-RU" b="1" i="0" dirty="0" smtClean="0"/>
          </a:br>
          <a:r>
            <a:rPr lang="ru-RU" b="1" i="0" dirty="0" smtClean="0"/>
            <a:t>о реализации постановления Правительства Свердловской области </a:t>
          </a:r>
          <a:br>
            <a:rPr lang="ru-RU" b="1" i="0" dirty="0" smtClean="0"/>
          </a:br>
          <a:r>
            <a:rPr lang="ru-RU" b="1" i="0" dirty="0" smtClean="0"/>
            <a:t>от 01.02.2018 № 50-ПП</a:t>
          </a:r>
          <a:endParaRPr lang="ru-RU" b="1" i="1" dirty="0"/>
        </a:p>
      </dgm:t>
    </dgm:pt>
    <dgm:pt modelId="{526864F7-CB30-41DA-80CF-066F57DD5D66}" type="parTrans" cxnId="{9DF7EB88-B642-4737-8E6B-1F462F84AEBD}">
      <dgm:prSet/>
      <dgm:spPr/>
      <dgm:t>
        <a:bodyPr/>
        <a:lstStyle/>
        <a:p>
          <a:endParaRPr lang="ru-RU"/>
        </a:p>
      </dgm:t>
    </dgm:pt>
    <dgm:pt modelId="{73B7C90A-942C-4B45-9028-1049B6A713D4}" type="sibTrans" cxnId="{9DF7EB88-B642-4737-8E6B-1F462F84AEBD}">
      <dgm:prSet/>
      <dgm:spPr/>
      <dgm:t>
        <a:bodyPr/>
        <a:lstStyle/>
        <a:p>
          <a:endParaRPr lang="ru-RU"/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EA9739-D520-4B66-896A-DC549737BF59}" type="pres">
      <dgm:prSet presAssocID="{93B2C10F-9D2D-4860-82AC-3A611FFEA33F}" presName="boxAndChildren" presStyleCnt="0"/>
      <dgm:spPr/>
    </dgm:pt>
    <dgm:pt modelId="{ECAAB31E-8C83-405F-9C78-FE0DD84F256E}" type="pres">
      <dgm:prSet presAssocID="{93B2C10F-9D2D-4860-82AC-3A611FFEA33F}" presName="parentTextBox" presStyleLbl="node1" presStyleIdx="0" presStyleCnt="4"/>
      <dgm:spPr/>
      <dgm:t>
        <a:bodyPr/>
        <a:lstStyle/>
        <a:p>
          <a:endParaRPr lang="ru-RU"/>
        </a:p>
      </dgm:t>
    </dgm:pt>
    <dgm:pt modelId="{C83229E5-37A1-4D41-9C09-73B4B2D1CAA4}" type="pres">
      <dgm:prSet presAssocID="{F40B2D5E-A7F8-45E6-98CB-9BC3F4FADBD2}" presName="sp" presStyleCnt="0"/>
      <dgm:spPr/>
    </dgm:pt>
    <dgm:pt modelId="{8475765E-4240-40E5-A94A-6122D09CD800}" type="pres">
      <dgm:prSet presAssocID="{3CFDDA25-2E76-49AD-90A9-CC425D993964}" presName="arrowAndChildren" presStyleCnt="0"/>
      <dgm:spPr/>
    </dgm:pt>
    <dgm:pt modelId="{3865CA7A-C2B8-41E3-B512-EEFB597A8342}" type="pres">
      <dgm:prSet presAssocID="{3CFDDA25-2E76-49AD-90A9-CC425D993964}" presName="parentTextArrow" presStyleLbl="node1" presStyleIdx="1" presStyleCnt="4" custScaleY="158782"/>
      <dgm:spPr/>
      <dgm:t>
        <a:bodyPr/>
        <a:lstStyle/>
        <a:p>
          <a:endParaRPr lang="ru-RU"/>
        </a:p>
      </dgm:t>
    </dgm:pt>
    <dgm:pt modelId="{A78F97EC-AAF1-434D-9648-0057D2B5DC6F}" type="pres">
      <dgm:prSet presAssocID="{5BDCF1A7-6DCF-4E3F-908A-DB68808C8207}" presName="sp" presStyleCnt="0"/>
      <dgm:spPr/>
    </dgm:pt>
    <dgm:pt modelId="{C7CCECC6-84E1-4523-9E07-D3988F093560}" type="pres">
      <dgm:prSet presAssocID="{8D0304C5-8276-404B-B89B-C2BDE5F955CD}" presName="arrowAndChildren" presStyleCnt="0"/>
      <dgm:spPr/>
    </dgm:pt>
    <dgm:pt modelId="{3241F7F0-FC31-4A9B-857D-05DBD39A2C27}" type="pres">
      <dgm:prSet presAssocID="{8D0304C5-8276-404B-B89B-C2BDE5F955CD}" presName="parentTextArrow" presStyleLbl="node1" presStyleIdx="2" presStyleCnt="4" custScaleY="46407" custLinFactNeighborX="-383" custLinFactNeighborY="845"/>
      <dgm:spPr/>
      <dgm:t>
        <a:bodyPr/>
        <a:lstStyle/>
        <a:p>
          <a:endParaRPr lang="ru-RU"/>
        </a:p>
      </dgm:t>
    </dgm:pt>
    <dgm:pt modelId="{6B25B6FE-1C2A-448C-9ED9-D48FEEC78EC9}" type="pres">
      <dgm:prSet presAssocID="{B251CECE-FD42-4F43-98E1-8B7F268DEFB5}" presName="sp" presStyleCnt="0"/>
      <dgm:spPr/>
    </dgm:pt>
    <dgm:pt modelId="{0CA2E940-6D57-43AB-8E86-F4C3541EDD73}" type="pres">
      <dgm:prSet presAssocID="{B8D81701-DDA6-4FF6-8F10-C1F6CEEB1766}" presName="arrowAndChildren" presStyleCnt="0"/>
      <dgm:spPr/>
    </dgm:pt>
    <dgm:pt modelId="{E7FEB0D4-4938-45F8-8AA5-950B4AD86B20}" type="pres">
      <dgm:prSet presAssocID="{B8D81701-DDA6-4FF6-8F10-C1F6CEEB1766}" presName="parentTextArrow" presStyleLbl="node1" presStyleIdx="3" presStyleCnt="4" custScaleY="48632" custLinFactNeighborX="-3174" custLinFactNeighborY="2087"/>
      <dgm:spPr/>
      <dgm:t>
        <a:bodyPr/>
        <a:lstStyle/>
        <a:p>
          <a:endParaRPr lang="ru-RU"/>
        </a:p>
      </dgm:t>
    </dgm:pt>
  </dgm:ptLst>
  <dgm:cxnLst>
    <dgm:cxn modelId="{9DF7EB88-B642-4737-8E6B-1F462F84AEBD}" srcId="{2A461617-70A1-44B4-9CCF-B3FAD0ACA63F}" destId="{93B2C10F-9D2D-4860-82AC-3A611FFEA33F}" srcOrd="3" destOrd="0" parTransId="{526864F7-CB30-41DA-80CF-066F57DD5D66}" sibTransId="{73B7C90A-942C-4B45-9028-1049B6A713D4}"/>
    <dgm:cxn modelId="{F130B958-2754-415F-B118-27E9135CD7A7}" srcId="{2A461617-70A1-44B4-9CCF-B3FAD0ACA63F}" destId="{3CFDDA25-2E76-49AD-90A9-CC425D993964}" srcOrd="2" destOrd="0" parTransId="{176C8638-2EEA-4A6E-ABC8-F970BF92C472}" sibTransId="{F40B2D5E-A7F8-45E6-98CB-9BC3F4FADBD2}"/>
    <dgm:cxn modelId="{583504CC-9F1D-44C0-9FDB-A9EB4B5D9EEC}" type="presOf" srcId="{93B2C10F-9D2D-4860-82AC-3A611FFEA33F}" destId="{ECAAB31E-8C83-405F-9C78-FE0DD84F256E}" srcOrd="0" destOrd="0" presId="urn:microsoft.com/office/officeart/2005/8/layout/process4"/>
    <dgm:cxn modelId="{0D1AD888-AFB0-40DD-936E-9B2A81365D39}" type="presOf" srcId="{3CFDDA25-2E76-49AD-90A9-CC425D993964}" destId="{3865CA7A-C2B8-41E3-B512-EEFB597A8342}" srcOrd="0" destOrd="0" presId="urn:microsoft.com/office/officeart/2005/8/layout/process4"/>
    <dgm:cxn modelId="{8910351F-2825-4D93-B27E-5DD951EBEF03}" srcId="{2A461617-70A1-44B4-9CCF-B3FAD0ACA63F}" destId="{B8D81701-DDA6-4FF6-8F10-C1F6CEEB1766}" srcOrd="0" destOrd="0" parTransId="{EA026FDE-671E-4EDD-917D-B299203C37A7}" sibTransId="{B251CECE-FD42-4F43-98E1-8B7F268DEFB5}"/>
    <dgm:cxn modelId="{61D2E43C-9FEE-4393-B67E-2BB7ECAF1561}" type="presOf" srcId="{B8D81701-DDA6-4FF6-8F10-C1F6CEEB1766}" destId="{E7FEB0D4-4938-45F8-8AA5-950B4AD86B20}" srcOrd="0" destOrd="0" presId="urn:microsoft.com/office/officeart/2005/8/layout/process4"/>
    <dgm:cxn modelId="{1D66C9A2-6C76-48D7-9CED-5F99DBBAFF8A}" type="presOf" srcId="{8D0304C5-8276-404B-B89B-C2BDE5F955CD}" destId="{3241F7F0-FC31-4A9B-857D-05DBD39A2C27}" srcOrd="0" destOrd="0" presId="urn:microsoft.com/office/officeart/2005/8/layout/process4"/>
    <dgm:cxn modelId="{BE35896E-5298-43F2-9231-5EDF76B03325}" srcId="{2A461617-70A1-44B4-9CCF-B3FAD0ACA63F}" destId="{8D0304C5-8276-404B-B89B-C2BDE5F955CD}" srcOrd="1" destOrd="0" parTransId="{EA75103E-1A28-48E9-8A8E-EAD1FDFB84C2}" sibTransId="{5BDCF1A7-6DCF-4E3F-908A-DB68808C8207}"/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6D2F6EBF-21BF-45B9-98D6-A918EDC95F2D}" type="presParOf" srcId="{08AE3B95-7969-47AB-A8EF-5720FD0D9433}" destId="{FEEA9739-D520-4B66-896A-DC549737BF59}" srcOrd="0" destOrd="0" presId="urn:microsoft.com/office/officeart/2005/8/layout/process4"/>
    <dgm:cxn modelId="{F532AC87-9523-4E0B-A735-CCFB2F4041F5}" type="presParOf" srcId="{FEEA9739-D520-4B66-896A-DC549737BF59}" destId="{ECAAB31E-8C83-405F-9C78-FE0DD84F256E}" srcOrd="0" destOrd="0" presId="urn:microsoft.com/office/officeart/2005/8/layout/process4"/>
    <dgm:cxn modelId="{FE9C9E13-813A-423B-BEDA-0965094B89B5}" type="presParOf" srcId="{08AE3B95-7969-47AB-A8EF-5720FD0D9433}" destId="{C83229E5-37A1-4D41-9C09-73B4B2D1CAA4}" srcOrd="1" destOrd="0" presId="urn:microsoft.com/office/officeart/2005/8/layout/process4"/>
    <dgm:cxn modelId="{6843D44E-66D1-40AF-A2A2-70B2E609790E}" type="presParOf" srcId="{08AE3B95-7969-47AB-A8EF-5720FD0D9433}" destId="{8475765E-4240-40E5-A94A-6122D09CD800}" srcOrd="2" destOrd="0" presId="urn:microsoft.com/office/officeart/2005/8/layout/process4"/>
    <dgm:cxn modelId="{091B00D0-9368-434E-8EE8-FDF1B5BE051C}" type="presParOf" srcId="{8475765E-4240-40E5-A94A-6122D09CD800}" destId="{3865CA7A-C2B8-41E3-B512-EEFB597A8342}" srcOrd="0" destOrd="0" presId="urn:microsoft.com/office/officeart/2005/8/layout/process4"/>
    <dgm:cxn modelId="{DE37A8B7-A61F-461E-8E68-F10AE77E1883}" type="presParOf" srcId="{08AE3B95-7969-47AB-A8EF-5720FD0D9433}" destId="{A78F97EC-AAF1-434D-9648-0057D2B5DC6F}" srcOrd="3" destOrd="0" presId="urn:microsoft.com/office/officeart/2005/8/layout/process4"/>
    <dgm:cxn modelId="{2DB4A629-C9C9-4A05-8DC9-1A3E61CC18EC}" type="presParOf" srcId="{08AE3B95-7969-47AB-A8EF-5720FD0D9433}" destId="{C7CCECC6-84E1-4523-9E07-D3988F093560}" srcOrd="4" destOrd="0" presId="urn:microsoft.com/office/officeart/2005/8/layout/process4"/>
    <dgm:cxn modelId="{FBBE83E0-B9AB-49E2-90B9-36D3459E2E00}" type="presParOf" srcId="{C7CCECC6-84E1-4523-9E07-D3988F093560}" destId="{3241F7F0-FC31-4A9B-857D-05DBD39A2C27}" srcOrd="0" destOrd="0" presId="urn:microsoft.com/office/officeart/2005/8/layout/process4"/>
    <dgm:cxn modelId="{6F9F91DB-7D80-42B3-88D4-98F3BB55AAE4}" type="presParOf" srcId="{08AE3B95-7969-47AB-A8EF-5720FD0D9433}" destId="{6B25B6FE-1C2A-448C-9ED9-D48FEEC78EC9}" srcOrd="5" destOrd="0" presId="urn:microsoft.com/office/officeart/2005/8/layout/process4"/>
    <dgm:cxn modelId="{5D0EEA8B-CFCE-4A7F-94D3-2D730F9FF4F9}" type="presParOf" srcId="{08AE3B95-7969-47AB-A8EF-5720FD0D9433}" destId="{0CA2E940-6D57-43AB-8E86-F4C3541EDD73}" srcOrd="6" destOrd="0" presId="urn:microsoft.com/office/officeart/2005/8/layout/process4"/>
    <dgm:cxn modelId="{6BCDF9D3-884B-4F6D-9380-C01368F89285}" type="presParOf" srcId="{0CA2E940-6D57-43AB-8E86-F4C3541EDD73}" destId="{E7FEB0D4-4938-45F8-8AA5-950B4AD86B2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FFDC1-6D47-4B06-877F-53E4D88322DD}">
      <dsp:nvSpPr>
        <dsp:cNvPr id="0" name=""/>
        <dsp:cNvSpPr/>
      </dsp:nvSpPr>
      <dsp:spPr>
        <a:xfrm>
          <a:off x="-6644273" y="-1016466"/>
          <a:ext cx="7911227" cy="7911227"/>
        </a:xfrm>
        <a:prstGeom prst="blockArc">
          <a:avLst>
            <a:gd name="adj1" fmla="val 18900000"/>
            <a:gd name="adj2" fmla="val 2700000"/>
            <a:gd name="adj3" fmla="val 273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9F08EC-DB02-4695-9B57-682BB5CC1594}">
      <dsp:nvSpPr>
        <dsp:cNvPr id="0" name=""/>
        <dsp:cNvSpPr/>
      </dsp:nvSpPr>
      <dsp:spPr>
        <a:xfrm>
          <a:off x="815907" y="418928"/>
          <a:ext cx="7095860" cy="151346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33179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effectLst/>
            </a:rPr>
            <a:t>Предоставление некоммерческим организациям субсидии </a:t>
          </a:r>
          <a:br>
            <a:rPr lang="ru-RU" sz="1600" b="1" kern="1200" dirty="0" smtClean="0">
              <a:solidFill>
                <a:schemeClr val="tx1"/>
              </a:solidFill>
              <a:effectLst/>
            </a:rPr>
          </a:br>
          <a:r>
            <a:rPr lang="ru-RU" sz="1600" b="1" kern="1200" dirty="0" smtClean="0">
              <a:solidFill>
                <a:schemeClr val="tx1"/>
              </a:solidFill>
              <a:effectLst/>
            </a:rPr>
            <a:t>на реализацию социально значимых проектов</a:t>
          </a:r>
          <a:br>
            <a:rPr lang="ru-RU" sz="1600" b="1" kern="1200" dirty="0" smtClean="0">
              <a:solidFill>
                <a:schemeClr val="tx1"/>
              </a:solidFill>
              <a:effectLst/>
            </a:rPr>
          </a:br>
          <a:r>
            <a:rPr lang="ru-RU" sz="1600" b="1" kern="1200" dirty="0" smtClean="0">
              <a:solidFill>
                <a:schemeClr val="tx1"/>
              </a:solidFill>
              <a:effectLst/>
            </a:rPr>
            <a:t>в соответствии с Федеральным законом от 12 января 1996 года </a:t>
          </a:r>
          <a:br>
            <a:rPr lang="ru-RU" sz="1600" b="1" kern="1200" dirty="0" smtClean="0">
              <a:solidFill>
                <a:schemeClr val="tx1"/>
              </a:solidFill>
              <a:effectLst/>
            </a:rPr>
          </a:br>
          <a:r>
            <a:rPr lang="ru-RU" sz="1600" b="1" kern="1200" dirty="0" smtClean="0">
              <a:solidFill>
                <a:schemeClr val="tx1"/>
              </a:solidFill>
              <a:effectLst/>
            </a:rPr>
            <a:t>№ 7-ФЗ  «О некоммерческих организациях» </a:t>
          </a:r>
          <a:endParaRPr lang="ru-RU" sz="1600" b="1" kern="1200" dirty="0">
            <a:solidFill>
              <a:schemeClr val="tx1"/>
            </a:solidFill>
            <a:effectLst/>
          </a:endParaRPr>
        </a:p>
      </dsp:txBody>
      <dsp:txXfrm>
        <a:off x="815907" y="418928"/>
        <a:ext cx="7095860" cy="1513460"/>
      </dsp:txXfrm>
    </dsp:sp>
    <dsp:sp modelId="{76C17477-F802-4A19-95D2-A72A177E411E}">
      <dsp:nvSpPr>
        <dsp:cNvPr id="0" name=""/>
        <dsp:cNvSpPr/>
      </dsp:nvSpPr>
      <dsp:spPr>
        <a:xfrm>
          <a:off x="81120" y="440872"/>
          <a:ext cx="1469573" cy="14695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0FA39DE-4555-48BC-8D67-0819CE53B78E}">
      <dsp:nvSpPr>
        <dsp:cNvPr id="0" name=""/>
        <dsp:cNvSpPr/>
      </dsp:nvSpPr>
      <dsp:spPr>
        <a:xfrm>
          <a:off x="1243259" y="2209292"/>
          <a:ext cx="6668508" cy="1459709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33179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effectLst/>
            </a:rPr>
            <a:t>Предоставление компенсации поставщикам социальных услуг </a:t>
          </a:r>
          <a:br>
            <a:rPr lang="ru-RU" sz="1600" b="1" kern="1200" dirty="0" smtClean="0">
              <a:solidFill>
                <a:schemeClr val="tx1"/>
              </a:solidFill>
              <a:effectLst/>
            </a:rPr>
          </a:br>
          <a:r>
            <a:rPr lang="ru-RU" sz="1600" b="1" kern="1200" dirty="0" smtClean="0">
              <a:solidFill>
                <a:schemeClr val="tx1"/>
              </a:solidFill>
              <a:effectLst/>
            </a:rPr>
            <a:t>за оказание социальных услуг населению в соответствии </a:t>
          </a:r>
          <a:br>
            <a:rPr lang="ru-RU" sz="1600" b="1" kern="1200" dirty="0" smtClean="0">
              <a:solidFill>
                <a:schemeClr val="tx1"/>
              </a:solidFill>
              <a:effectLst/>
            </a:rPr>
          </a:br>
          <a:r>
            <a:rPr lang="ru-RU" sz="1600" b="1" kern="1200" dirty="0" smtClean="0">
              <a:solidFill>
                <a:schemeClr val="tx1"/>
              </a:solidFill>
              <a:effectLst/>
            </a:rPr>
            <a:t>с Федеральным законом </a:t>
          </a:r>
          <a:r>
            <a:rPr lang="ru-RU" sz="1600" b="1" kern="1200" dirty="0">
              <a:solidFill>
                <a:schemeClr val="tx1"/>
              </a:solidFill>
              <a:effectLst/>
            </a:rPr>
            <a:t>от 28 февраля 2013 </a:t>
          </a:r>
          <a:r>
            <a:rPr lang="ru-RU" sz="1600" b="1" kern="1200" dirty="0" smtClean="0">
              <a:solidFill>
                <a:schemeClr val="tx1"/>
              </a:solidFill>
              <a:effectLst/>
            </a:rPr>
            <a:t>года № </a:t>
          </a:r>
          <a:r>
            <a:rPr lang="ru-RU" sz="1600" b="1" kern="1200" dirty="0">
              <a:solidFill>
                <a:schemeClr val="tx1"/>
              </a:solidFill>
              <a:effectLst/>
            </a:rPr>
            <a:t>442-ФЗ «Об основах социального обслуживания граждан </a:t>
          </a:r>
          <a:r>
            <a:rPr lang="ru-RU" sz="1600" b="1" kern="1200" dirty="0" smtClean="0">
              <a:solidFill>
                <a:schemeClr val="tx1"/>
              </a:solidFill>
              <a:effectLst/>
            </a:rPr>
            <a:t>в </a:t>
          </a:r>
          <a:r>
            <a:rPr lang="ru-RU" sz="1600" b="1" kern="1200" dirty="0">
              <a:solidFill>
                <a:schemeClr val="tx1"/>
              </a:solidFill>
              <a:effectLst/>
            </a:rPr>
            <a:t>Российской Федерации»</a:t>
          </a:r>
        </a:p>
      </dsp:txBody>
      <dsp:txXfrm>
        <a:off x="1243259" y="2209292"/>
        <a:ext cx="6668508" cy="1459709"/>
      </dsp:txXfrm>
    </dsp:sp>
    <dsp:sp modelId="{AA2D4680-ECDE-41CB-A551-80A670C7A485}">
      <dsp:nvSpPr>
        <dsp:cNvPr id="0" name=""/>
        <dsp:cNvSpPr/>
      </dsp:nvSpPr>
      <dsp:spPr>
        <a:xfrm>
          <a:off x="508472" y="2204360"/>
          <a:ext cx="1469573" cy="14695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EDB587-B906-4AEB-8683-70180A2505F9}">
      <dsp:nvSpPr>
        <dsp:cNvPr id="0" name=""/>
        <dsp:cNvSpPr/>
      </dsp:nvSpPr>
      <dsp:spPr>
        <a:xfrm>
          <a:off x="870190" y="3798024"/>
          <a:ext cx="7095860" cy="1767156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33179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effectLst/>
            </a:rPr>
            <a:t>Предоставление субсидии некоммерческим организациям на  финансовое обеспечение затрат, связанных с предоставлением социальных услуг в форме социального обслуживания на дому, срочных услуг в соответствии с Федеральным законом </a:t>
          </a:r>
          <a:br>
            <a:rPr lang="ru-RU" sz="1600" b="1" kern="1200" dirty="0" smtClean="0">
              <a:solidFill>
                <a:schemeClr val="tx1"/>
              </a:solidFill>
              <a:effectLst/>
            </a:rPr>
          </a:br>
          <a:r>
            <a:rPr lang="ru-RU" sz="1600" b="1" kern="1200" dirty="0" smtClean="0">
              <a:solidFill>
                <a:schemeClr val="tx1"/>
              </a:solidFill>
              <a:effectLst/>
            </a:rPr>
            <a:t>от </a:t>
          </a:r>
          <a:r>
            <a:rPr lang="ru-RU" sz="1600" b="1" kern="1200" dirty="0">
              <a:solidFill>
                <a:schemeClr val="tx1"/>
              </a:solidFill>
              <a:effectLst/>
            </a:rPr>
            <a:t>28 февраля 2013 </a:t>
          </a:r>
          <a:r>
            <a:rPr lang="ru-RU" sz="1600" b="1" kern="1200" dirty="0" smtClean="0">
              <a:solidFill>
                <a:schemeClr val="tx1"/>
              </a:solidFill>
              <a:effectLst/>
            </a:rPr>
            <a:t>года  № </a:t>
          </a:r>
          <a:r>
            <a:rPr lang="ru-RU" sz="1600" b="1" kern="1200" dirty="0">
              <a:solidFill>
                <a:schemeClr val="tx1"/>
              </a:solidFill>
              <a:effectLst/>
            </a:rPr>
            <a:t>442-ФЗ «Об основах социального обслуживания граждан </a:t>
          </a:r>
          <a:r>
            <a:rPr lang="ru-RU" sz="1600" b="1" kern="1200" dirty="0" smtClean="0">
              <a:solidFill>
                <a:schemeClr val="tx1"/>
              </a:solidFill>
              <a:effectLst/>
            </a:rPr>
            <a:t> в </a:t>
          </a:r>
          <a:r>
            <a:rPr lang="ru-RU" sz="1600" b="1" kern="1200" dirty="0">
              <a:solidFill>
                <a:schemeClr val="tx1"/>
              </a:solidFill>
              <a:effectLst/>
            </a:rPr>
            <a:t>Российской Федерации»</a:t>
          </a:r>
        </a:p>
      </dsp:txBody>
      <dsp:txXfrm>
        <a:off x="870190" y="3798024"/>
        <a:ext cx="7095860" cy="1767156"/>
      </dsp:txXfrm>
    </dsp:sp>
    <dsp:sp modelId="{A37172BD-25EB-4B9D-BD81-99DC48719F54}">
      <dsp:nvSpPr>
        <dsp:cNvPr id="0" name=""/>
        <dsp:cNvSpPr/>
      </dsp:nvSpPr>
      <dsp:spPr>
        <a:xfrm>
          <a:off x="81120" y="3967848"/>
          <a:ext cx="1469573" cy="14695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A440F-A536-4FF1-A679-23BE6FF829AE}">
      <dsp:nvSpPr>
        <dsp:cNvPr id="0" name=""/>
        <dsp:cNvSpPr/>
      </dsp:nvSpPr>
      <dsp:spPr>
        <a:xfrm>
          <a:off x="0" y="4005702"/>
          <a:ext cx="7464322" cy="117842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</a:t>
          </a:r>
          <a:b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 21.01.2015 № 6 «О реализации постановления Правительства Свердловской области от 12.01.2015 № 5-ПП «Об утверждении Порядка предоставления из областного бюджета субсидий социально ориентированным некоммерческим организациям»</a:t>
          </a:r>
        </a:p>
      </dsp:txBody>
      <dsp:txXfrm>
        <a:off x="0" y="4005702"/>
        <a:ext cx="7464322" cy="1178428"/>
      </dsp:txXfrm>
    </dsp:sp>
    <dsp:sp modelId="{287B90D4-A867-43EA-8E9B-958EC4C15CA2}">
      <dsp:nvSpPr>
        <dsp:cNvPr id="0" name=""/>
        <dsp:cNvSpPr/>
      </dsp:nvSpPr>
      <dsp:spPr>
        <a:xfrm rot="10800000">
          <a:off x="0" y="2798852"/>
          <a:ext cx="7464322" cy="1259615"/>
        </a:xfrm>
        <a:prstGeom prst="upArrowCallou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12.01.2015 № 5-ПП «Об утверждении Порядка предоставления из областного бюджета субсидии социально ориентированным некоммерческим организациям» </a:t>
          </a:r>
          <a:endParaRPr lang="ru-RU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798852"/>
        <a:ext cx="7464322" cy="818460"/>
      </dsp:txXfrm>
    </dsp:sp>
    <dsp:sp modelId="{3241F7F0-FC31-4A9B-857D-05DBD39A2C27}">
      <dsp:nvSpPr>
        <dsp:cNvPr id="0" name=""/>
        <dsp:cNvSpPr/>
      </dsp:nvSpPr>
      <dsp:spPr>
        <a:xfrm rot="10800000">
          <a:off x="0" y="1461199"/>
          <a:ext cx="7464322" cy="1320240"/>
        </a:xfrm>
        <a:prstGeom prst="upArrowCallou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 </a:t>
          </a: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областном бюджете на </a:t>
          </a: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</a:t>
          </a: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и плановый </a:t>
          </a: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461199"/>
        <a:ext cx="7464322" cy="857852"/>
      </dsp:txXfrm>
    </dsp:sp>
    <dsp:sp modelId="{A3A0A1C5-0DBD-4CD9-BE6D-4B79184846BB}">
      <dsp:nvSpPr>
        <dsp:cNvPr id="0" name=""/>
        <dsp:cNvSpPr/>
      </dsp:nvSpPr>
      <dsp:spPr>
        <a:xfrm rot="10800000">
          <a:off x="0" y="0"/>
          <a:ext cx="7464322" cy="1478429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27.01.2012 № 4-ОЗ </a:t>
          </a:r>
          <a:b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«О государственной поддержке некоммерческих организаций в Свердловской области»</a:t>
          </a:r>
        </a:p>
      </dsp:txBody>
      <dsp:txXfrm rot="10800000">
        <a:off x="0" y="0"/>
        <a:ext cx="7464322" cy="9606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3A767-F106-4924-A8A0-648EBC4FB929}">
      <dsp:nvSpPr>
        <dsp:cNvPr id="0" name=""/>
        <dsp:cNvSpPr/>
      </dsp:nvSpPr>
      <dsp:spPr>
        <a:xfrm rot="5400000">
          <a:off x="4939979" y="-1949352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26 095 829,00 рубля, 9 СОНКО , 23 проекта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27 456 050,00 рубля, 8 СОНКО, 22 проекта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22 125 604,00 рубля, 9 СОНКО, 18 проектов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-5400000">
        <a:off x="2868545" y="168787"/>
        <a:ext cx="5052930" cy="863355"/>
      </dsp:txXfrm>
    </dsp:sp>
    <dsp:sp modelId="{A8E8AF82-851C-4A23-88FE-7200FE1151B6}">
      <dsp:nvSpPr>
        <dsp:cNvPr id="0" name=""/>
        <dsp:cNvSpPr/>
      </dsp:nvSpPr>
      <dsp:spPr>
        <a:xfrm>
          <a:off x="0" y="2486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повышение качества жизни людей пожилого возраста</a:t>
          </a:r>
          <a:endParaRPr lang="ru-RU" sz="1400" b="1" kern="1200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8382" y="60868"/>
        <a:ext cx="2751780" cy="1079192"/>
      </dsp:txXfrm>
    </dsp:sp>
    <dsp:sp modelId="{99B046E0-71C9-46D4-BB1E-CB15394AA1D0}">
      <dsp:nvSpPr>
        <dsp:cNvPr id="0" name=""/>
        <dsp:cNvSpPr/>
      </dsp:nvSpPr>
      <dsp:spPr>
        <a:xfrm rot="5400000">
          <a:off x="4939979" y="-693598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0" indent="-11430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4 969 345,52 рубля, 6 СОНКО, 8 проектов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300" b="1" kern="1200" dirty="0" smtClean="0">
              <a:solidFill>
                <a:sysClr val="windowText" lastClr="00000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6 870 333,00 рубля, 6 СОНКО, 9 проектов</a:t>
          </a:r>
          <a:endParaRPr lang="ru-RU" sz="13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400" b="1" kern="1200" dirty="0" smtClean="0">
              <a:solidFill>
                <a:sysClr val="windowText" lastClr="00000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8 700 000,00 рубля, 7 СОНКО,12 проектов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endParaRPr lang="ru-RU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</dsp:txBody>
      <dsp:txXfrm rot="-5400000">
        <a:off x="2868545" y="1424541"/>
        <a:ext cx="5052930" cy="863355"/>
      </dsp:txXfrm>
    </dsp:sp>
    <dsp:sp modelId="{341B2F13-B1C1-40BC-84A7-5BC439BF7654}">
      <dsp:nvSpPr>
        <dsp:cNvPr id="0" name=""/>
        <dsp:cNvSpPr/>
      </dsp:nvSpPr>
      <dsp:spPr>
        <a:xfrm>
          <a:off x="0" y="1258240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профилактику социального сиротства, поддержку материнства и детства</a:t>
          </a:r>
          <a:endParaRPr lang="ru-RU" kern="1200" dirty="0">
            <a:solidFill>
              <a:sysClr val="window" lastClr="FFFFFF"/>
            </a:solidFill>
            <a:latin typeface="Candara"/>
            <a:ea typeface="+mn-ea"/>
            <a:cs typeface="+mn-cs"/>
          </a:endParaRPr>
        </a:p>
      </dsp:txBody>
      <dsp:txXfrm>
        <a:off x="58382" y="1316622"/>
        <a:ext cx="2751780" cy="1079192"/>
      </dsp:txXfrm>
    </dsp:sp>
    <dsp:sp modelId="{268F1D50-F9B0-4C01-8C06-5002C508A3DC}">
      <dsp:nvSpPr>
        <dsp:cNvPr id="0" name=""/>
        <dsp:cNvSpPr/>
      </dsp:nvSpPr>
      <dsp:spPr>
        <a:xfrm rot="5400000">
          <a:off x="4939979" y="562156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12 658 154,48 рубля, 10 СО НКО, 18 проектов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12 090 500,00 рубля, 10 СОНКО, 16 проектов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15 499 800,00 рубля, 9 СОНКО, 19 проектов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-5400000">
        <a:off x="2868545" y="2680296"/>
        <a:ext cx="5052930" cy="863355"/>
      </dsp:txXfrm>
    </dsp:sp>
    <dsp:sp modelId="{7A0FA433-ED03-48D8-823E-1270710039D7}">
      <dsp:nvSpPr>
        <dsp:cNvPr id="0" name=""/>
        <dsp:cNvSpPr/>
      </dsp:nvSpPr>
      <dsp:spPr>
        <a:xfrm>
          <a:off x="0" y="2513995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социальную адаптацию инвалидов и их семей</a:t>
          </a:r>
          <a:endParaRPr lang="ru-RU" sz="1400" b="1" kern="1200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sp:txBody>
      <dsp:txXfrm>
        <a:off x="58382" y="2572377"/>
        <a:ext cx="2751780" cy="1079192"/>
      </dsp:txXfrm>
    </dsp:sp>
    <dsp:sp modelId="{24139527-59F0-4DC4-B07F-1C7F5B8C9F8E}">
      <dsp:nvSpPr>
        <dsp:cNvPr id="0" name=""/>
        <dsp:cNvSpPr/>
      </dsp:nvSpPr>
      <dsp:spPr>
        <a:xfrm rot="5400000">
          <a:off x="4939979" y="1857769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4 811 871,00 рубля, 6 СОНКО, 4 проекта 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6 818 317,00 рубля, 7 СОНКО, 11 проектов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2018 год: 9 039 196,00 рубля, 7 СОНКО, 9 проектов</a:t>
          </a:r>
          <a:endParaRPr lang="ru-RU" sz="13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-5400000">
        <a:off x="2868545" y="3975909"/>
        <a:ext cx="5052930" cy="863355"/>
      </dsp:txXfrm>
    </dsp:sp>
    <dsp:sp modelId="{4150C825-E2AE-49A8-AB21-274DE128707E}">
      <dsp:nvSpPr>
        <dsp:cNvPr id="0" name=""/>
        <dsp:cNvSpPr/>
      </dsp:nvSpPr>
      <dsp:spPr>
        <a:xfrm>
          <a:off x="0" y="3769749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поддержку ветеранов, инвалидов боевых действий, граждан, находящихся в трудной жизненной ситуации</a:t>
          </a:r>
          <a:endParaRPr lang="ru-RU" sz="1400" b="1" kern="1200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sp:txBody>
      <dsp:txXfrm>
        <a:off x="58382" y="3828131"/>
        <a:ext cx="2751780" cy="10791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E81490-04C2-48A3-AE20-05CA9D19CF26}">
      <dsp:nvSpPr>
        <dsp:cNvPr id="0" name=""/>
        <dsp:cNvSpPr/>
      </dsp:nvSpPr>
      <dsp:spPr>
        <a:xfrm>
          <a:off x="0" y="3749426"/>
          <a:ext cx="7659541" cy="165505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Приказ Министерства социальной политики Свердловской области от 05.05.2016 № 183 «О реализации постановления Правительства Свердловской области  от 18.12.2014 № 1162-ПП «Об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но не участвуют в выполнении государственного задания»</a:t>
          </a:r>
          <a:endParaRPr lang="ru-RU" sz="15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749426"/>
        <a:ext cx="7659541" cy="1655052"/>
      </dsp:txXfrm>
    </dsp:sp>
    <dsp:sp modelId="{EE4ACC3F-AF9C-4538-93B0-B1257F83350E}">
      <dsp:nvSpPr>
        <dsp:cNvPr id="0" name=""/>
        <dsp:cNvSpPr/>
      </dsp:nvSpPr>
      <dsp:spPr>
        <a:xfrm rot="10800000">
          <a:off x="0" y="2071841"/>
          <a:ext cx="7659541" cy="1702410"/>
        </a:xfrm>
        <a:prstGeom prst="upArrowCallou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18.12.2014 </a:t>
          </a: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1162-ПП "Об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</a:t>
          </a: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но </a:t>
          </a: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не участвуют в выполнении государственного задания"</a:t>
          </a:r>
        </a:p>
      </dsp:txBody>
      <dsp:txXfrm rot="10800000">
        <a:off x="0" y="2071841"/>
        <a:ext cx="7659541" cy="1106175"/>
      </dsp:txXfrm>
    </dsp:sp>
    <dsp:sp modelId="{3241F7F0-FC31-4A9B-857D-05DBD39A2C27}">
      <dsp:nvSpPr>
        <dsp:cNvPr id="0" name=""/>
        <dsp:cNvSpPr/>
      </dsp:nvSpPr>
      <dsp:spPr>
        <a:xfrm rot="10800000">
          <a:off x="0" y="1085860"/>
          <a:ext cx="7659541" cy="1009839"/>
        </a:xfrm>
        <a:prstGeom prst="upArrowCallou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</a:t>
          </a: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области об областном </a:t>
          </a: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бюджете на </a:t>
          </a: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и </a:t>
          </a:r>
          <a:r>
            <a:rPr lang="ru-RU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плановый </a:t>
          </a: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085860"/>
        <a:ext cx="7659541" cy="656163"/>
      </dsp:txXfrm>
    </dsp:sp>
    <dsp:sp modelId="{E7FEB0D4-4938-45F8-8AA5-950B4AD86B20}">
      <dsp:nvSpPr>
        <dsp:cNvPr id="0" name=""/>
        <dsp:cNvSpPr/>
      </dsp:nvSpPr>
      <dsp:spPr>
        <a:xfrm rot="10800000">
          <a:off x="0" y="54621"/>
          <a:ext cx="7659541" cy="1110156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54621"/>
        <a:ext cx="7659541" cy="7213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AB31E-8C83-405F-9C78-FE0DD84F256E}">
      <dsp:nvSpPr>
        <dsp:cNvPr id="0" name=""/>
        <dsp:cNvSpPr/>
      </dsp:nvSpPr>
      <dsp:spPr>
        <a:xfrm>
          <a:off x="0" y="4129131"/>
          <a:ext cx="7464322" cy="107005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i="0" kern="1200" dirty="0" smtClean="0"/>
            <a:t>Приказ Министерства социальной политики Свердловской области 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i="0" kern="1200" dirty="0" smtClean="0"/>
            <a:t>от 04.07.2018 № 240</a:t>
          </a:r>
          <a:br>
            <a:rPr lang="ru-RU" sz="1400" b="1" i="0" kern="1200" dirty="0" smtClean="0"/>
          </a:br>
          <a:r>
            <a:rPr lang="ru-RU" sz="1400" b="1" i="0" kern="1200" dirty="0" smtClean="0"/>
            <a:t>о реализации постановления Правительства Свердловской области </a:t>
          </a:r>
          <a:br>
            <a:rPr lang="ru-RU" sz="1400" b="1" i="0" kern="1200" dirty="0" smtClean="0"/>
          </a:br>
          <a:r>
            <a:rPr lang="ru-RU" sz="1400" b="1" i="0" kern="1200" dirty="0" smtClean="0"/>
            <a:t>от 01.02.2018 № 50-ПП</a:t>
          </a:r>
          <a:endParaRPr lang="ru-RU" sz="1400" b="1" i="1" kern="1200" dirty="0"/>
        </a:p>
      </dsp:txBody>
      <dsp:txXfrm>
        <a:off x="0" y="4129131"/>
        <a:ext cx="7464322" cy="1070055"/>
      </dsp:txXfrm>
    </dsp:sp>
    <dsp:sp modelId="{3865CA7A-C2B8-41E3-B512-EEFB597A8342}">
      <dsp:nvSpPr>
        <dsp:cNvPr id="0" name=""/>
        <dsp:cNvSpPr/>
      </dsp:nvSpPr>
      <dsp:spPr>
        <a:xfrm rot="10800000">
          <a:off x="0" y="1532035"/>
          <a:ext cx="7464322" cy="2613147"/>
        </a:xfrm>
        <a:prstGeom prst="upArrowCallou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01.02.2018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№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50-ПП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«Об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утверждении Порядка предоставления из областного бюджета субсидий некоммерческим организациям, не являющимся государственными (муниципальными) учреждениями, на финансовое обеспечение затрат, связанных с предоставлением социальных услуг в форме социального обслуживания на дому, срочных социальных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услуг»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532035"/>
        <a:ext cx="7464322" cy="1697945"/>
      </dsp:txXfrm>
    </dsp:sp>
    <dsp:sp modelId="{3241F7F0-FC31-4A9B-857D-05DBD39A2C27}">
      <dsp:nvSpPr>
        <dsp:cNvPr id="0" name=""/>
        <dsp:cNvSpPr/>
      </dsp:nvSpPr>
      <dsp:spPr>
        <a:xfrm rot="10800000">
          <a:off x="0" y="798252"/>
          <a:ext cx="7464322" cy="763740"/>
        </a:xfrm>
        <a:prstGeom prst="upArrowCallou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Закон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 областном бюджете на соответствующий финансовый год </a:t>
          </a:r>
          <a:b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 плановый период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798252"/>
        <a:ext cx="7464322" cy="496255"/>
      </dsp:txXfrm>
    </dsp:sp>
    <dsp:sp modelId="{E7FEB0D4-4938-45F8-8AA5-950B4AD86B20}">
      <dsp:nvSpPr>
        <dsp:cNvPr id="0" name=""/>
        <dsp:cNvSpPr/>
      </dsp:nvSpPr>
      <dsp:spPr>
        <a:xfrm rot="10800000">
          <a:off x="0" y="34384"/>
          <a:ext cx="7464322" cy="800358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4384"/>
        <a:ext cx="7464322" cy="5200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665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7652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275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5ED99577-3F49-4A71-96F0-D961EF26EAFF}" type="datetime1">
              <a:rPr lang="ru-RU" smtClean="0"/>
              <a:t>28.03.2019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1E26-3225-4F3C-B2DF-DECA9748EC11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26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5FF77-9E38-43F6-81A4-E065B12F3A5F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13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439E-E159-47C4-A6C2-0B361286332D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43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3082F-C16A-4725-BB27-CD1684037264}" type="datetime1">
              <a:rPr lang="ru-RU" smtClean="0"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291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0FC3-50A1-4F45-A535-8D88A721F885}" type="datetime1">
              <a:rPr lang="ru-RU" smtClean="0"/>
              <a:t>28.03.2019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072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E81CB-F0D9-4E7B-8C58-D75CCE391E0C}" type="datetime1">
              <a:rPr lang="ru-RU" smtClean="0"/>
              <a:t>28.03.2019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859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6588-76F5-4DD3-9CB7-1C6B7ED9DDC7}" type="datetime1">
              <a:rPr lang="ru-RU" smtClean="0"/>
              <a:t>28.03.2019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848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2B0BF-DD19-4B61-ABA0-3DB2F84F5638}" type="datetime1">
              <a:rPr lang="ru-RU" smtClean="0"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379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D5583-F38F-4B36-A55D-64239E25E3AF}" type="datetime1">
              <a:rPr lang="ru-RU" smtClean="0"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814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AD6DB-B0E2-4A81-82C2-4301FEDA3211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6089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FD17-B06E-4CD3-8BFB-9C5AEC013211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435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5ABBB-0CF8-47D2-A4CD-39BD4E5B193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018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69E2B-792F-46B1-8D9B-A3DB1B7ECEC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11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9CED2-6B9F-4993-915B-7A921318B2C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748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24094-86FF-4C2B-977E-79F868A73B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2964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C349-0370-4644-8F7D-50E9E7D7D0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356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AF387-95A0-485B-B61C-34FED7338E6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138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6E05-5FF7-4244-AAEB-1D8D8D4F2E7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616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115DA-4078-45E7-A6D8-306E021B94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91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2C6A-A259-488E-8459-6DFA5D70CCC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038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A745-A726-406B-B393-688E2A8FC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75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0E282-C231-4771-AC03-923D7D81A32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632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36B55-D49F-41FF-A7FC-EB04093D11C3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51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7DA18-B0CE-40B3-8A51-786119A111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54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sp.midural.ru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msp.midural.ru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nro.minjust.ru/NKOPerfServ.aspx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minszn.midural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0"/>
            <a:ext cx="5589802" cy="4797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«Меры поддержки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 ориентированных некоммерческих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организаций, </a:t>
            </a:r>
          </a:p>
          <a:p>
            <a:pPr lvl="0"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реализуемые Министерством социальной политики </a:t>
            </a:r>
          </a:p>
          <a:p>
            <a:pPr lvl="0"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Свердловской области»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572140"/>
            <a:ext cx="507893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700" i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</a:t>
            </a:r>
            <a:r>
              <a:rPr kumimoji="0" lang="ru-RU" sz="1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Министра социальной политики Свердловской области</a:t>
            </a:r>
            <a:endParaRPr kumimoji="0" lang="ru-RU" sz="1700" b="0" i="1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929198"/>
            <a:ext cx="4857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itchFamily="34" charset="0"/>
                <a:cs typeface="Arial" pitchFamily="34" charset="0"/>
              </a:rPr>
              <a:t>Ксения Андреевна Зуева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72264" y="5846290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Екатеринбург,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 марта 2019 года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595742" y="6190762"/>
            <a:ext cx="2133600" cy="365125"/>
          </a:xfrm>
        </p:spPr>
        <p:txBody>
          <a:bodyPr/>
          <a:lstStyle/>
          <a:p>
            <a:fld id="{C35849C7-FDCE-4000-8094-3BC93EC70B71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43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47664" y="980728"/>
            <a:ext cx="698914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60172" y="44623"/>
            <a:ext cx="7608338" cy="10091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19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государственной поддержки некоммерческих </a:t>
            </a:r>
            <a:r>
              <a:rPr lang="ru-RU" sz="19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организаций, осуществляемые Министерством социальной политики Свердловской области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19250800"/>
              </p:ext>
            </p:extLst>
          </p:nvPr>
        </p:nvGraphicFramePr>
        <p:xfrm>
          <a:off x="1075622" y="843181"/>
          <a:ext cx="7992888" cy="58782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2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47664" y="1340768"/>
            <a:ext cx="681055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25649" y="406869"/>
            <a:ext cx="7608338" cy="6364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Предоставление</a:t>
            </a: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субсидии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соответствии с Федеральным законом 7-ФЗ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(реализация социально значимых проектов)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145286824"/>
              </p:ext>
            </p:extLst>
          </p:nvPr>
        </p:nvGraphicFramePr>
        <p:xfrm>
          <a:off x="1052008" y="1536898"/>
          <a:ext cx="7464322" cy="5184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75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619672" y="1838546"/>
            <a:ext cx="7067128" cy="627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349067" y="320100"/>
            <a:ext cx="7608338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Динамика предоставления субсидий социально ориентированным некоммерческим организациям </a:t>
            </a:r>
            <a:b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2016 – 2018 годах </a:t>
            </a:r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средств областного и федерального бюджетов Министерством социальной политики Свердловской области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345622580"/>
              </p:ext>
            </p:extLst>
          </p:nvPr>
        </p:nvGraphicFramePr>
        <p:xfrm>
          <a:off x="1115616" y="1988840"/>
          <a:ext cx="7776864" cy="4290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2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19672" y="1268760"/>
            <a:ext cx="69847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Предоставление субсидий </a:t>
            </a:r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 счет средств </a:t>
            </a:r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областного бюджета </a:t>
            </a:r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2016-2018 </a:t>
            </a:r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годах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6626688"/>
              </p:ext>
            </p:extLst>
          </p:nvPr>
        </p:nvGraphicFramePr>
        <p:xfrm>
          <a:off x="1111756" y="1461201"/>
          <a:ext cx="7968180" cy="4968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17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91680" y="1076320"/>
            <a:ext cx="666653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076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Информация о конкурсах на получение субсидий из средств бюджета Свердловской области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36515" y="1240006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Министерства социальной политики: 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://msp.midural.ru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/</a:t>
            </a:r>
            <a:endParaRPr lang="ru-RU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Раздел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«Деятельность», </a:t>
            </a:r>
            <a:r>
              <a:rPr lang="ru-RU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подраздел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«Поддержка НКО»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0531" y="2320557"/>
            <a:ext cx="7665540" cy="42767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33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82246" y="1052736"/>
            <a:ext cx="690617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919781" y="200236"/>
            <a:ext cx="7608338" cy="6364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Предоставление</a:t>
            </a: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субсидии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соответствии с Федеральным законом 442-ФЗ </a:t>
            </a:r>
            <a:b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(выплата компенсации)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360985026"/>
              </p:ext>
            </p:extLst>
          </p:nvPr>
        </p:nvGraphicFramePr>
        <p:xfrm>
          <a:off x="1055863" y="1268760"/>
          <a:ext cx="7659541" cy="5405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64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91680" y="980728"/>
            <a:ext cx="69127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0673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Предоставление субсидии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соответствии с Федеральным законом 442-ФЗ </a:t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(выплата компенсации)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19907" t="7693" r="20375" b="6142"/>
          <a:stretch/>
        </p:blipFill>
        <p:spPr>
          <a:xfrm>
            <a:off x="1187624" y="3013446"/>
            <a:ext cx="5904656" cy="37767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89510" y="1306065"/>
            <a:ext cx="309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Реестр поставщиков</a:t>
            </a:r>
          </a:p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социальных услуг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1157549"/>
            <a:ext cx="3210719" cy="220737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15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1619672" y="1268760"/>
            <a:ext cx="69847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Выплата компенсации поставщикам социальных услуг </a:t>
            </a:r>
          </a:p>
          <a:p>
            <a:pPr lvl="0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 оказание социальных услуг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320907" y="1411709"/>
            <a:ext cx="758230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defRPr/>
            </a:pP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01.03.2019 </a:t>
            </a: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 </a:t>
            </a: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негосударственных </a:t>
            </a:r>
            <a:r>
              <a:rPr lang="ru-RU" sz="15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поставщиков, в том числе </a:t>
            </a: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</a:t>
            </a: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некоммерческие организации </a:t>
            </a:r>
            <a:r>
              <a:rPr lang="ru-RU" sz="15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индивидуальных предпринимателя</a:t>
            </a:r>
            <a:endParaRPr lang="ru-RU" sz="1500" kern="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defRPr/>
            </a:pPr>
            <a:r>
              <a:rPr lang="ru-RU" altLang="ru-RU" sz="15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Выплата компенсации за оказание социальных услуг в 2017 году предоставлена </a:t>
            </a:r>
            <a:r>
              <a:rPr lang="ru-RU" altLang="ru-RU" sz="1500" b="1" kern="0" dirty="0">
                <a:solidFill>
                  <a:srgbClr val="31B6F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altLang="ru-RU" sz="1500" b="1" kern="0" dirty="0" smtClean="0">
                <a:solidFill>
                  <a:srgbClr val="31B6F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поставщикам социальных услуг</a:t>
            </a:r>
          </a:p>
          <a:p>
            <a:pPr indent="450215" algn="just">
              <a:defRPr/>
            </a:pPr>
            <a:r>
              <a:rPr lang="ru-RU" altLang="ru-RU" sz="1500" b="1" kern="0" dirty="0" smtClean="0">
                <a:solidFill>
                  <a:srgbClr val="31B6F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2018 году выплата компенсации предоставлялась 4 поставщикам социальных </a:t>
            </a:r>
            <a:r>
              <a:rPr lang="ru-RU" altLang="ru-RU" sz="1500" b="1" kern="0" dirty="0" smtClean="0">
                <a:solidFill>
                  <a:srgbClr val="31B6F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</a:t>
            </a:r>
          </a:p>
          <a:p>
            <a:pPr indent="450215" algn="just">
              <a:defRPr/>
            </a:pPr>
            <a:r>
              <a:rPr lang="ru-RU" altLang="ru-RU" sz="1500" b="1" kern="0" dirty="0" smtClean="0">
                <a:solidFill>
                  <a:srgbClr val="31B6F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2019 году на получение компенсации представили документы 7 негосударственных поставщиков социальных услуг.</a:t>
            </a:r>
            <a:endParaRPr lang="ru-RU" altLang="ru-RU" sz="1500" b="1" kern="0" dirty="0">
              <a:solidFill>
                <a:srgbClr val="31B6FD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defRPr/>
            </a:pPr>
            <a:endParaRPr lang="ru-RU" altLang="ru-RU" sz="1600" i="1" kern="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defRPr/>
            </a:pPr>
            <a:endParaRPr lang="ru-RU" altLang="ru-RU" sz="1600" i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66876" y="3703309"/>
            <a:ext cx="248654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ru-RU" sz="1600" b="1" dirty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год,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4 000 000,00 рубля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2 460 930,00 рубля</a:t>
            </a:r>
            <a:endParaRPr lang="ru-RU" sz="14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13924" y="3677653"/>
            <a:ext cx="219626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 </a:t>
            </a:r>
            <a:endParaRPr lang="ru-RU" sz="16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18 111 769,98 рубля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16 520 880,61рубля</a:t>
            </a:r>
            <a:endParaRPr lang="ru-RU" sz="16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16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3325" y="6042160"/>
            <a:ext cx="2873646" cy="314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882893" y="5978770"/>
            <a:ext cx="2873646" cy="314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33032" y="3637479"/>
            <a:ext cx="219626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2019 год </a:t>
            </a:r>
            <a:endParaRPr lang="ru-RU" sz="16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21 700 000,00 рублей</a:t>
            </a:r>
          </a:p>
          <a:p>
            <a:pPr algn="ctr">
              <a:defRPr/>
            </a:pPr>
            <a:endParaRPr lang="ru-RU" sz="16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16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60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500166" y="1181584"/>
            <a:ext cx="7036643" cy="1516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79074" y="274203"/>
            <a:ext cx="7608338" cy="6364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Предоставление</a:t>
            </a: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субсидии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соответствии с 442-ФЗ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(социальное обслуживание на дому, срочные услуги)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87562616"/>
              </p:ext>
            </p:extLst>
          </p:nvPr>
        </p:nvGraphicFramePr>
        <p:xfrm>
          <a:off x="1251082" y="1398127"/>
          <a:ext cx="7464322" cy="5199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27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1619672" y="980728"/>
            <a:ext cx="69127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248254"/>
            <a:ext cx="7608338" cy="8180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Предоставления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 областного бюджета субсидий некоммерческим организациям на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надомное обслуживание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/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59632" y="1066292"/>
            <a:ext cx="7582305" cy="497059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5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2018 году проведен 1 </a:t>
            </a:r>
            <a:r>
              <a:rPr lang="ru-RU" sz="15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конкурс.</a:t>
            </a:r>
            <a:endParaRPr lang="ru-RU" sz="15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Территория обслуживания </a:t>
            </a:r>
          </a:p>
          <a:p>
            <a:pPr lvl="0" indent="450215" algn="just">
              <a:defRPr/>
            </a:pPr>
            <a:r>
              <a:rPr lang="ru-RU" altLang="ru-RU" sz="1500" b="1" kern="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Орджоникидзевский район города Екатеринбурга</a:t>
            </a:r>
          </a:p>
          <a:p>
            <a:pPr lvl="0" indent="450215" algn="just">
              <a:defRPr/>
            </a:pPr>
            <a:endParaRPr lang="ru-RU" altLang="ru-RU" sz="15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Период </a:t>
            </a:r>
            <a:r>
              <a:rPr lang="ru-RU" altLang="ru-RU" sz="15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предоставления социальных услуг </a:t>
            </a:r>
            <a:endParaRPr lang="ru-RU" altLang="ru-RU" sz="1500" b="1" kern="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altLang="ru-RU" sz="1500" b="1" kern="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октября 2018 года по 31 декабря 2018 </a:t>
            </a: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</a:p>
          <a:p>
            <a:pPr lvl="0" indent="450215" algn="just">
              <a:defRPr/>
            </a:pPr>
            <a:endParaRPr lang="ru-RU" altLang="ru-RU" sz="1500" b="1" kern="0" dirty="0" smtClean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Категория </a:t>
            </a:r>
            <a:r>
              <a:rPr lang="ru-RU" altLang="ru-RU" sz="15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получателей социальных </a:t>
            </a:r>
            <a:r>
              <a:rPr lang="ru-RU" altLang="ru-RU" sz="15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услуг </a:t>
            </a: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граждане </a:t>
            </a:r>
            <a:r>
              <a:rPr lang="ru-RU" altLang="ru-RU" sz="1500" b="1" kern="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старше 18-ти лет, признанные нуждающимися </a:t>
            </a:r>
            <a:endParaRPr lang="ru-RU" altLang="ru-RU" sz="1500" b="1" kern="0" dirty="0" smtClean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1500" b="1" kern="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социальном </a:t>
            </a: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обслуживании </a:t>
            </a:r>
            <a:r>
              <a:rPr lang="ru-RU" altLang="ru-RU" sz="1500" b="1" kern="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дому </a:t>
            </a: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1500" b="1" kern="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соответствии с </a:t>
            </a: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ИППСУ</a:t>
            </a:r>
          </a:p>
          <a:p>
            <a:pPr lvl="0" indent="450215" algn="just">
              <a:defRPr/>
            </a:pPr>
            <a:endParaRPr lang="ru-RU" altLang="ru-RU" sz="1500" b="1" kern="0" dirty="0" smtClean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r>
              <a:rPr lang="ru-RU" altLang="ru-RU" sz="15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Среднемесячное количество получателей социальных услуг </a:t>
            </a: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1200 человек</a:t>
            </a:r>
          </a:p>
          <a:p>
            <a:pPr lvl="0" indent="450215" algn="just">
              <a:defRPr/>
            </a:pPr>
            <a:endParaRPr lang="ru-RU" altLang="ru-RU" sz="1500" b="1" kern="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r>
              <a:rPr lang="ru-RU" altLang="ru-RU" sz="15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Объем субсидии на предоставление социальных услуг</a:t>
            </a:r>
          </a:p>
          <a:p>
            <a:pPr lvl="0" indent="450215" algn="just">
              <a:defRPr/>
            </a:pP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11 </a:t>
            </a:r>
            <a:r>
              <a:rPr lang="ru-RU" altLang="ru-RU" sz="1500" b="1" kern="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588 571 </a:t>
            </a:r>
            <a:r>
              <a:rPr lang="ru-RU" altLang="ru-RU" sz="15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рублей</a:t>
            </a:r>
            <a:endParaRPr lang="ru-RU" altLang="ru-RU" sz="1500" b="1" kern="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endParaRPr lang="ru-RU" altLang="ru-RU" sz="1500" b="1" kern="0" dirty="0" smtClean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endParaRPr lang="ru-RU" altLang="ru-RU" sz="1500" b="1" kern="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indent="450215" algn="just">
              <a:defRPr/>
            </a:pPr>
            <a:endParaRPr lang="ru-RU" altLang="ru-RU" sz="1500" b="1" kern="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00166" y="4921539"/>
            <a:ext cx="402173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2019 год 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</a:t>
            </a:r>
            <a:r>
              <a:rPr lang="ru-RU" sz="1600" b="1" dirty="0">
                <a:solidFill>
                  <a:srgbClr val="073E8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26 385 580,00 </a:t>
            </a: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Ленинский район </a:t>
            </a:r>
            <a:endParaRPr lang="ru-RU" sz="1400" b="1" dirty="0" smtClean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Нижний Тагил</a:t>
            </a: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ctr"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670 человек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73E87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93586" y="4944040"/>
            <a:ext cx="3194838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2019 год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73E8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</a:t>
            </a:r>
            <a:r>
              <a:rPr lang="ru-RU" sz="1600" b="1" dirty="0">
                <a:solidFill>
                  <a:srgbClr val="073E8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47 406 684,00 </a:t>
            </a: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Орджоникидзевский район </a:t>
            </a:r>
            <a:endParaRPr lang="ru-RU" sz="1400" b="1" dirty="0" smtClean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Екатеринбурга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1200 человек</a:t>
            </a:r>
          </a:p>
          <a:p>
            <a:pPr algn="ctr">
              <a:defRPr/>
            </a:pPr>
            <a:endParaRPr lang="ru-RU" sz="1400" b="1" dirty="0">
              <a:solidFill>
                <a:srgbClr val="073E87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339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331640" y="908720"/>
            <a:ext cx="727280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416050" y="348626"/>
            <a:ext cx="73117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Право на участие в конкурсном отборе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Объект 1"/>
          <p:cNvSpPr txBox="1">
            <a:spLocks/>
          </p:cNvSpPr>
          <p:nvPr/>
        </p:nvSpPr>
        <p:spPr>
          <a:xfrm>
            <a:off x="1079612" y="1248287"/>
            <a:ext cx="7776864" cy="46085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	</a:t>
            </a: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находиться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процессе реорганизации, ликвидации,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банкротства</a:t>
            </a: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имеет ограничения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осуществление хозяйственной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деятельности</a:t>
            </a: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не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является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иностранным юридическим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лицом</a:t>
            </a: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имеет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неисполненную обязанность по уплате налогов, сборов, страховых взносов, пеней,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штрафов</a:t>
            </a: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имеет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просроченную задолженность по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возврату</a:t>
            </a:r>
            <a:b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областной бюджет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субсидий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Tx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является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государственной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корпорацией</a:t>
            </a:r>
            <a:b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и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государственной компанией, государственным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или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Tx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муниципальным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учреждением, религиозной организацией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Tx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политической партией, их </a:t>
            </a: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объединением и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союзом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Tx/>
              <a:buFont typeface="Symbol" pitchFamily="18" charset="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2600" b="1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75000"/>
                </a:srgbClr>
              </a:solidFill>
              <a:effectLst/>
              <a:uLnTx/>
              <a:uFillTx/>
              <a:latin typeface="Candara"/>
              <a:ea typeface="+mn-ea"/>
              <a:cs typeface="Arial" panose="020B0604020202020204" pitchFamily="34" charset="0"/>
            </a:endParaRP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1500" b="1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75000"/>
                </a:srgbClr>
              </a:solidFill>
              <a:effectLst/>
              <a:uLnTx/>
              <a:uFillTx/>
              <a:latin typeface="Candara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75000"/>
                </a:srgbClr>
              </a:solidFill>
              <a:effectLst/>
              <a:uLnTx/>
              <a:uFillTx/>
              <a:latin typeface="Candara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 smtClean="0">
              <a:ln>
                <a:noFill/>
              </a:ln>
              <a:solidFill>
                <a:srgbClr val="073E87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881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312166" y="764704"/>
            <a:ext cx="738376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404931" y="260648"/>
            <a:ext cx="73117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Право на участие в конкурсном отборе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Объект 1"/>
          <p:cNvSpPr txBox="1">
            <a:spLocks/>
          </p:cNvSpPr>
          <p:nvPr/>
        </p:nvSpPr>
        <p:spPr>
          <a:xfrm>
            <a:off x="1115616" y="1099766"/>
            <a:ext cx="7704856" cy="434545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	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соответствует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требованиям Порядка</a:t>
            </a:r>
          </a:p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является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юридическим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лицом</a:t>
            </a:r>
          </a:p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осуществляет деятельность, в соответствии с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подпунктом 1 пункта 1 статьи 31</a:t>
            </a:r>
            <a:r>
              <a:rPr kumimoji="0" lang="ru-RU" sz="1800" b="0" i="0" u="none" strike="noStrike" kern="1200" cap="none" spc="0" normalizeH="0" baseline="3000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Федерального закона от 12 января 1996 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года </a:t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№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7-ФЗ</a:t>
            </a:r>
          </a:p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предоставляет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социальные услуги, предусмотренные Перечнем социальных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услуг</a:t>
            </a:r>
          </a:p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включена в реестр поставщиков социальных услуг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Свердловской области 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1F497D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предоставляет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социальные услуги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форме социального обслуживания населения на дому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гражданам, признанным нуждающимися в социальном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обслуживании, а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также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срочные социальные услуги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целях оказания неотложной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помощи на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основании заявлений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граждан</a:t>
            </a:r>
          </a:p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является получателем компенсации поставщикам социальных услуг за предоставленные социальные услуги</a:t>
            </a:r>
          </a:p>
          <a:p>
            <a:pPr marL="27432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1F497D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74320" marR="0" lvl="0" indent="0" algn="just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1500" b="1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75000"/>
                </a:srgbClr>
              </a:solidFill>
              <a:effectLst/>
              <a:uLnTx/>
              <a:uFillTx/>
              <a:latin typeface="Candara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 smtClean="0">
              <a:ln>
                <a:noFill/>
              </a:ln>
              <a:solidFill>
                <a:srgbClr val="073E87">
                  <a:lumMod val="75000"/>
                </a:srgbClr>
              </a:solidFill>
              <a:effectLst/>
              <a:uLnTx/>
              <a:uFillTx/>
              <a:latin typeface="Candara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 smtClean="0">
              <a:ln>
                <a:noFill/>
              </a:ln>
              <a:solidFill>
                <a:srgbClr val="073E87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1B6FD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957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88844" y="874944"/>
            <a:ext cx="688355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288844" y="248436"/>
            <a:ext cx="7608338" cy="6265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Информация о конкурсах на получение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субсидий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6663" y="1039787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Официальный сайт Министерства социальной политики: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http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://msp.midural.ru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/</a:t>
            </a: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«Деятельность»,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«Поддержка НКО»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987" y="2127959"/>
            <a:ext cx="7665540" cy="42767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961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47664" y="764704"/>
            <a:ext cx="681055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2"/>
          <p:cNvSpPr txBox="1">
            <a:spLocks/>
          </p:cNvSpPr>
          <p:nvPr/>
        </p:nvSpPr>
        <p:spPr>
          <a:xfrm>
            <a:off x="1472530" y="22528"/>
            <a:ext cx="7608338" cy="6429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b="1" dirty="0">
                <a:solidFill>
                  <a:srgbClr val="C00000"/>
                </a:solidFill>
                <a:latin typeface="Arial" pitchFamily="34" charset="0"/>
                <a:ea typeface="+mj-ea"/>
                <a:cs typeface="Arial" pitchFamily="34" charset="0"/>
              </a:rPr>
              <a:t>Перспективные направления сотрудничества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3398" y="853232"/>
            <a:ext cx="76190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4584D3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Некоммерческие организации- исполнители общественно </a:t>
            </a:r>
            <a:r>
              <a:rPr lang="ru-RU" b="1" dirty="0">
                <a:solidFill>
                  <a:srgbClr val="4584D3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полезных </a:t>
            </a:r>
            <a:r>
              <a:rPr lang="ru-RU" b="1" dirty="0" smtClean="0">
                <a:solidFill>
                  <a:srgbClr val="4584D3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услуг</a:t>
            </a:r>
          </a:p>
          <a:p>
            <a:pPr algn="ctr"/>
            <a:endParaRPr lang="ru-RU" b="1" dirty="0">
              <a:solidFill>
                <a:srgbClr val="4584D3">
                  <a:lumMod val="75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информационный портал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Министерства юстиции Российской Федерации </a:t>
            </a:r>
            <a:endParaRPr lang="ru-RU" b="1" dirty="0" smtClean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unro.minjust.ru/NKOPerfServ.aspx</a:t>
            </a:r>
            <a:endParaRPr lang="ru-RU" b="1" dirty="0" smtClean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3080130"/>
            <a:ext cx="540060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состоянию на 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1 декабря 2018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реестре некоммерческих организаций – исполнителей общественно полезных услуг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зарегистрировано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224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том числе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организаций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Свердловской области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ОПУ «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Содействие в предоставлении бесплатной юридической помощи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» -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НКО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ОПУ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«Организация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 проведение культурно-массовых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мероприятий»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НКО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ОПУ 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«Предоставление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социального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обслуживания</a:t>
            </a: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полустационарной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форме»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НКО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2607558"/>
            <a:ext cx="2165637" cy="2291966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61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61894" y="910163"/>
            <a:ext cx="6228682" cy="576064"/>
          </a:xfrm>
        </p:spPr>
        <p:txBody>
          <a:bodyPr/>
          <a:lstStyle/>
          <a:p>
            <a:pPr marL="0" indent="0" algn="ctr">
              <a:buNone/>
            </a:pP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endParaRPr lang="ru-RU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7963" y="2204864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</a:t>
            </a: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</a:p>
          <a:p>
            <a:pPr algn="ctr"/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</a:t>
            </a:r>
            <a:r>
              <a:rPr lang="en-US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msp.midural.ru/</a:t>
            </a:r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 smtClean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41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лна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Волна">
    <a:majorFont>
      <a:latin typeface="Candara"/>
      <a:ea typeface=""/>
      <a:cs typeface=""/>
      <a:font script="Jpan" typeface="HGP明朝E"/>
      <a:font script="Hang" typeface="HY그래픽M"/>
      <a:font script="Hans" typeface="华文新魏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ndara"/>
      <a:ea typeface=""/>
      <a:cs typeface=""/>
      <a:font script="Jpan" typeface="HGP明朝E"/>
      <a:font script="Hang" typeface="HY그래픽M"/>
      <a:font script="Hans" typeface="华文楷体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Волна">
    <a:fillStyleLst>
      <a:solidFill>
        <a:schemeClr val="phClr"/>
      </a:solidFill>
      <a:gradFill rotWithShape="1">
        <a:gsLst>
          <a:gs pos="0">
            <a:schemeClr val="phClr">
              <a:tint val="0"/>
            </a:schemeClr>
          </a:gs>
          <a:gs pos="44000">
            <a:schemeClr val="phClr">
              <a:tint val="60000"/>
              <a:satMod val="120000"/>
            </a:schemeClr>
          </a:gs>
          <a:gs pos="100000">
            <a:schemeClr val="phClr">
              <a:tint val="90000"/>
              <a:alpha val="100000"/>
              <a:lumMod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satMod val="120000"/>
              <a:lumMod val="120000"/>
            </a:schemeClr>
          </a:gs>
          <a:gs pos="100000">
            <a:schemeClr val="phClr">
              <a:shade val="89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>
            <a:shade val="75000"/>
            <a:lumMod val="8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phClr">
              <a:shade val="25000"/>
              <a:satMod val="18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40000">
            <a:schemeClr val="phClr">
              <a:tint val="94000"/>
              <a:shade val="94000"/>
              <a:alpha val="100000"/>
              <a:satMod val="114000"/>
              <a:lumMod val="114000"/>
            </a:schemeClr>
          </a:gs>
          <a:gs pos="74000">
            <a:schemeClr val="phClr">
              <a:tint val="94000"/>
              <a:shade val="94000"/>
              <a:satMod val="128000"/>
              <a:lumMod val="100000"/>
            </a:schemeClr>
          </a:gs>
          <a:gs pos="100000">
            <a:schemeClr val="phClr">
              <a:tint val="98000"/>
              <a:shade val="100000"/>
              <a:hueMod val="98000"/>
              <a:satMod val="100000"/>
              <a:lumMod val="74000"/>
            </a:schemeClr>
          </a:gs>
        </a:gsLst>
        <a:path path="circle">
          <a:fillToRect l="20000" t="-40000" r="20000" b="14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6000"/>
              <a:satMod val="130000"/>
              <a:lumMod val="50000"/>
            </a:schemeClr>
            <a:schemeClr val="phClr">
              <a:tint val="96000"/>
              <a:satMod val="114000"/>
              <a:lumMod val="114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5282</TotalTime>
  <Words>842</Words>
  <Application>Microsoft Office PowerPoint</Application>
  <PresentationFormat>Экран (4:3)</PresentationFormat>
  <Paragraphs>183</Paragraphs>
  <Slides>16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Ёлкина Елена Викторовна</cp:lastModifiedBy>
  <cp:revision>477</cp:revision>
  <cp:lastPrinted>2017-11-30T04:53:13Z</cp:lastPrinted>
  <dcterms:created xsi:type="dcterms:W3CDTF">2013-09-24T14:29:11Z</dcterms:created>
  <dcterms:modified xsi:type="dcterms:W3CDTF">2019-03-28T10:12:00Z</dcterms:modified>
</cp:coreProperties>
</file>