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2" r:id="rId2"/>
    <p:sldId id="354" r:id="rId3"/>
    <p:sldId id="335" r:id="rId4"/>
    <p:sldId id="348" r:id="rId5"/>
    <p:sldId id="339" r:id="rId6"/>
    <p:sldId id="340" r:id="rId7"/>
    <p:sldId id="341" r:id="rId8"/>
    <p:sldId id="343" r:id="rId9"/>
    <p:sldId id="351" r:id="rId10"/>
    <p:sldId id="355" r:id="rId11"/>
    <p:sldId id="34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467A"/>
    <a:srgbClr val="FFFF66"/>
    <a:srgbClr val="DEA900"/>
    <a:srgbClr val="9E0000"/>
    <a:srgbClr val="00589A"/>
    <a:srgbClr val="1511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FE775-860F-4DE3-B372-D8703662860F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E4CBB-B698-40D2-9B07-90490ABEEA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037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jpe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openxmlformats.org/officeDocument/2006/relationships/image" Target="../media/image9.jpeg"/><Relationship Id="rId4" Type="http://schemas.openxmlformats.org/officeDocument/2006/relationships/image" Target="../media/image1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12" Type="http://schemas.openxmlformats.org/officeDocument/2006/relationships/image" Target="../media/image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image" Target="../media/image12.png"/><Relationship Id="rId4" Type="http://schemas.openxmlformats.org/officeDocument/2006/relationships/image" Target="../media/image1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6.wdp"/><Relationship Id="rId18" Type="http://schemas.openxmlformats.org/officeDocument/2006/relationships/image" Target="../media/image20.jpeg"/><Relationship Id="rId3" Type="http://schemas.openxmlformats.org/officeDocument/2006/relationships/slideLayout" Target="../slideLayouts/slideLayout7.xml"/><Relationship Id="rId7" Type="http://schemas.microsoft.com/office/2007/relationships/hdphoto" Target="../media/hdphoto3.wdp"/><Relationship Id="rId12" Type="http://schemas.openxmlformats.org/officeDocument/2006/relationships/image" Target="../media/image17.png"/><Relationship Id="rId17" Type="http://schemas.microsoft.com/office/2007/relationships/hdphoto" Target="../media/hdphoto8.wdp"/><Relationship Id="rId2" Type="http://schemas.openxmlformats.org/officeDocument/2006/relationships/audio" Target="../media/media4.mp3"/><Relationship Id="rId16" Type="http://schemas.openxmlformats.org/officeDocument/2006/relationships/image" Target="../media/image19.png"/><Relationship Id="rId1" Type="http://schemas.microsoft.com/office/2007/relationships/media" Target="../media/media4.mp3"/><Relationship Id="rId6" Type="http://schemas.openxmlformats.org/officeDocument/2006/relationships/image" Target="../media/image14.png"/><Relationship Id="rId11" Type="http://schemas.microsoft.com/office/2007/relationships/hdphoto" Target="../media/hdphoto5.wdp"/><Relationship Id="rId5" Type="http://schemas.openxmlformats.org/officeDocument/2006/relationships/image" Target="../media/image2.png"/><Relationship Id="rId15" Type="http://schemas.microsoft.com/office/2007/relationships/hdphoto" Target="../media/hdphoto7.wdp"/><Relationship Id="rId10" Type="http://schemas.openxmlformats.org/officeDocument/2006/relationships/image" Target="../media/image16.png"/><Relationship Id="rId19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microsoft.com/office/2007/relationships/hdphoto" Target="../media/hdphoto4.wdp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5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openxmlformats.org/officeDocument/2006/relationships/image" Target="../media/image28.png"/><Relationship Id="rId4" Type="http://schemas.openxmlformats.org/officeDocument/2006/relationships/image" Target="../media/image1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hyperlink" Target="mailto:Izumrud-oppp@mail.ru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microsoft.com/office/2007/relationships/hdphoto" Target="../media/hdphoto14.wdp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1.wdp"/><Relationship Id="rId12" Type="http://schemas.openxmlformats.org/officeDocument/2006/relationships/image" Target="../media/image35.png"/><Relationship Id="rId17" Type="http://schemas.microsoft.com/office/2007/relationships/hdphoto" Target="../media/hdphoto16.wdp"/><Relationship Id="rId2" Type="http://schemas.openxmlformats.org/officeDocument/2006/relationships/audio" Target="../media/media11.mp3"/><Relationship Id="rId16" Type="http://schemas.openxmlformats.org/officeDocument/2006/relationships/image" Target="../media/image37.png"/><Relationship Id="rId1" Type="http://schemas.microsoft.com/office/2007/relationships/media" Target="../media/media11.mp3"/><Relationship Id="rId6" Type="http://schemas.openxmlformats.org/officeDocument/2006/relationships/image" Target="../media/image32.png"/><Relationship Id="rId11" Type="http://schemas.microsoft.com/office/2007/relationships/hdphoto" Target="../media/hdphoto13.wdp"/><Relationship Id="rId5" Type="http://schemas.openxmlformats.org/officeDocument/2006/relationships/image" Target="../media/image31.png"/><Relationship Id="rId15" Type="http://schemas.microsoft.com/office/2007/relationships/hdphoto" Target="../media/hdphoto15.wdp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microsoft.com/office/2007/relationships/hdphoto" Target="../media/hdphoto12.wdp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1"/>
            <a:ext cx="9144000" cy="686640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7158" y="2071678"/>
            <a:ext cx="8382424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500" b="1" i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Garamond" pitchFamily="18" charset="0"/>
                <a:cs typeface="Times New Roman" panose="02020603050405020304" pitchFamily="18" charset="0"/>
              </a:rPr>
              <a:t>ШКОЛА УСПЕШНОГО </a:t>
            </a:r>
          </a:p>
          <a:p>
            <a:pPr algn="ctr"/>
            <a:r>
              <a:rPr lang="ru-RU" sz="5500" b="1" i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Garamond" pitchFamily="18" charset="0"/>
                <a:cs typeface="Times New Roman" panose="02020603050405020304" pitchFamily="18" charset="0"/>
              </a:rPr>
              <a:t>РОДИТЕЛЯ!</a:t>
            </a:r>
            <a:endParaRPr lang="ru-RU" sz="5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-1"/>
            <a:ext cx="3000365" cy="228558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67544" y="301419"/>
            <a:ext cx="578647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i="1" dirty="0" smtClean="0">
                <a:solidFill>
                  <a:srgbClr val="006C31"/>
                </a:solidFill>
                <a:latin typeface="Garamond" pitchFamily="18" charset="0"/>
                <a:ea typeface="Times New Roman" panose="02020603050405020304" pitchFamily="18" charset="0"/>
              </a:rPr>
              <a:t>ГАУ «КЦСОН «Изумруд» </a:t>
            </a:r>
          </a:p>
          <a:p>
            <a:pPr algn="ctr"/>
            <a:r>
              <a:rPr lang="ru-RU" sz="3800" b="1" i="1" dirty="0" smtClean="0">
                <a:solidFill>
                  <a:srgbClr val="006C31"/>
                </a:solidFill>
                <a:latin typeface="Garamond" pitchFamily="18" charset="0"/>
                <a:ea typeface="Times New Roman" panose="02020603050405020304" pitchFamily="18" charset="0"/>
              </a:rPr>
              <a:t>города Кироврада»</a:t>
            </a:r>
            <a:endParaRPr lang="ru-RU" sz="3800" b="1" i="1" dirty="0">
              <a:solidFill>
                <a:srgbClr val="006C31"/>
              </a:solidFill>
              <a:latin typeface="Garamond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7" t="1794" r="15738" b="3050"/>
          <a:stretch/>
        </p:blipFill>
        <p:spPr>
          <a:xfrm>
            <a:off x="2411760" y="3718337"/>
            <a:ext cx="4105602" cy="31480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1957" y="3424896"/>
            <a:ext cx="401072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!</a:t>
            </a:r>
            <a:endParaRPr lang="ru-RU" sz="65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26859" y="3885686"/>
            <a:ext cx="532518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?</a:t>
            </a:r>
            <a:endParaRPr lang="ru-RU" sz="65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89415" y="5243995"/>
            <a:ext cx="532518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?</a:t>
            </a:r>
            <a:endParaRPr lang="ru-RU" sz="65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763140" y="4975055"/>
            <a:ext cx="401072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!</a:t>
            </a:r>
            <a:endParaRPr lang="ru-RU" sz="65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294076" y="5243995"/>
            <a:ext cx="401072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!</a:t>
            </a:r>
            <a:endParaRPr lang="ru-RU" sz="65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838635" y="3424897"/>
            <a:ext cx="532518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?</a:t>
            </a:r>
            <a:endParaRPr lang="ru-RU" sz="6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199523" y="4975056"/>
            <a:ext cx="532518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?</a:t>
            </a:r>
            <a:endParaRPr lang="ru-RU" sz="65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909560" y="3838237"/>
            <a:ext cx="401072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!</a:t>
            </a:r>
            <a:endParaRPr lang="ru-RU" sz="6500" dirty="0"/>
          </a:p>
        </p:txBody>
      </p:sp>
      <p:pic>
        <p:nvPicPr>
          <p:cNvPr id="5" name="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39908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5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">
        <p14:ripple/>
      </p:transition>
    </mc:Choice>
    <mc:Fallback xmlns="">
      <p:transition spd="slow" advClick="0" advTm="1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93565" cy="68580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13075" y="0"/>
            <a:ext cx="4059125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5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Суть проекта ШУР</a:t>
            </a:r>
            <a:endParaRPr lang="ru-RU" sz="3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172" y="593836"/>
            <a:ext cx="889365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Суть  проекта  «Школа успешного родителя»  заключается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том, чтобы помочь родителям понять детей, а  детям любить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счастливых родителей!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состоит из двух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блоков: психолого-педагогического и юридического. Подготовка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начинается с индивидуальной консультативной и психодиагностической работы с людьми,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желают пройти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 «Школы успешного родителя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Занятия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«Школе успешного родителя» могут проходить как индивидуально, так и в групповой форме. По завершению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курса,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слушатели проходят итоговое тестирование, на основании которого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выдается документ о прохождении «Школы успешного родителя».  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Для практического усвоения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«Школа успешного родителя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разработана рабочая тетрадь,  в которой закрепляются темы занятий. По окончанию занятий, тетрадь остается у клиента и в случае возникающих вопросов по воспитанию ребенка, всегда можно открыть пройденный материал и освежить в памяти темы занятий, что дает результат по профилактике социального сиротства и неблагополучия.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06446" y="3490"/>
            <a:ext cx="1785919" cy="1360455"/>
          </a:xfrm>
          <a:prstGeom prst="rect">
            <a:avLst/>
          </a:prstGeom>
          <a:noFill/>
        </p:spPr>
      </p:pic>
      <p:sp>
        <p:nvSpPr>
          <p:cNvPr id="10242" name="AutoShape 2" descr="https://sun9-48.userapi.com/4Q4u5mOSSTEvAznuNf657wnIpXIwQiE3TCIpVA/wib2_qE6OS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3" name="Picture 3" descr="C:\Documents and Settings\1\Рабочий стол\5mrl8ujtRpQ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24612" y="4560821"/>
            <a:ext cx="1714480" cy="225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44" name="Picture 4" descr="C:\Documents and Settings\1\Рабочий стол\wib2_qE6OS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38" y="4571960"/>
            <a:ext cx="1746280" cy="22414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45" name="Picture 5" descr="C:\Documents and Settings\1\Рабочий стол\45i515MwIf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64487" y="4572008"/>
            <a:ext cx="1714512" cy="22413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46" name="Picture 6" descr="C:\Documents and Settings\1\Рабочий стол\9Tb8PnV749Q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29732" y="4572008"/>
            <a:ext cx="1643074" cy="22413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47" name="Picture 7" descr="C:\Documents and Settings\1\Рабочий стол\7v3vp0O2O5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5658" y="4572008"/>
            <a:ext cx="1643074" cy="22413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67863" y="62707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1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250">
        <p14:ripple/>
      </p:transition>
    </mc:Choice>
    <mc:Fallback xmlns="">
      <p:transition spd="slow" advClick="0" advTm="1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3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114" y="563201"/>
            <a:ext cx="8750206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Проблема родителей и детей существовала всегда и не теряет своей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актуальности в современном мире. 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В 2016 году команда ГАУ «КЦСОН «Изумруд» города Кировграда»  разработала и начала внедрять профилактическую Программу «Школа успешного родителя», где бы каждый родитель смог найти ответы на свои вопросы и принять правильное решение. «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успешного родителя»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рассчитана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родителей, имеющих затруднения в воспитании и развитии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по окончанию изучения курса: </a:t>
            </a:r>
          </a:p>
          <a:p>
            <a:pPr algn="just"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связи с семьей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психолого-педагогического просвещения родителей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ответственности родителей за воспитание и обучение детей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воспитательно-образовательной деятельности родителей. 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Реализация мероприятий, предусмотренных программой, позволила создать систему работы с различными категориями семей и оказать помощь детям и родителям, направить их к социально-одобряемому образу жизни и поведению.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0"/>
            <a:ext cx="5562741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5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История программы ШУР</a:t>
            </a:r>
            <a:endParaRPr lang="ru-RU" sz="3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1630" y="-33163"/>
            <a:ext cx="1785919" cy="1301923"/>
          </a:xfrm>
          <a:prstGeom prst="rect">
            <a:avLst/>
          </a:prstGeom>
          <a:noFill/>
        </p:spPr>
      </p:pic>
      <p:pic>
        <p:nvPicPr>
          <p:cNvPr id="6" name="Picture 3" descr="C:\Documents and Settings\1\Рабочий стол\Screenshot_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l="5825" t="5556" r="6792" b="4901"/>
          <a:stretch>
            <a:fillRect/>
          </a:stretch>
        </p:blipFill>
        <p:spPr bwMode="auto">
          <a:xfrm>
            <a:off x="374094" y="4172662"/>
            <a:ext cx="2668933" cy="25795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Picture 2" descr="C:\Documents and Settings\1\Рабочий стол\s12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156794" y="4172662"/>
            <a:ext cx="2551437" cy="25795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74083" y="4172662"/>
            <a:ext cx="2681173" cy="1368152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10" name="Прямоугольник 9"/>
          <p:cNvSpPr/>
          <p:nvPr/>
        </p:nvSpPr>
        <p:spPr>
          <a:xfrm>
            <a:off x="3103802" y="5342448"/>
            <a:ext cx="25122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Изумруд» </a:t>
            </a:r>
            <a:endParaRPr lang="ru-RU" b="1" dirty="0" smtClean="0">
              <a:solidFill>
                <a:srgbClr val="006C3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В ПОМОЩЬ</a:t>
            </a:r>
            <a:endParaRPr lang="ru-RU" b="1" dirty="0">
              <a:solidFill>
                <a:srgbClr val="006C3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2041" y="4664274"/>
            <a:ext cx="2043823" cy="4260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1" name="3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55745" y="625282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70">
        <p14:ripple/>
      </p:transition>
    </mc:Choice>
    <mc:Fallback xmlns="">
      <p:transition spd="slow" advClick="0" advTm="11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8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38619" y="4681"/>
            <a:ext cx="5214974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5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Лидеры  проекта ШУР</a:t>
            </a:r>
            <a:endParaRPr lang="ru-RU" sz="3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-1"/>
            <a:ext cx="1785919" cy="1360455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797" y="1743349"/>
            <a:ext cx="2048796" cy="196619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20751" y="1746451"/>
            <a:ext cx="1911837" cy="19369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0137" y="1756824"/>
            <a:ext cx="1912333" cy="193419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77881" y="1775535"/>
            <a:ext cx="2030555" cy="19514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7909" y="1775535"/>
            <a:ext cx="1570498" cy="16343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0417" y="1767585"/>
            <a:ext cx="1578137" cy="1642332"/>
          </a:xfrm>
          <a:prstGeom prst="rect">
            <a:avLst/>
          </a:prstGeom>
        </p:spPr>
      </p:pic>
      <p:sp>
        <p:nvSpPr>
          <p:cNvPr id="40" name="Прямоугольник 39"/>
          <p:cNvSpPr/>
          <p:nvPr/>
        </p:nvSpPr>
        <p:spPr>
          <a:xfrm>
            <a:off x="7211092" y="3167844"/>
            <a:ext cx="1708334" cy="3600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ru-RU" sz="1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</a:t>
            </a:r>
            <a:r>
              <a:rPr lang="ru-RU" sz="1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иальный </a:t>
            </a:r>
            <a:r>
              <a:rPr lang="ru-RU" sz="1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</a:t>
            </a:r>
          </a:p>
          <a:p>
            <a:pPr algn="ctr"/>
            <a:r>
              <a:rPr lang="ru-RU" sz="1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отделения </a:t>
            </a:r>
          </a:p>
          <a:p>
            <a:pPr algn="ctr"/>
            <a:r>
              <a:rPr lang="ru-RU" sz="1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психолого-педагогической </a:t>
            </a:r>
          </a:p>
          <a:p>
            <a:pPr algn="ctr"/>
            <a:r>
              <a:rPr lang="ru-RU" sz="1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консультативной помощи  </a:t>
            </a:r>
            <a:endParaRPr lang="ru-RU" sz="1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881637" y="3142841"/>
            <a:ext cx="1839019" cy="3600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21566814"/>
              </a:avLst>
            </a:prstTxWarp>
            <a:spAutoFit/>
          </a:bodyPr>
          <a:lstStyle/>
          <a:p>
            <a:pPr algn="ctr"/>
            <a:r>
              <a:rPr lang="ru-RU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Юрисконсульт</a:t>
            </a:r>
          </a:p>
          <a:p>
            <a:pPr algn="ctr"/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отделения 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психолого-педагогической </a:t>
            </a:r>
          </a:p>
          <a:p>
            <a:pPr algn="ctr"/>
            <a:r>
              <a:rPr lang="ru-RU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консультативной помощи  </a:t>
            </a:r>
          </a:p>
          <a:p>
            <a:pPr algn="ctr"/>
            <a:endParaRPr lang="ru-RU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195755" y="3208296"/>
            <a:ext cx="1839129" cy="3600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ru-RU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 отделением</a:t>
            </a:r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психолого-педагогической </a:t>
            </a:r>
          </a:p>
          <a:p>
            <a:pPr algn="ctr"/>
            <a:r>
              <a:rPr lang="ru-RU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консультативной помощи  </a:t>
            </a:r>
          </a:p>
          <a:p>
            <a:pPr algn="ctr"/>
            <a:endParaRPr lang="ru-RU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561218" y="3203542"/>
            <a:ext cx="1686518" cy="3021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ru-RU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</a:p>
          <a:p>
            <a:pPr algn="ctr"/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отделения 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психолого-педагогической </a:t>
            </a:r>
          </a:p>
          <a:p>
            <a:pPr algn="ctr"/>
            <a:r>
              <a:rPr lang="ru-RU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консультативной помощи  </a:t>
            </a:r>
          </a:p>
          <a:p>
            <a:pPr algn="ctr"/>
            <a:endParaRPr lang="ru-RU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6015" y="1770314"/>
            <a:ext cx="1596446" cy="1661386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170656" y="530411"/>
            <a:ext cx="721836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Проект «Школа успешного родителя» был организован опытными специалистами центра «Изумруд». На постоянной основе обсуждаются и изучаются новые материалы и по мере необходимости, дополняются актуальными темами. </a:t>
            </a:r>
            <a:endParaRPr lang="ru-RU" sz="1900" dirty="0">
              <a:solidFill>
                <a:srgbClr val="002060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01" t="26900" r="35067" b="39500"/>
          <a:stretch/>
        </p:blipFill>
        <p:spPr>
          <a:xfrm rot="616362">
            <a:off x="7201657" y="1743349"/>
            <a:ext cx="1546808" cy="1706823"/>
          </a:xfrm>
          <a:prstGeom prst="ellipse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152220" y="4127592"/>
            <a:ext cx="1808621" cy="233974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конкретных видов и форм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психолого-социальных услуг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семьям с детьми, нуждающихся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психологической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помощи 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поддержке.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66516" y="4134265"/>
            <a:ext cx="1729987" cy="232372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Юридическая помощь родителям и детям.</a:t>
            </a:r>
            <a:endParaRPr lang="ru-RU" sz="16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720656" y="4082315"/>
            <a:ext cx="2378678" cy="265905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Соц. педагогическая помощь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 в воспитании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преодолении педагогических ошибок и конфликтных ситуаций в процессе воспитания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несовершеннолетних; преодолении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конфликтных ситуаций в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семье;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института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3325">
            <a:off x="-15999" y="2613705"/>
            <a:ext cx="551547" cy="7353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2504">
            <a:off x="6292003" y="2672641"/>
            <a:ext cx="551547" cy="7353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3914">
            <a:off x="8518480" y="2613704"/>
            <a:ext cx="551547" cy="735396"/>
          </a:xfrm>
          <a:prstGeom prst="rect">
            <a:avLst/>
          </a:prstGeom>
        </p:spPr>
      </p:pic>
      <p:sp>
        <p:nvSpPr>
          <p:cNvPr id="26" name="Скругленный прямоугольник 25"/>
          <p:cNvSpPr/>
          <p:nvPr/>
        </p:nvSpPr>
        <p:spPr>
          <a:xfrm>
            <a:off x="2302547" y="4126258"/>
            <a:ext cx="2012501" cy="233974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овышение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психолого-педагогической компетенции воспитательных возможностей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родителей;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безнадзорности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несовершеннолетних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9191">
            <a:off x="2293221" y="2638534"/>
            <a:ext cx="551547" cy="735396"/>
          </a:xfrm>
          <a:prstGeom prst="rect">
            <a:avLst/>
          </a:prstGeom>
        </p:spPr>
      </p:pic>
      <p:pic>
        <p:nvPicPr>
          <p:cNvPr id="9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3436" y="62753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7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10">
        <p14:ripple/>
      </p:transition>
    </mc:Choice>
    <mc:Fallback xmlns="">
      <p:transition spd="slow" advClick="0" advTm="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65275" y="0"/>
            <a:ext cx="6024432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5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Динамика Программы ШУР</a:t>
            </a:r>
            <a:endParaRPr lang="ru-RU" sz="3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0680" y="1280"/>
            <a:ext cx="1653159" cy="125932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07504" y="1070439"/>
            <a:ext cx="871296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Цель проекта -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сформировать знания, умения 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навыки ответственного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родительства.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2018 - 2020 годы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«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Школе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успешного родителя»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были зачислены 82 родителя (законного представителя),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них успешно окончили курс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65 человек (79,3 %), 4 человека (4,9 %) готовятся к итоговому тесту, 13 человек (15,8 %) продолжают учебу.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3390"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2898" y="2577719"/>
            <a:ext cx="3773751" cy="4102964"/>
          </a:xfrm>
          <a:prstGeom prst="rect">
            <a:avLst/>
          </a:prstGeom>
        </p:spPr>
      </p:pic>
      <p:sp>
        <p:nvSpPr>
          <p:cNvPr id="38" name="Скругленный прямоугольник 37"/>
          <p:cNvSpPr/>
          <p:nvPr/>
        </p:nvSpPr>
        <p:spPr>
          <a:xfrm>
            <a:off x="5829622" y="6524215"/>
            <a:ext cx="1561946" cy="19808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</a:t>
            </a:r>
            <a:r>
              <a:rPr lang="en-US" sz="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XI-XII </a:t>
            </a:r>
            <a:r>
              <a:rPr lang="ru-RU" sz="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endParaRPr lang="ru-RU" sz="1100" dirty="0"/>
          </a:p>
        </p:txBody>
      </p:sp>
      <p:sp>
        <p:nvSpPr>
          <p:cNvPr id="11" name="Круговая стрелка 10"/>
          <p:cNvSpPr/>
          <p:nvPr/>
        </p:nvSpPr>
        <p:spPr>
          <a:xfrm>
            <a:off x="4355976" y="2165368"/>
            <a:ext cx="1282727" cy="978408"/>
          </a:xfrm>
          <a:prstGeom prst="circular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65" y="2577719"/>
            <a:ext cx="5023539" cy="4102964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840367" y="6515248"/>
            <a:ext cx="504056" cy="21602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endParaRPr lang="ru-RU" sz="1100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593887" y="6515248"/>
            <a:ext cx="504056" cy="21602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endParaRPr lang="ru-RU" sz="1100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347407" y="6515248"/>
            <a:ext cx="504056" cy="21602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endParaRPr lang="ru-RU" sz="1100" dirty="0"/>
          </a:p>
        </p:txBody>
      </p:sp>
      <p:pic>
        <p:nvPicPr>
          <p:cNvPr id="9" name="5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554239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20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">
        <p14:ripple/>
      </p:transition>
    </mc:Choice>
    <mc:Fallback xmlns="">
      <p:transition spd="slow" advClick="0" advTm="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63688" y="-49367"/>
            <a:ext cx="521497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5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Ресурсы проекта ШУР</a:t>
            </a:r>
          </a:p>
          <a:p>
            <a:pPr algn="ctr"/>
            <a:r>
              <a:rPr lang="ru-RU" sz="2500" b="1" i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Garamond" pitchFamily="18" charset="0"/>
                <a:cs typeface="Times New Roman" panose="02020603050405020304" pitchFamily="18" charset="0"/>
              </a:rPr>
              <a:t>(собственные и привлеченные)</a:t>
            </a:r>
            <a:endParaRPr lang="ru-RU" sz="2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-1"/>
            <a:ext cx="1785919" cy="1360455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131685" y="1060854"/>
            <a:ext cx="2932459" cy="5760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1685" y="2759801"/>
            <a:ext cx="2932458" cy="5760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87823" y="1389870"/>
            <a:ext cx="5976665" cy="81549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Штатные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единицы: педагог – психолог, юрисконсульт, социальный педагог.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 rot="1914368">
            <a:off x="3054206" y="1002153"/>
            <a:ext cx="774084" cy="341566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994950" y="3026994"/>
            <a:ext cx="5976665" cy="141015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для осуществления индивидуальной или групповой работы, инструментарий необходимый, стол, стулья, компьютер, канцелярские товары, литература для проведения занятий.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гнутая вверх стрелка 10"/>
          <p:cNvSpPr/>
          <p:nvPr/>
        </p:nvSpPr>
        <p:spPr>
          <a:xfrm rot="1395479">
            <a:off x="3004448" y="2597497"/>
            <a:ext cx="774084" cy="341566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31685" y="4846687"/>
            <a:ext cx="2932459" cy="5688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009206" y="5157818"/>
            <a:ext cx="5962409" cy="14858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ГАУ «КЦСОН «Изумруд» города Кировграда», «Библиотека ответственного родителя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рабочая тетрадь для родителей ШУР,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авторские презентации специалистов отделения, рекламные брошюры о курсах ШУР, СМИ для освящения реализации проекта.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Выгнутая вверх стрелка 14"/>
          <p:cNvSpPr/>
          <p:nvPr/>
        </p:nvSpPr>
        <p:spPr>
          <a:xfrm rot="1594365">
            <a:off x="3023336" y="4719859"/>
            <a:ext cx="774084" cy="341566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4068" y="62278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4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">
        <p14:ripple/>
      </p:transition>
    </mc:Choice>
    <mc:Fallback xmlns="">
      <p:transition spd="slow" advClick="0" advTm="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31640" y="0"/>
            <a:ext cx="5597814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5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Планы на 2021 – 2022 годы</a:t>
            </a:r>
            <a:endParaRPr lang="ru-RU" sz="35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6004" y="-1"/>
            <a:ext cx="1687997" cy="128586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4282" y="642918"/>
            <a:ext cx="86439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Одним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наиболее эффективных и целесообразных средств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формирования у детей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социального опыта и воспитания гуманности,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морально-нравственных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ценностей является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наставничество,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инновационный воспитательный подход в обучении 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воспитании, как родителей так и детей.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Родитель, завершивший обучение в «Школе успешного родителя» и желающий быть волонтёром в обучении и воспитании других родителей посещающих Программу,  становится наставником для родителей «группы риска».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14620"/>
            <a:ext cx="871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В перспективе развития  проекта «Школа успешного родителя» - создание раздела на официальном сайте ГАУ «КЦСОН «Изумруд» города Кировграда».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3357562"/>
            <a:ext cx="62151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Тиражирование  проекта ШУР</a:t>
            </a:r>
            <a:endParaRPr lang="ru-RU" sz="2800" b="1" i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Garamond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929066"/>
            <a:ext cx="8572560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Open Sans"/>
              </a:rPr>
              <a:t> </a:t>
            </a:r>
            <a:r>
              <a:rPr lang="ru-RU" b="1" dirty="0" smtClean="0">
                <a:solidFill>
                  <a:srgbClr val="000000"/>
                </a:solidFill>
                <a:latin typeface="Open Sans"/>
              </a:rPr>
              <a:t>    </a:t>
            </a:r>
            <a:r>
              <a:rPr lang="ru-RU" sz="1900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ГАУ «КЦСОН «Изумруд» города Кировграда» открыта «Библиотека ответственного родителя», где родители могут проконсультироваться и взять  книгу для домашнего изучения, чтобы найти ответы на свои вопросы.</a:t>
            </a:r>
          </a:p>
          <a:p>
            <a:pPr algn="just"/>
            <a:r>
              <a:rPr lang="ru-RU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Специалисты отделения психолого-педагогической и консультативной помощи разрабатывают брошюры, флаеры, визитки с указанием координат по решению возникающих вопросов для  родителей и детей.</a:t>
            </a:r>
          </a:p>
          <a:p>
            <a:pPr algn="just"/>
            <a:r>
              <a:rPr lang="ru-RU" sz="1900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9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представление </a:t>
            </a:r>
            <a:r>
              <a:rPr lang="ru-RU" sz="1900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на методических секциях учреждений социального обслуживания Горнозаводского округа, в целях распространения данной программы.</a:t>
            </a:r>
          </a:p>
        </p:txBody>
      </p:sp>
      <p:pic>
        <p:nvPicPr>
          <p:cNvPr id="9" name="7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534400" y="62229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02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80">
        <p14:ripple/>
      </p:transition>
    </mc:Choice>
    <mc:Fallback xmlns="">
      <p:transition spd="slow" advClick="0" advTm="13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9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-1"/>
            <a:ext cx="1785919" cy="136045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3685" y="147960"/>
            <a:ext cx="7056784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Open Sans"/>
              </a:rPr>
              <a:t> </a:t>
            </a:r>
            <a:endParaRPr lang="ru-RU" sz="19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900" b="0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р</a:t>
            </a:r>
            <a:r>
              <a:rPr lang="ru-RU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аботе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замещающими семьями, с </a:t>
            </a:r>
            <a:r>
              <a:rPr lang="ru-RU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семьями, находящихся в социально-опасном положении, выдаётся направление родителям на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обязательное прохождение </a:t>
            </a:r>
            <a:r>
              <a:rPr lang="ru-RU" b="0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профилактического курса «Школа успешного родителя». Выполнение данного документа, отслеживает Территориальная комиссия города Кировграда по делам несовершеннолетних и защите их прав (Кировградского городского округа, городской округ Верхний Тагил).</a:t>
            </a:r>
            <a:endParaRPr lang="ru-RU" b="0" i="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75656" y="-64519"/>
            <a:ext cx="5478822" cy="6155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Направление  в  ШУР</a:t>
            </a:r>
            <a:endParaRPr lang="ru-RU" sz="34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805" y="4607727"/>
            <a:ext cx="3500462" cy="1368152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5656" y="5041770"/>
            <a:ext cx="2398622" cy="50006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/>
          <a:srcRect r="4919" b="5456"/>
          <a:stretch/>
        </p:blipFill>
        <p:spPr>
          <a:xfrm>
            <a:off x="4883562" y="2204864"/>
            <a:ext cx="3957342" cy="44644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32094" y="2420888"/>
            <a:ext cx="1885745" cy="2448272"/>
          </a:xfrm>
          <a:prstGeom prst="rect">
            <a:avLst/>
          </a:prstGeom>
        </p:spPr>
      </p:pic>
      <p:pic>
        <p:nvPicPr>
          <p:cNvPr id="7" name="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3974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5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">
        <p14:ripple/>
      </p:transition>
    </mc:Choice>
    <mc:Fallback xmlns="">
      <p:transition spd="slow" advClick="0" advTm="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-1"/>
            <a:ext cx="1785919" cy="136045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7504" y="1200328"/>
            <a:ext cx="87849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Open Sans"/>
              </a:rPr>
              <a:t> </a:t>
            </a:r>
            <a:r>
              <a:rPr lang="ru-RU" b="1" dirty="0" smtClean="0">
                <a:solidFill>
                  <a:srgbClr val="000000"/>
                </a:solidFill>
                <a:latin typeface="Open Sans"/>
              </a:rPr>
              <a:t>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 изменилось  отношение  государства 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семье, да и сама семья стала другой.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Впервые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Законе «Об образовании» в ст.18 сказано о том, что именно родители являются первыми педагогами своих детей, а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организации  существуют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помощь семье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Данный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является прекрасной обучающей площадкой для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современных родителей, как с одаренными детьми так и с особенными детьми, чтобы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ребенку защиту, эмоциональный комфорт, интересную и содержательную жизнь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3925" y="-35834"/>
            <a:ext cx="71438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Влияние проекта ШУР на внешнюю среду Кировградского городского округа и</a:t>
            </a:r>
          </a:p>
          <a:p>
            <a:pPr algn="ctr"/>
            <a:r>
              <a:rPr lang="ru-RU" sz="2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 городского округа Верхний Тагил</a:t>
            </a:r>
            <a:endParaRPr lang="ru-RU" sz="24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95726" y="3512806"/>
            <a:ext cx="691276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6C31"/>
                </a:solidFill>
                <a:latin typeface="Garamond" panose="02020404030301010803" pitchFamily="18" charset="0"/>
                <a:cs typeface="Times New Roman" pitchFamily="18" charset="0"/>
              </a:rPr>
              <a:t>«СОХРАНИМ СЕМЬЮ  И  СЧАСТЛИВОЕ </a:t>
            </a:r>
            <a:r>
              <a:rPr lang="ru-RU" sz="2000" b="1" i="1" dirty="0">
                <a:solidFill>
                  <a:srgbClr val="006C31"/>
                </a:solidFill>
                <a:latin typeface="Garamond" panose="02020404030301010803" pitchFamily="18" charset="0"/>
                <a:cs typeface="Times New Roman" pitchFamily="18" charset="0"/>
              </a:rPr>
              <a:t>ДЕТСТВО </a:t>
            </a:r>
            <a:r>
              <a:rPr lang="ru-RU" sz="2000" b="1" i="1" dirty="0" smtClean="0">
                <a:solidFill>
                  <a:srgbClr val="006C31"/>
                </a:solidFill>
                <a:latin typeface="Garamond" panose="02020404030301010803" pitchFamily="18" charset="0"/>
                <a:cs typeface="Times New Roman" pitchFamily="18" charset="0"/>
              </a:rPr>
              <a:t>РЕБЕНКА!» </a:t>
            </a:r>
            <a:endParaRPr lang="ru-RU" sz="2000" b="1" i="1" dirty="0">
              <a:solidFill>
                <a:srgbClr val="006C3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02516" y="4245515"/>
            <a:ext cx="3368224" cy="25646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782463">
            <a:off x="6419277" y="4402761"/>
            <a:ext cx="810838" cy="6645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7863212">
            <a:off x="1508265" y="4199863"/>
            <a:ext cx="1036410" cy="9876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918002">
            <a:off x="6420973" y="5762762"/>
            <a:ext cx="1036410" cy="9876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7170492">
            <a:off x="996149" y="5611657"/>
            <a:ext cx="1036410" cy="98763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33124" y="4943255"/>
            <a:ext cx="1042506" cy="98154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8658712">
            <a:off x="592229" y="4821610"/>
            <a:ext cx="810838" cy="664522"/>
          </a:xfrm>
          <a:prstGeom prst="rect">
            <a:avLst/>
          </a:prstGeom>
        </p:spPr>
      </p:pic>
      <p:pic>
        <p:nvPicPr>
          <p:cNvPr id="14" name="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4492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3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30">
        <p14:ripple/>
      </p:transition>
    </mc:Choice>
    <mc:Fallback xmlns="">
      <p:transition spd="slow" advClick="0" advTm="5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60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9144001" cy="6858001"/>
          </a:xfrm>
          <a:prstGeom prst="rect">
            <a:avLst/>
          </a:prstGeom>
        </p:spPr>
      </p:pic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-1"/>
            <a:ext cx="1785919" cy="136045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12817" y="1309186"/>
            <a:ext cx="8318365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Адрес: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Свердловская обл.,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г.Кировград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ул.Свердлова, 66 «А»</a:t>
            </a: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I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zumrud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-</a:t>
            </a:r>
            <a:r>
              <a:rPr lang="en-US" u="sng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oppp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@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mail.ru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Телефон отделения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ППиКП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 (34357) 329-86</a:t>
            </a: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Заведующий отделения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ППиКП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Кобекина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Наталья Леонидовна</a:t>
            </a: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Педагог – психолог  отделения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ППиКП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Марьина Елена Анатольевна</a:t>
            </a: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Социальный педагог отделения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ППиКП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Константинова Наталья Владимировна</a:t>
            </a: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Юрисконсульт отделения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ППиКП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Томилова Татьяна Юрьевна</a:t>
            </a:r>
          </a:p>
          <a:p>
            <a:pPr>
              <a:lnSpc>
                <a:spcPct val="150000"/>
              </a:lnSpc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Часы работы: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Понедельник - пятница: с 8:00 до 17:00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Перерыв: с 12:00 до 13:00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0"/>
            <a:ext cx="71438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C00000"/>
                </a:solidFill>
                <a:latin typeface="Garamond" panose="02020404030301010803" pitchFamily="18" charset="0"/>
                <a:cs typeface="Times New Roman" pitchFamily="18" charset="0"/>
              </a:rPr>
              <a:t>Контактные данные</a:t>
            </a:r>
          </a:p>
          <a:p>
            <a:pPr algn="ctr"/>
            <a:r>
              <a:rPr lang="ru-RU" sz="2600" b="1" i="1" dirty="0" smtClean="0">
                <a:solidFill>
                  <a:srgbClr val="C00000"/>
                </a:solidFill>
                <a:latin typeface="Garamond" panose="02020404030301010803" pitchFamily="18" charset="0"/>
                <a:cs typeface="Times New Roman" pitchFamily="18" charset="0"/>
              </a:rPr>
              <a:t>отделения психолого-педагогической</a:t>
            </a:r>
            <a:endParaRPr lang="ru-RU" sz="2600" b="1" i="1" dirty="0">
              <a:solidFill>
                <a:srgbClr val="C0000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ru-RU" sz="2600" b="1" i="1" dirty="0">
                <a:solidFill>
                  <a:srgbClr val="C00000"/>
                </a:solidFill>
                <a:latin typeface="Garamond" panose="02020404030301010803" pitchFamily="18" charset="0"/>
                <a:cs typeface="Times New Roman" pitchFamily="18" charset="0"/>
              </a:rPr>
              <a:t> и консультативной помощи</a:t>
            </a:r>
          </a:p>
          <a:p>
            <a:pPr algn="ctr"/>
            <a:r>
              <a:rPr lang="ru-RU" sz="3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Garamond" pitchFamily="18" charset="0"/>
                <a:cs typeface="Times New Roman" panose="02020603050405020304" pitchFamily="18" charset="0"/>
              </a:rPr>
              <a:t> </a:t>
            </a:r>
            <a:endParaRPr lang="ru-RU" sz="34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18314"/>
          <a:stretch/>
        </p:blipFill>
        <p:spPr>
          <a:xfrm>
            <a:off x="1622509" y="5681002"/>
            <a:ext cx="5753100" cy="89587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3331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3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">
        <p14:ripple/>
      </p:transition>
    </mc:Choice>
    <mc:Fallback xmlns="">
      <p:transition spd="slow" advClick="0" advTm="1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1\Рабочий стол\Школа успешного родителя\картинки\fony_1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8" name="Прямоугольник 7"/>
          <p:cNvSpPr/>
          <p:nvPr/>
        </p:nvSpPr>
        <p:spPr>
          <a:xfrm>
            <a:off x="457322" y="5655787"/>
            <a:ext cx="8368854" cy="9741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8516"/>
              </a:avLst>
            </a:prstTxWarp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1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Documents and Settings\1\Рабочий стол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62227" y="0"/>
            <a:ext cx="1781774" cy="1357298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838" r="17253" b="-250"/>
          <a:stretch/>
        </p:blipFill>
        <p:spPr>
          <a:xfrm>
            <a:off x="6206042" y="2191606"/>
            <a:ext cx="2739171" cy="26052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9285" y="3803960"/>
            <a:ext cx="2419282" cy="2338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6143" y="151917"/>
            <a:ext cx="2586745" cy="18785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7272" t="8350" r="6302" b="13157"/>
          <a:stretch/>
        </p:blipFill>
        <p:spPr>
          <a:xfrm>
            <a:off x="4600033" y="149994"/>
            <a:ext cx="2760680" cy="18804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95736" y="1844824"/>
            <a:ext cx="2786709" cy="25922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0535" y="3026560"/>
            <a:ext cx="2343233" cy="23432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" name="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78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">
        <p14:ripple/>
      </p:transition>
    </mc:Choice>
    <mc:Fallback xmlns="">
      <p:transition spd="slow" advClick="0" advTm="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4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2597</TotalTime>
  <Words>1046</Words>
  <Application>Microsoft Office PowerPoint</Application>
  <PresentationFormat>Экран (4:3)</PresentationFormat>
  <Paragraphs>98</Paragraphs>
  <Slides>11</Slides>
  <Notes>0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Garamond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Седов Иван Васильевич</dc:creator>
  <cp:lastModifiedBy>Седов Иван Васильевич</cp:lastModifiedBy>
  <cp:revision>470</cp:revision>
  <dcterms:modified xsi:type="dcterms:W3CDTF">2020-12-08T11:55:11Z</dcterms:modified>
</cp:coreProperties>
</file>