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23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74" r:id="rId5"/>
    <p:sldId id="257" r:id="rId6"/>
    <p:sldId id="273" r:id="rId7"/>
    <p:sldId id="263" r:id="rId8"/>
    <p:sldId id="262" r:id="rId9"/>
    <p:sldId id="275" r:id="rId10"/>
    <p:sldId id="276" r:id="rId11"/>
    <p:sldId id="277" r:id="rId12"/>
    <p:sldId id="261" r:id="rId13"/>
    <p:sldId id="260" r:id="rId14"/>
    <p:sldId id="266" r:id="rId15"/>
    <p:sldId id="265" r:id="rId16"/>
    <p:sldId id="269" r:id="rId17"/>
    <p:sldId id="268" r:id="rId18"/>
    <p:sldId id="272" r:id="rId19"/>
    <p:sldId id="271" r:id="rId20"/>
    <p:sldId id="270" r:id="rId21"/>
    <p:sldId id="278" r:id="rId22"/>
    <p:sldId id="264" r:id="rId23"/>
    <p:sldId id="279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171-5C7B-47A5-8827-D66E56A4C4A4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68D61-1E7C-4F98-A5E4-763ADB32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279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171-5C7B-47A5-8827-D66E56A4C4A4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68D61-1E7C-4F98-A5E4-763ADB32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600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171-5C7B-47A5-8827-D66E56A4C4A4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68D61-1E7C-4F98-A5E4-763ADB32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4000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171-5C7B-47A5-8827-D66E56A4C4A4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68D61-1E7C-4F98-A5E4-763ADB32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009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171-5C7B-47A5-8827-D66E56A4C4A4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68D61-1E7C-4F98-A5E4-763ADB32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8956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171-5C7B-47A5-8827-D66E56A4C4A4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68D61-1E7C-4F98-A5E4-763ADB32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775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171-5C7B-47A5-8827-D66E56A4C4A4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68D61-1E7C-4F98-A5E4-763ADB32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8483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171-5C7B-47A5-8827-D66E56A4C4A4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68D61-1E7C-4F98-A5E4-763ADB32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3277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171-5C7B-47A5-8827-D66E56A4C4A4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68D61-1E7C-4F98-A5E4-763ADB32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3300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171-5C7B-47A5-8827-D66E56A4C4A4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68D61-1E7C-4F98-A5E4-763ADB32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0548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171-5C7B-47A5-8827-D66E56A4C4A4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68D61-1E7C-4F98-A5E4-763ADB32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055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5A171-5C7B-47A5-8827-D66E56A4C4A4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68D61-1E7C-4F98-A5E4-763ADB329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346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vaynah.su/_nw/12/1128527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745488" cy="485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34523" y="1440097"/>
            <a:ext cx="403546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600" b="1" i="1" dirty="0" smtClean="0">
                <a:solidFill>
                  <a:schemeClr val="bg1"/>
                </a:solidFill>
              </a:rPr>
              <a:t>9 декабря </a:t>
            </a:r>
            <a:endParaRPr lang="ru-RU" sz="6600" b="1" i="1" dirty="0">
              <a:solidFill>
                <a:schemeClr val="bg1"/>
              </a:solidFill>
            </a:endParaRPr>
          </a:p>
        </p:txBody>
      </p:sp>
      <p:pic>
        <p:nvPicPr>
          <p:cNvPr id="2" name="От Героев Былых Времен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5576" y="60212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941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95536" y="332656"/>
            <a:ext cx="8394492" cy="2123658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332656"/>
            <a:ext cx="84249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  <a:effectLst/>
              </a:rPr>
              <a:t>День Героев Отечества в России - это памятная дата, которая отмечается в нашей стране ежегодно 9 декабря. Она установлена Федеральным законом Российской Федерации № 22-ФЗ от 28 февраля 2007 года «О внесении изменения в статью 1-1 Федерального закона «О днях воинской славы и памятных датах России».</a:t>
            </a:r>
            <a:endParaRPr lang="ru-RU" sz="2200" b="1" i="1" dirty="0">
              <a:solidFill>
                <a:srgbClr val="C00000"/>
              </a:solidFill>
              <a:effectLst/>
            </a:endParaRPr>
          </a:p>
        </p:txBody>
      </p:sp>
      <p:pic>
        <p:nvPicPr>
          <p:cNvPr id="3076" name="Picture 4" descr="http://www.tonb.ru/upload/iblock/150/150bfa43909abbcf58106534f30020c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430" y="2060847"/>
            <a:ext cx="3241598" cy="4475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5klass.net/datas/istorija/Dni-voinskoj-slavy-Rossii/0019-019-Podpisan-Prezidentom-RF-13-marta-1995-god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02" t="2837" r="39277" b="34741"/>
          <a:stretch/>
        </p:blipFill>
        <p:spPr bwMode="auto">
          <a:xfrm>
            <a:off x="899592" y="2255921"/>
            <a:ext cx="2937164" cy="4280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71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593820"/>
            <a:ext cx="3528392" cy="5715500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607647"/>
            <a:ext cx="3456384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  <a:effectLst/>
              </a:rPr>
              <a:t>Свою историю данный праздник ведет еще с 18 века. Эта декабрьская дата приурочена к выдающемуся событию эпохи правления императрицы Екатерины II — в 1769 году она учредила орден Святого Георгия Победоносца. В те годы этим орденом награждались воины, проявившие в бою доблесть, отвагу и смелость. </a:t>
            </a:r>
            <a:r>
              <a:rPr lang="ru-RU" sz="2400" b="1" dirty="0" smtClean="0">
                <a:effectLst/>
              </a:rPr>
              <a:t/>
            </a:r>
            <a:br>
              <a:rPr lang="ru-RU" sz="2400" b="1" dirty="0" smtClean="0">
                <a:effectLst/>
              </a:rPr>
            </a:br>
            <a:endParaRPr lang="ru-RU" sz="2400" b="1" dirty="0">
              <a:effectLst/>
            </a:endParaRPr>
          </a:p>
        </p:txBody>
      </p:sp>
      <p:pic>
        <p:nvPicPr>
          <p:cNvPr id="5122" name="Picture 2" descr="http://romantic-advice.ru/wp-content/uploads/2012/03/Ekaterina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1" y="476672"/>
            <a:ext cx="4536504" cy="5892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36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95536" y="5661248"/>
            <a:ext cx="8394492" cy="899522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9552" y="332655"/>
            <a:ext cx="8250476" cy="769441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57064" y="332656"/>
            <a:ext cx="849694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  <a:effectLst/>
              </a:rPr>
              <a:t>Орден Святого Георгия имел 4 степени отличия, из которых первая была наивысшей</a:t>
            </a:r>
            <a:endParaRPr lang="ru-RU" sz="2200" b="1" i="1" dirty="0">
              <a:solidFill>
                <a:srgbClr val="C00000"/>
              </a:solidFill>
            </a:endParaRPr>
          </a:p>
        </p:txBody>
      </p:sp>
      <p:pic>
        <p:nvPicPr>
          <p:cNvPr id="8194" name="Picture 2" descr="File:Star and badges to Order St Geo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43" y="1700490"/>
            <a:ext cx="8832526" cy="316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99592" y="5878433"/>
            <a:ext cx="7674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</a:rPr>
              <a:t>Ордена не нумеровались, но велись списки награждённых</a:t>
            </a:r>
            <a:endParaRPr lang="ru-RU" sz="22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04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403648" y="5481228"/>
            <a:ext cx="6336704" cy="972108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5536" y="332656"/>
            <a:ext cx="8394492" cy="2596710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4046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endParaRPr lang="ru-RU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374821"/>
            <a:ext cx="83944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C00000"/>
                </a:solidFill>
              </a:rPr>
              <a:t>1-я степень: звезда на левой стороне груди и большой крест на ленте через правое плечо, 700 руб. ежегодной пенсии. </a:t>
            </a:r>
          </a:p>
          <a:p>
            <a:r>
              <a:rPr lang="ru-RU" sz="2000" b="1" i="1" dirty="0" smtClean="0">
                <a:solidFill>
                  <a:srgbClr val="C00000"/>
                </a:solidFill>
              </a:rPr>
              <a:t>2-я степень: звезда на левой стороне груди и большой крест на шейной ленте, 400 руб. ежегодной пенсии. </a:t>
            </a:r>
          </a:p>
          <a:p>
            <a:r>
              <a:rPr lang="ru-RU" sz="2000" b="1" i="1" dirty="0" smtClean="0">
                <a:solidFill>
                  <a:srgbClr val="C00000"/>
                </a:solidFill>
              </a:rPr>
              <a:t>3-я степень: малый крест на шейной ленте, 200 руб. ежегодной пенсии. </a:t>
            </a:r>
          </a:p>
          <a:p>
            <a:r>
              <a:rPr lang="ru-RU" sz="2000" b="1" i="1" dirty="0" smtClean="0">
                <a:solidFill>
                  <a:srgbClr val="C00000"/>
                </a:solidFill>
              </a:rPr>
              <a:t>4-я степень: малый крест в петлице или на колодке, 100 руб. ежегодной пенсии.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7171" name="Picture 3" descr="File:Τάγμα του Αγίου Γεώργιου - Στολή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550" y="2961089"/>
            <a:ext cx="5946464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208406" y="5582561"/>
            <a:ext cx="67687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</a:rPr>
              <a:t>Правила ношения степеней Ордена Св. Георгия (слева направо с 4-й по 1-ю)</a:t>
            </a:r>
            <a:endParaRPr lang="ru-RU" sz="22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48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4608004" y="5229201"/>
            <a:ext cx="4212468" cy="729372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91386" y="5958572"/>
            <a:ext cx="3352715" cy="941257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5536" y="44624"/>
            <a:ext cx="8394492" cy="841449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16632"/>
            <a:ext cx="84249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</a:rPr>
              <a:t>Орденом награждено более 10 тысяч человек, первой, высшей степенью ордена — всего 23 человека</a:t>
            </a:r>
            <a:endParaRPr lang="ru-RU" sz="2200" b="1" i="1" dirty="0">
              <a:solidFill>
                <a:srgbClr val="C00000"/>
              </a:solidFill>
            </a:endParaRPr>
          </a:p>
        </p:txBody>
      </p:sp>
      <p:pic>
        <p:nvPicPr>
          <p:cNvPr id="10242" name="Picture 2" descr="Princepotemk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962"/>
            <a:ext cx="3744416" cy="5242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91387" y="6179771"/>
            <a:ext cx="33527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b="1" i="1" dirty="0" smtClean="0">
                <a:solidFill>
                  <a:srgbClr val="C00000"/>
                </a:solidFill>
              </a:rPr>
              <a:t>Григорий Александрович</a:t>
            </a:r>
            <a:br>
              <a:rPr lang="vi-VN" b="1" i="1" dirty="0" smtClean="0">
                <a:solidFill>
                  <a:srgbClr val="C00000"/>
                </a:solidFill>
              </a:rPr>
            </a:br>
            <a:r>
              <a:rPr lang="vi-VN" b="1" i="1" dirty="0" smtClean="0">
                <a:solidFill>
                  <a:srgbClr val="C00000"/>
                </a:solidFill>
              </a:rPr>
              <a:t>Потёмкин-Таври́ческий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10244" name="Picture 4" descr="&amp;Fcy;&amp;acy;&amp;jcy;&amp;lcy;:Joseph Kreutzinger - Portrait of Count Alexander Suvorov - WGA1228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0" t="16401" r="8677" b="16448"/>
          <a:stretch/>
        </p:blipFill>
        <p:spPr bwMode="auto">
          <a:xfrm>
            <a:off x="4862944" y="1268760"/>
            <a:ext cx="3713019" cy="3837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44008" y="5393509"/>
            <a:ext cx="405354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</a:rPr>
              <a:t>Александр Васильевич Суворов</a:t>
            </a:r>
            <a:endParaRPr lang="ru-RU" sz="22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248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4427984" y="3429000"/>
            <a:ext cx="4472524" cy="2829576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95536" y="332656"/>
            <a:ext cx="8394492" cy="1035988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84490" y="260648"/>
            <a:ext cx="835292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  <a:effectLst/>
              </a:rPr>
              <a:t>Известно, что кавалерами всех четырех степеней стали 4 человека, среди которых великие русские полководцы М.И. Кутузов и М.Б. Барклай-де-Толли.</a:t>
            </a:r>
            <a:endParaRPr lang="ru-RU" sz="2200" b="1" i="1" dirty="0">
              <a:solidFill>
                <a:srgbClr val="C00000"/>
              </a:solidFill>
              <a:effectLst/>
            </a:endParaRPr>
          </a:p>
        </p:txBody>
      </p:sp>
      <p:pic>
        <p:nvPicPr>
          <p:cNvPr id="9218" name="Picture 2" descr="File:Kutuzov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07" y="1628800"/>
            <a:ext cx="3781425" cy="488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27984" y="3508553"/>
            <a:ext cx="4572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</a:rPr>
              <a:t>Генерал-фельдмаршал М. И. Кутузов, полный кавалер Ордена Св. Георгия. На портрете Знак ордена Св. Георгия 1-й степени (крест) на георгиевской ленте (за рукоятью шпаги) и его четырёхугольная звезда (2-я сверху).</a:t>
            </a:r>
            <a:endParaRPr lang="ru-RU" sz="22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35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332656"/>
            <a:ext cx="4716016" cy="1252012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404664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  <a:effectLst/>
              </a:rPr>
              <a:t>Екатерина II удостоила и себя этой награды в честь учреждения ордена</a:t>
            </a:r>
            <a:endParaRPr lang="ru-RU" sz="2200" b="1" i="1" dirty="0">
              <a:solidFill>
                <a:srgbClr val="C00000"/>
              </a:solidFill>
              <a:effectLst/>
            </a:endParaRPr>
          </a:p>
        </p:txBody>
      </p:sp>
      <p:pic>
        <p:nvPicPr>
          <p:cNvPr id="6146" name="Picture 2" descr="http://smith.gorod.tomsk.ru/uploads/21187/1273397575/Cath2russ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552" y="954826"/>
            <a:ext cx="3881313" cy="5145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smith.gorod.tomsk.ru/uploads/21187/1273397575/Cath2russi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30" t="54530" r="38084" b="25338"/>
          <a:stretch/>
        </p:blipFill>
        <p:spPr bwMode="auto">
          <a:xfrm>
            <a:off x="899592" y="2124588"/>
            <a:ext cx="3528392" cy="3975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3367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332656"/>
            <a:ext cx="4320480" cy="2401892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426224"/>
            <a:ext cx="42484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Среди награждённых 1-й степенью ордена Святого Георгия было несколько иностранцев. В 1813 году орденом 1-й степени награждён шведский король Карл XIV </a:t>
            </a:r>
            <a:r>
              <a:rPr lang="ru-RU" b="1" i="1" dirty="0" err="1" smtClean="0">
                <a:solidFill>
                  <a:srgbClr val="C00000"/>
                </a:solidFill>
              </a:rPr>
              <a:t>Юхан</a:t>
            </a:r>
            <a:r>
              <a:rPr lang="ru-RU" b="1" i="1" dirty="0" smtClean="0">
                <a:solidFill>
                  <a:srgbClr val="C00000"/>
                </a:solidFill>
              </a:rPr>
              <a:t> — бывший наполеоновский маршал Жан-Батист </a:t>
            </a:r>
            <a:r>
              <a:rPr lang="ru-RU" b="1" i="1" dirty="0" err="1" smtClean="0">
                <a:solidFill>
                  <a:srgbClr val="C00000"/>
                </a:solidFill>
              </a:rPr>
              <a:t>Бернадот</a:t>
            </a:r>
            <a:r>
              <a:rPr lang="ru-RU" b="1" i="1" dirty="0" smtClean="0">
                <a:solidFill>
                  <a:srgbClr val="C00000"/>
                </a:solidFill>
              </a:rPr>
              <a:t> — за битву при </a:t>
            </a:r>
            <a:r>
              <a:rPr lang="ru-RU" b="1" i="1" dirty="0" err="1" smtClean="0">
                <a:solidFill>
                  <a:srgbClr val="C00000"/>
                </a:solidFill>
              </a:rPr>
              <a:t>Денневице</a:t>
            </a:r>
            <a:r>
              <a:rPr lang="ru-RU" b="1" i="1" dirty="0" smtClean="0">
                <a:solidFill>
                  <a:srgbClr val="C00000"/>
                </a:solidFill>
              </a:rPr>
              <a:t>. 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11266" name="Picture 2" descr="&amp;Kcy;&amp;acy;&amp;rcy;&amp;lcy; XIV &amp;YUcy;&amp;khcy;&amp;acy;&amp;n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764704"/>
            <a:ext cx="3932745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cdn4.img22.rian.ru/images/91125/27/91125270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46" r="13697"/>
          <a:stretch/>
        </p:blipFill>
        <p:spPr bwMode="auto">
          <a:xfrm>
            <a:off x="448753" y="3140968"/>
            <a:ext cx="4100946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78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395536" y="3879339"/>
            <a:ext cx="4738076" cy="2123658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95536" y="332656"/>
            <a:ext cx="8394492" cy="1061829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09108" y="476672"/>
            <a:ext cx="82809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</a:rPr>
              <a:t>Известно о награждении орденом Георгия двух женщин (после Екатерины II). Ордена 4-й степени были удостоены:</a:t>
            </a:r>
            <a:endParaRPr lang="ru-RU" sz="2200" b="1" i="1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9108" y="3865551"/>
            <a:ext cx="4572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</a:rPr>
              <a:t>Мария София Амалия, королева Королевства Обеих Сицилий— 21 февраля 1861, «За мужество, проявленное во время осады крепости </a:t>
            </a:r>
            <a:r>
              <a:rPr lang="ru-RU" sz="2200" b="1" i="1" dirty="0" err="1" smtClean="0">
                <a:solidFill>
                  <a:srgbClr val="C00000"/>
                </a:solidFill>
              </a:rPr>
              <a:t>Гаэта</a:t>
            </a:r>
            <a:r>
              <a:rPr lang="ru-RU" sz="2200" b="1" i="1" dirty="0" smtClean="0">
                <a:solidFill>
                  <a:srgbClr val="C00000"/>
                </a:solidFill>
              </a:rPr>
              <a:t> с 12-го ноября 1860 г. по 13-е февраля 1861 г.»;</a:t>
            </a:r>
            <a:endParaRPr lang="ru-RU" sz="2200" b="1" i="1" dirty="0">
              <a:solidFill>
                <a:srgbClr val="C00000"/>
              </a:solidFill>
            </a:endParaRPr>
          </a:p>
        </p:txBody>
      </p:sp>
      <p:pic>
        <p:nvPicPr>
          <p:cNvPr id="12291" name="Picture 3" descr="File:Marie in Bayern, Königin von Neap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1750" y="1596516"/>
            <a:ext cx="3628125" cy="4565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390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3635896" y="5411852"/>
            <a:ext cx="5370156" cy="1152128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621506" y="2992783"/>
            <a:ext cx="5384546" cy="2320365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635896" y="1622907"/>
            <a:ext cx="5133675" cy="1459414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5536" y="332655"/>
            <a:ext cx="8394492" cy="1272337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395536" y="404664"/>
            <a:ext cx="8388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Римма Михайловна Иванова</a:t>
            </a:r>
            <a:r>
              <a:rPr lang="ru-RU" b="1" i="1" dirty="0">
                <a:solidFill>
                  <a:srgbClr val="C00000"/>
                </a:solidFill>
              </a:rPr>
              <a:t> </a:t>
            </a:r>
            <a:r>
              <a:rPr lang="ru-RU" b="1" i="1" dirty="0" smtClean="0">
                <a:solidFill>
                  <a:srgbClr val="C00000"/>
                </a:solidFill>
              </a:rPr>
              <a:t>(посмертно), сестра милосердия (1894—1915) — 17 сентября 1915, «За мужество и самоотвержение, оказанное в бою, когда после гибели всех командиров приняла командование ротой на себя; после боя скончалась от ран».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23928" y="5496907"/>
            <a:ext cx="48456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Погибшая медсестра удостоилась ордена указом Николая II, нарушившим статут ордена в виде исключения.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13314" name="Picture 2" descr="Rimma Mikhailovna Ivano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39" y="1698856"/>
            <a:ext cx="3024336" cy="4289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79911" y="1604993"/>
            <a:ext cx="498965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17 января 1915 года Римма Иванова ушла добровольцем на фронт. Она была зачислена в 83-й </a:t>
            </a:r>
            <a:r>
              <a:rPr lang="ru-RU" b="1" i="1" dirty="0" err="1" smtClean="0">
                <a:solidFill>
                  <a:srgbClr val="C00000"/>
                </a:solidFill>
              </a:rPr>
              <a:t>Самурский</a:t>
            </a:r>
            <a:r>
              <a:rPr lang="ru-RU" b="1" i="1" dirty="0" smtClean="0">
                <a:solidFill>
                  <a:srgbClr val="C00000"/>
                </a:solidFill>
              </a:rPr>
              <a:t> полк</a:t>
            </a:r>
            <a:r>
              <a:rPr lang="ru-RU" b="1" i="1" dirty="0">
                <a:solidFill>
                  <a:srgbClr val="C00000"/>
                </a:solidFill>
              </a:rPr>
              <a:t> </a:t>
            </a:r>
            <a:r>
              <a:rPr lang="ru-RU" b="1" i="1" dirty="0" smtClean="0">
                <a:solidFill>
                  <a:srgbClr val="C00000"/>
                </a:solidFill>
              </a:rPr>
              <a:t>под мужским именем, а когда всё раскрылось, то стала служить под своим настоящим.  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21506" y="3004825"/>
            <a:ext cx="538454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9 сентября 1915 года</a:t>
            </a:r>
            <a:r>
              <a:rPr lang="ru-RU" b="1" i="1" dirty="0">
                <a:solidFill>
                  <a:srgbClr val="C00000"/>
                </a:solidFill>
              </a:rPr>
              <a:t> </a:t>
            </a:r>
            <a:r>
              <a:rPr lang="ru-RU" b="1" i="1" dirty="0" smtClean="0">
                <a:solidFill>
                  <a:srgbClr val="C00000"/>
                </a:solidFill>
              </a:rPr>
              <a:t>у деревни Мокрая Дуброва (Белоруссия) во время боя Римма Иванова под огнём оказывала помощь раненым. Когда во время боя погибли оба офицера роты, она подняла роту в атаку и бросилась на вражеские окопы. Позиция была взята, но сама героиня получила смертельное ранение разрывной пулей в бедро. Ей только исполнился 21 год. </a:t>
            </a:r>
            <a:endParaRPr lang="ru-RU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464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95536" y="116632"/>
            <a:ext cx="8394492" cy="1576215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246297"/>
            <a:ext cx="820891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  <a:effectLst/>
              </a:rPr>
              <a:t>До 1917 года в день памяти Святого Георгия (26 ноября по старому стилю) в России отмечался праздник георгиевских кавалеров. После Октябрьской революции 1917 года праздник, как и орден, были упразднены.</a:t>
            </a:r>
            <a:endParaRPr lang="ru-RU" sz="2200" b="1" i="1" dirty="0">
              <a:solidFill>
                <a:srgbClr val="C00000"/>
              </a:solidFill>
              <a:effectLst/>
            </a:endParaRPr>
          </a:p>
        </p:txBody>
      </p:sp>
      <p:pic>
        <p:nvPicPr>
          <p:cNvPr id="3" name="Picture 2" descr="http://coollib.com/i/99/182499/i_09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163" y="1692847"/>
            <a:ext cx="6497353" cy="4971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0953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95536" y="548680"/>
            <a:ext cx="4104456" cy="5472608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124744"/>
            <a:ext cx="396044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effectLst/>
              </a:rPr>
              <a:t>Статус высшей военной награды был возвращен ордену в 2000 году в соответствии с Указом Президента РФ № 1463 от 8 августа 2000 года «Об утверждении статута ордена Святого Георгия, положения о знаке отличия — Георгиевском кресте». </a:t>
            </a:r>
            <a:endParaRPr lang="ru-RU" sz="2400" b="1" i="1" dirty="0">
              <a:solidFill>
                <a:srgbClr val="C00000"/>
              </a:solidFill>
              <a:effectLst/>
            </a:endParaRPr>
          </a:p>
        </p:txBody>
      </p:sp>
      <p:pic>
        <p:nvPicPr>
          <p:cNvPr id="15362" name="Picture 2" descr="File:Order of St. George, 1st class with star and sash RF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927" y="548680"/>
            <a:ext cx="4029075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10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95536" y="332656"/>
            <a:ext cx="8394492" cy="3960440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404664"/>
            <a:ext cx="8064896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  <a:effectLst/>
              </a:rPr>
              <a:t>В 2007 году российские парламентарии выдвинули идею о возрождении данного праздника (который затем и был установлен). Авторы законопроекта пояснили, что возрождение традиции празднования Дня героев - это не только дань памяти героическим предкам, но и чествование ныне живущих Героев Советского Союза, Героев Российской Федерации, кавалеров ордена Святого Георгия и ордена Славы. А также они выразили надежду, что новая памятная дата будет способствовать «формированию в обществе идеалов самоотверженного и бескорыстного служения Отечеству».</a:t>
            </a:r>
            <a:endParaRPr lang="ru-RU" sz="2200" b="1" i="1" dirty="0">
              <a:solidFill>
                <a:srgbClr val="C00000"/>
              </a:solidFill>
              <a:effectLst/>
            </a:endParaRPr>
          </a:p>
        </p:txBody>
      </p:sp>
      <p:pic>
        <p:nvPicPr>
          <p:cNvPr id="1026" name="Picture 2" descr="http://21203s17.edusite.ru/images/9d14bb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4284" y="4193353"/>
            <a:ext cx="3162300" cy="239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199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332656"/>
            <a:ext cx="8394492" cy="1656184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404664"/>
            <a:ext cx="748883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  <a:effectLst/>
              </a:rPr>
              <a:t>И сегодня в День Героев Отечества - 9 декабря - в России чествуют Героев Советского Союза, Героев Российской Федерации и кавалеров ордена Святого Георгия и ордена Славы</a:t>
            </a:r>
            <a:endParaRPr lang="ru-RU" sz="2200" b="1" i="1" dirty="0">
              <a:solidFill>
                <a:srgbClr val="C00000"/>
              </a:solidFill>
              <a:effectLst/>
            </a:endParaRPr>
          </a:p>
        </p:txBody>
      </p:sp>
      <p:pic>
        <p:nvPicPr>
          <p:cNvPr id="3" name="Picture 2" descr="http://topwar.ru/uploads/posts/2013-12/1386558502_den_geroev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6641" y="2348880"/>
            <a:ext cx="5238750" cy="3714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759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95536" y="332656"/>
            <a:ext cx="8394492" cy="1324020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476672"/>
            <a:ext cx="82504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</a:rPr>
              <a:t>Звание Героя Советского Союза было учреждено в 1934 году. За 57 лет Звездой Героя по линии Министерства обороны было награждено 12265 человек.</a:t>
            </a:r>
            <a:endParaRPr lang="ru-RU" sz="2200" b="1" i="1" dirty="0">
              <a:solidFill>
                <a:srgbClr val="C00000"/>
              </a:solidFill>
            </a:endParaRPr>
          </a:p>
        </p:txBody>
      </p:sp>
      <p:pic>
        <p:nvPicPr>
          <p:cNvPr id="3074" name="Picture 2" descr="http://upload.wikimedia.org/wikipedia/commons/9/9a/Golden_Star_medal_4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988840"/>
            <a:ext cx="5714226" cy="4363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53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23528" y="382013"/>
            <a:ext cx="8496944" cy="1446550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382013"/>
            <a:ext cx="849694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</a:rPr>
              <a:t>В 1943 году для награждения солдат и сержантов, проявивших героизм в боях с врагом, был учрежден орден Славы трёх степеней. Награждение орденом проводилось до лета 1945 года. За это время его полными кавалерами стали 2640 человека.</a:t>
            </a:r>
            <a:endParaRPr lang="ru-RU" sz="2200" b="1" i="1" dirty="0">
              <a:solidFill>
                <a:srgbClr val="C00000"/>
              </a:solidFill>
            </a:endParaRPr>
          </a:p>
        </p:txBody>
      </p:sp>
      <p:pic>
        <p:nvPicPr>
          <p:cNvPr id="4098" name="Picture 2" descr="http://www.myudm.ru/sites/default/files/mkk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16832"/>
            <a:ext cx="6349733" cy="457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964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520583" y="1584034"/>
            <a:ext cx="4824536" cy="4797294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382013"/>
            <a:ext cx="8496944" cy="1031051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476672"/>
            <a:ext cx="81369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</a:rPr>
              <a:t>Звание Героя Российской Федерации учреждено в 1992 году, за 21 год его были удостоены 579 военнослужащих</a:t>
            </a:r>
            <a:endParaRPr lang="ru-RU" sz="2200" b="1" i="1" dirty="0">
              <a:solidFill>
                <a:srgbClr val="C00000"/>
              </a:solidFill>
            </a:endParaRPr>
          </a:p>
        </p:txBody>
      </p:sp>
      <p:pic>
        <p:nvPicPr>
          <p:cNvPr id="5122" name="Picture 2" descr="19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749299"/>
            <a:ext cx="2195686" cy="430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4512" y="1735912"/>
            <a:ext cx="4805567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>
                <a:solidFill>
                  <a:srgbClr val="C00000"/>
                </a:solidFill>
              </a:rPr>
              <a:t>Звание Героя Российской Федерации присваивается за заслуги перед государством и народом, связанные с совершением геройского подвига.</a:t>
            </a:r>
          </a:p>
          <a:p>
            <a:pPr algn="ctr"/>
            <a:r>
              <a:rPr lang="ru-RU" sz="2200" b="1" i="1" dirty="0">
                <a:solidFill>
                  <a:srgbClr val="C00000"/>
                </a:solidFill>
              </a:rPr>
              <a:t>Звание Героя Российской Федерации присваивается Президентом Российской Федерации.</a:t>
            </a:r>
          </a:p>
          <a:p>
            <a:pPr algn="ctr"/>
            <a:r>
              <a:rPr lang="ru-RU" sz="2200" b="1" i="1" dirty="0">
                <a:solidFill>
                  <a:srgbClr val="C00000"/>
                </a:solidFill>
              </a:rPr>
              <a:t>Герою Российской Федерации вручаются:</a:t>
            </a:r>
          </a:p>
          <a:p>
            <a:pPr algn="ctr"/>
            <a:r>
              <a:rPr lang="ru-RU" sz="2200" b="1" i="1" dirty="0">
                <a:solidFill>
                  <a:srgbClr val="C00000"/>
                </a:solidFill>
              </a:rPr>
              <a:t>знак особого отличия - медаль "Золотая Звезда";</a:t>
            </a:r>
          </a:p>
          <a:p>
            <a:pPr algn="ctr"/>
            <a:r>
              <a:rPr lang="ru-RU" sz="2200" b="1" i="1" dirty="0">
                <a:solidFill>
                  <a:srgbClr val="C00000"/>
                </a:solidFill>
              </a:rPr>
              <a:t>грамота о присвоении звания Героя Российской Федерации.</a:t>
            </a:r>
            <a:endParaRPr lang="ru-RU" sz="2200" b="1" i="1" dirty="0"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7332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357420" y="5661248"/>
            <a:ext cx="8496944" cy="1031051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7420" y="1374007"/>
            <a:ext cx="5042164" cy="4093428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3568" y="382014"/>
            <a:ext cx="7709842" cy="792092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404664"/>
            <a:ext cx="77048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>
                <a:solidFill>
                  <a:srgbClr val="C00000"/>
                </a:solidFill>
              </a:rPr>
              <a:t>Звание Героя Российской Федерации присваивается Президентом Российской Федерации </a:t>
            </a:r>
            <a:r>
              <a:rPr lang="ru-RU" sz="2200" b="1" i="1" dirty="0" smtClean="0">
                <a:solidFill>
                  <a:srgbClr val="C00000"/>
                </a:solidFill>
              </a:rPr>
              <a:t>единожды</a:t>
            </a:r>
            <a:endParaRPr lang="ru-RU" sz="2200" b="1" i="1" dirty="0">
              <a:solidFill>
                <a:srgbClr val="C00000"/>
              </a:solidFill>
            </a:endParaRPr>
          </a:p>
        </p:txBody>
      </p:sp>
      <p:pic>
        <p:nvPicPr>
          <p:cNvPr id="6146" name="Picture 2" descr="&amp;Ocy;&amp;scy;&amp;kcy;&amp;acy;&amp;ncy;&amp;ocy;&amp;vcy; &amp;Scy;&amp;ucy;&amp;lcy;&amp;acy;&amp;mcy;&amp;bcy;&amp;iecy;&amp;kcy; &amp;Scy;&amp;ucy;&amp;scy;&amp;acy;&amp;rcy;&amp;kcy;&amp;ucy;&amp;lcy;&amp;ocy;&amp;vcy;&amp;icy;&amp;chcy;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755" y="1396990"/>
            <a:ext cx="2732321" cy="394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8" y="1374007"/>
            <a:ext cx="504216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rgbClr val="C00000"/>
                </a:solidFill>
              </a:rPr>
              <a:t>Первым удостоенным звания Героя Российской Федерации стал начальник Липецкого центра боевой подготовки и переучивания лётного состава генерал-майор авиации </a:t>
            </a:r>
            <a:r>
              <a:rPr lang="ru-RU" sz="2000" b="1" i="1" dirty="0" err="1">
                <a:solidFill>
                  <a:srgbClr val="C00000"/>
                </a:solidFill>
              </a:rPr>
              <a:t>Суламбек</a:t>
            </a:r>
            <a:r>
              <a:rPr lang="ru-RU" sz="2000" b="1" i="1" dirty="0">
                <a:solidFill>
                  <a:srgbClr val="C00000"/>
                </a:solidFill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</a:rPr>
              <a:t>Сусаркулович</a:t>
            </a:r>
            <a:r>
              <a:rPr lang="ru-RU" sz="2000" b="1" i="1" dirty="0">
                <a:solidFill>
                  <a:srgbClr val="C00000"/>
                </a:solidFill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</a:rPr>
              <a:t>Осканов</a:t>
            </a:r>
            <a:r>
              <a:rPr lang="ru-RU" sz="2000" b="1" i="1" dirty="0">
                <a:solidFill>
                  <a:srgbClr val="C00000"/>
                </a:solidFill>
              </a:rPr>
              <a:t>. Высокое звание ему было присвоено указом Президента РФ № 384 от 11 апреля 1992 года (посмертно). При выполнении 7 февраля 1992 года лётного задания на самолёте МиГ-29 произошёл отказ техники, и генерал </a:t>
            </a:r>
            <a:r>
              <a:rPr lang="ru-RU" sz="2000" b="1" i="1" dirty="0" err="1">
                <a:solidFill>
                  <a:srgbClr val="C00000"/>
                </a:solidFill>
              </a:rPr>
              <a:t>Осканов</a:t>
            </a:r>
            <a:r>
              <a:rPr lang="ru-RU" sz="2000" b="1" i="1" dirty="0">
                <a:solidFill>
                  <a:srgbClr val="C00000"/>
                </a:solidFill>
              </a:rPr>
              <a:t> ценой своей жизни предотвратил падение самолёта на населённый пункт.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7420" y="5678922"/>
            <a:ext cx="849694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>
                <a:solidFill>
                  <a:srgbClr val="C00000"/>
                </a:solidFill>
              </a:rPr>
              <a:t>Вдове С. С. </a:t>
            </a:r>
            <a:r>
              <a:rPr lang="ru-RU" sz="2200" b="1" i="1" dirty="0" err="1">
                <a:solidFill>
                  <a:srgbClr val="C00000"/>
                </a:solidFill>
              </a:rPr>
              <a:t>Осканова</a:t>
            </a:r>
            <a:r>
              <a:rPr lang="ru-RU" sz="2200" b="1" i="1" dirty="0">
                <a:solidFill>
                  <a:srgbClr val="C00000"/>
                </a:solidFill>
              </a:rPr>
              <a:t> была вручена медаль «Золотая Звезда» № 2, потому </a:t>
            </a:r>
            <a:r>
              <a:rPr lang="ru-RU" sz="2200" b="1" i="1" dirty="0" smtClean="0">
                <a:solidFill>
                  <a:srgbClr val="C00000"/>
                </a:solidFill>
              </a:rPr>
              <a:t>что </a:t>
            </a:r>
            <a:r>
              <a:rPr lang="ru-RU" sz="2200" b="1" i="1" dirty="0">
                <a:solidFill>
                  <a:srgbClr val="C00000"/>
                </a:solidFill>
              </a:rPr>
              <a:t>в руководстве России решили, что Герой России № 1 должен был быть живым</a:t>
            </a:r>
          </a:p>
        </p:txBody>
      </p:sp>
    </p:spTree>
    <p:extLst>
      <p:ext uri="{BB962C8B-B14F-4D97-AF65-F5344CB8AC3E}">
        <p14:creationId xmlns:p14="http://schemas.microsoft.com/office/powerpoint/2010/main" val="399528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39552" y="672327"/>
            <a:ext cx="4104456" cy="3980809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954571"/>
            <a:ext cx="38884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C00000"/>
                </a:solidFill>
              </a:rPr>
              <a:t>Медаль «Золотая Звезда» № 1 была вручена лётчику-космонавту </a:t>
            </a:r>
            <a:r>
              <a:rPr lang="ru-RU" sz="2400" b="1" i="1" dirty="0" err="1">
                <a:solidFill>
                  <a:srgbClr val="C00000"/>
                </a:solidFill>
              </a:rPr>
              <a:t>Крикалёву</a:t>
            </a:r>
            <a:r>
              <a:rPr lang="ru-RU" sz="2400" b="1" i="1" dirty="0">
                <a:solidFill>
                  <a:srgbClr val="C00000"/>
                </a:solidFill>
              </a:rPr>
              <a:t> Сергею Константиновичу за выполнение длительного космического полёта на орбитальной станции «Мир</a:t>
            </a:r>
            <a:r>
              <a:rPr lang="ru-RU" sz="2400" b="1" i="1" dirty="0" smtClean="0">
                <a:solidFill>
                  <a:srgbClr val="C00000"/>
                </a:solidFill>
              </a:rPr>
              <a:t>» 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pic>
        <p:nvPicPr>
          <p:cNvPr id="7170" name="Picture 2" descr="&amp;Kcy;&amp;ocy;&amp;scy;&amp;mcy;&amp;ocy;&amp;ncy;&amp;acy;&amp;vcy;&amp;t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552" y="687325"/>
            <a:ext cx="3428156" cy="5266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508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567439" y="4725144"/>
            <a:ext cx="4536504" cy="1785154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9552" y="2097330"/>
            <a:ext cx="4536504" cy="2123758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23528" y="382013"/>
            <a:ext cx="8496944" cy="1474228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409691"/>
            <a:ext cx="842493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>
                <a:solidFill>
                  <a:srgbClr val="C00000"/>
                </a:solidFill>
              </a:rPr>
              <a:t>Среди удостоенных звания — лётчики-космонавты, военнослужащие, участники Великой Отечественной войны и иных боевых действий, лётчики-испытатели, спортсмены, разведчики, учёные и многие другие.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67335" y="4873827"/>
            <a:ext cx="437298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>
                <a:solidFill>
                  <a:srgbClr val="C00000"/>
                </a:solidFill>
              </a:rPr>
              <a:t>Знаменитый конструктор-оружейник М. Т. Калашников является </a:t>
            </a:r>
            <a:r>
              <a:rPr lang="ru-RU" sz="2200" b="1" i="1" dirty="0" smtClean="0">
                <a:solidFill>
                  <a:srgbClr val="C00000"/>
                </a:solidFill>
              </a:rPr>
              <a:t>Героем </a:t>
            </a:r>
            <a:r>
              <a:rPr lang="ru-RU" sz="2200" b="1" i="1" dirty="0">
                <a:solidFill>
                  <a:srgbClr val="C00000"/>
                </a:solidFill>
              </a:rPr>
              <a:t>Российской Федерации</a:t>
            </a:r>
          </a:p>
        </p:txBody>
      </p:sp>
      <p:pic>
        <p:nvPicPr>
          <p:cNvPr id="8194" name="Picture 2" descr="Michael Kalashiko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382" y="2128485"/>
            <a:ext cx="3249527" cy="4191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2132856"/>
            <a:ext cx="410445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</a:rPr>
              <a:t>По </a:t>
            </a:r>
            <a:r>
              <a:rPr lang="ru-RU" sz="2200" b="1" i="1" dirty="0">
                <a:solidFill>
                  <a:srgbClr val="C00000"/>
                </a:solidFill>
              </a:rPr>
              <a:t>имеющимся данным, общее число награждённых (по состоянию на 03 июля 2013 года) составляет 1004 человека, из них 460 награждены посмертно.</a:t>
            </a:r>
          </a:p>
        </p:txBody>
      </p:sp>
    </p:spTree>
    <p:extLst>
      <p:ext uri="{BB962C8B-B14F-4D97-AF65-F5344CB8AC3E}">
        <p14:creationId xmlns:p14="http://schemas.microsoft.com/office/powerpoint/2010/main" val="3631114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7944" y="1113417"/>
            <a:ext cx="4814208" cy="5627951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7832" y="382012"/>
            <a:ext cx="5318264" cy="598715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17832" y="427385"/>
            <a:ext cx="5133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i="1" dirty="0">
                <a:solidFill>
                  <a:srgbClr val="C00000"/>
                </a:solidFill>
              </a:rPr>
              <a:t>Марина Владимировна Плотникова</a:t>
            </a:r>
          </a:p>
        </p:txBody>
      </p:sp>
      <p:pic>
        <p:nvPicPr>
          <p:cNvPr id="9218" name="Picture 2" descr="&amp;Fcy;&amp;acy;&amp;jcy;&amp;lcy;:&amp;Pcy;&amp;lcy;&amp;ocy;&amp;tcy;&amp;ncy;&amp;icy;&amp;kcy;&amp;ocy;&amp;vcy;&amp;acy; &amp;Mcy;&amp;acy;&amp;rcy;&amp;icy;&amp;ncy;&amp;acy; &amp;Vcy;&amp;lcy;&amp;acy;&amp;dcy;&amp;icy;&amp;mcy;&amp;icy;&amp;rcy;&amp;ocy;&amp;vcy;&amp;ncy;&amp;acy;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14588"/>
            <a:ext cx="3343151" cy="432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11960" y="1001071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>
                <a:solidFill>
                  <a:srgbClr val="C00000"/>
                </a:solidFill>
              </a:rPr>
              <a:t>(1974 —1991) — девушка из Пензенской области, ценой собственной жизни спасшая троих детей.</a:t>
            </a:r>
          </a:p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В </a:t>
            </a:r>
            <a:r>
              <a:rPr lang="ru-RU" b="1" i="1" dirty="0">
                <a:solidFill>
                  <a:srgbClr val="C00000"/>
                </a:solidFill>
              </a:rPr>
              <a:t>конце июля 1991 года Марина купалась в реке </a:t>
            </a:r>
            <a:r>
              <a:rPr lang="ru-RU" b="1" i="1" dirty="0" err="1">
                <a:solidFill>
                  <a:srgbClr val="C00000"/>
                </a:solidFill>
              </a:rPr>
              <a:t>Хопёр</a:t>
            </a:r>
            <a:r>
              <a:rPr lang="ru-RU" b="1" i="1" dirty="0">
                <a:solidFill>
                  <a:srgbClr val="C00000"/>
                </a:solidFill>
              </a:rPr>
              <a:t> вместе с двумя младшими сёстрами Жанной и Леной и их подругой Наташей Воробьёвой. Наташа оказалась на глубине и стала тонуть. Марина вытащила её к прибрежным кустам, после чего услышала, что тонут попавшие в водоворот Жанна и Лена. Девушке удалось спасти их, но сама она, истратив все силы, погибла.</a:t>
            </a:r>
          </a:p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Указом </a:t>
            </a:r>
            <a:r>
              <a:rPr lang="ru-RU" b="1" i="1" dirty="0">
                <a:solidFill>
                  <a:srgbClr val="C00000"/>
                </a:solidFill>
              </a:rPr>
              <a:t>Президента России от 25 августа 1992 года № 925 «за мужество и героизм, проявленные при спасении троих тонувших детей», Плотниковой Марине Владимировне посмертно присвоено звание Героя Российской Федерации (первой женщине и шестой в истории).</a:t>
            </a:r>
          </a:p>
        </p:txBody>
      </p:sp>
    </p:spTree>
    <p:extLst>
      <p:ext uri="{BB962C8B-B14F-4D97-AF65-F5344CB8AC3E}">
        <p14:creationId xmlns:p14="http://schemas.microsoft.com/office/powerpoint/2010/main" val="218839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395536" y="1340768"/>
            <a:ext cx="4536504" cy="5112568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7832" y="382012"/>
            <a:ext cx="3734088" cy="598715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450536"/>
            <a:ext cx="25897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i="1" dirty="0">
                <a:solidFill>
                  <a:srgbClr val="C00000"/>
                </a:solidFill>
              </a:rPr>
              <a:t>Лариса </a:t>
            </a:r>
            <a:r>
              <a:rPr lang="ru-RU" sz="2400" b="1" i="1" dirty="0" err="1">
                <a:solidFill>
                  <a:srgbClr val="C00000"/>
                </a:solidFill>
              </a:rPr>
              <a:t>Лазутина</a:t>
            </a:r>
            <a:endParaRPr lang="ru-RU" sz="2400" i="1" dirty="0">
              <a:solidFill>
                <a:srgbClr val="C00000"/>
              </a:solidFill>
            </a:endParaRPr>
          </a:p>
        </p:txBody>
      </p:sp>
      <p:pic>
        <p:nvPicPr>
          <p:cNvPr id="10242" name="Picture 2" descr="http://infocenter2014.ru/netcat_files/155/215/Lazutina_Larisa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192" y="912201"/>
            <a:ext cx="3531468" cy="503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1496395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Выдающаяся </a:t>
            </a:r>
            <a:r>
              <a:rPr lang="ru-RU" b="1" i="1" dirty="0">
                <a:solidFill>
                  <a:srgbClr val="C00000"/>
                </a:solidFill>
              </a:rPr>
              <a:t>советская и российская лыжница, многократная олимпийская чемпионка и чемпионка мира. В период с 1990 по 1998 гг. Лариса </a:t>
            </a:r>
            <a:r>
              <a:rPr lang="ru-RU" b="1" i="1" dirty="0" err="1">
                <a:solidFill>
                  <a:srgbClr val="C00000"/>
                </a:solidFill>
              </a:rPr>
              <a:t>Лазутина</a:t>
            </a:r>
            <a:r>
              <a:rPr lang="ru-RU" b="1" i="1" dirty="0">
                <a:solidFill>
                  <a:srgbClr val="C00000"/>
                </a:solidFill>
              </a:rPr>
              <a:t> стала пятикратной чемпионкой Олимпийских игр, одиннадцатикратной чемпионкой мира, двукратной обладательницей Кубка Мира, многократной чемпионкой СССР и России, заслуженным мастером спорта. После успешных стартов на Олимпийских играх в </a:t>
            </a:r>
            <a:r>
              <a:rPr lang="ru-RU" b="1" i="1" dirty="0" err="1">
                <a:solidFill>
                  <a:srgbClr val="C00000"/>
                </a:solidFill>
              </a:rPr>
              <a:t>Лиллехаммере</a:t>
            </a:r>
            <a:r>
              <a:rPr lang="ru-RU" b="1" i="1" dirty="0">
                <a:solidFill>
                  <a:srgbClr val="C00000"/>
                </a:solidFill>
              </a:rPr>
              <a:t> в 1994 </a:t>
            </a:r>
            <a:r>
              <a:rPr lang="ru-RU" b="1" i="1" dirty="0" smtClean="0">
                <a:solidFill>
                  <a:srgbClr val="C00000"/>
                </a:solidFill>
              </a:rPr>
              <a:t>году была </a:t>
            </a:r>
            <a:r>
              <a:rPr lang="ru-RU" b="1" i="1" dirty="0">
                <a:solidFill>
                  <a:srgbClr val="C00000"/>
                </a:solidFill>
              </a:rPr>
              <a:t>награждена орденом Дружбы народов, а на Олимпиаде в Нагано завоевала медали (три золотых, "серебро" и "бронзу") во всех пяти гонках, после чего ей было присвоено звание Героя Российской Федерации.</a:t>
            </a:r>
          </a:p>
        </p:txBody>
      </p:sp>
    </p:spTree>
    <p:extLst>
      <p:ext uri="{BB962C8B-B14F-4D97-AF65-F5344CB8AC3E}">
        <p14:creationId xmlns:p14="http://schemas.microsoft.com/office/powerpoint/2010/main" val="3795302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E2C426A19DF7EC408D09908CAB2488B1" ma:contentTypeVersion="0" ma:contentTypeDescription="Создание документа." ma:contentTypeScope="" ma:versionID="3d12ff11c8f16b76db8501a8c97c47ef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89d58f4857a619b7c345529988bca39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125B9B6-7C2B-4D02-B784-8E60B3339D1B}"/>
</file>

<file path=customXml/itemProps2.xml><?xml version="1.0" encoding="utf-8"?>
<ds:datastoreItem xmlns:ds="http://schemas.openxmlformats.org/officeDocument/2006/customXml" ds:itemID="{8D61E945-534A-471B-8730-A770E9F6E73E}"/>
</file>

<file path=customXml/itemProps3.xml><?xml version="1.0" encoding="utf-8"?>
<ds:datastoreItem xmlns:ds="http://schemas.openxmlformats.org/officeDocument/2006/customXml" ds:itemID="{B621F6F3-88C9-42F7-AEA0-A8C489668959}"/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811</Words>
  <Application>Microsoft Office PowerPoint</Application>
  <PresentationFormat>Экран (4:3)</PresentationFormat>
  <Paragraphs>49</Paragraphs>
  <Slides>23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123</dc:creator>
  <cp:lastModifiedBy>123</cp:lastModifiedBy>
  <cp:revision>17</cp:revision>
  <dcterms:created xsi:type="dcterms:W3CDTF">2013-12-10T13:03:23Z</dcterms:created>
  <dcterms:modified xsi:type="dcterms:W3CDTF">2013-12-11T11:13:30Z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0x010100E2C426A19DF7EC408D09908CAB2488B1</vt:lpwstr>
  </property>
  <property fmtid="{D5CDD505-2E9C-101B-9397-08002B2CF9AE}" pid="3" name="Order">
    <vt:r8>36700</vt:r8>
  </property>
  <property fmtid="{D5CDD505-2E9C-101B-9397-08002B2CF9AE}" pid="4" name="TemplateUrl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xd_Signature">
    <vt:bool>false</vt:bool>
  </property>
  <property fmtid="{D5CDD505-2E9C-101B-9397-08002B2CF9AE}" pid="8" name="xd_ProgID">
    <vt:lpwstr/>
  </property>
</Properties>
</file>