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6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8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987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43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38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007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910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143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92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92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320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2C4D4-EBCE-4AD6-BE2E-0EEC7FC6CEE1}" type="datetimeFigureOut">
              <a:rPr lang="ru-RU" smtClean="0"/>
              <a:t>08.12.2020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53AE2-48D2-4B88-AFC5-CB99B74E2F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72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lnet.ru/mos/ru/n_56/o_313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olnet.ru/mos/ru/n_59" TargetMode="External"/><Relationship Id="rId5" Type="http://schemas.openxmlformats.org/officeDocument/2006/relationships/hyperlink" Target="http://www.molnet.ru/mos/ru/n_56" TargetMode="External"/><Relationship Id="rId4" Type="http://schemas.openxmlformats.org/officeDocument/2006/relationships/hyperlink" Target="http://www.molnet.ru/mos/ru/aged/o_6133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lnet.ru/mos/ru/n_56/o_3351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molnet.ru/mos/ru/n_59/o_4251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lnet.ru/mos/ru/aged/o_4614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7015" y="-3392727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8067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r>
              <a:rPr lang="ru-RU" b="1" kern="1800" dirty="0" smtClean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Социальный </a:t>
            </a:r>
            <a:r>
              <a:rPr lang="ru-RU" b="1" kern="1800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работник: что входит в его обязанности?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65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  Как быть тем, кто уже дожил до пресловутого «стакана воды», а подать этот стакан некому? Им на помощь приходят социальные работники. Тем, кому необходима их помощь, следует обратиться в Центр социального обслуживания по месту жительства. 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Одно из основных направлений деятельности Центров социального обслуживания — предоставление необходимых социальных и доврачебных услуг одиноким и одиноко проживающим пожилым гражданам и инвалидам, полностью или частично утративших способность к самообслуживанию. Предоставить соцработника вам могут как на постоянной основе, так и временно (на срок от одного до шести месяцев) — например, на время тяжелой болезни или отъезда ухаживающего за вами родственника.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latin typeface="Liberation Serif" panose="0202080307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300"/>
              </a:spcAft>
            </a:pP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Кто может воспользоваться услугами </a:t>
            </a:r>
            <a:r>
              <a:rPr lang="ru-RU" u="sng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отделения социального обслуживания на дому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Чтобы  получить помощь социального работника , нужно подать заявление  по месту жительства нуждающегося в  Комплексный центр социального обслуживания населения. 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Помощь социального работника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н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а дому вправе получить следующие группы льготников: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граждане 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5"/>
              </a:rPr>
              <a:t>пожилого возраста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(женщины старше 55 лет, мужчины старше 60 лет);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6"/>
              </a:rPr>
              <a:t>инвалиды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Правом внеочередного приема на  социальное обслуживание отделения </a:t>
            </a:r>
            <a:r>
              <a:rPr lang="ru-RU" dirty="0" err="1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Осо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на дому пользуются: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инвалиды и участники Великой Отечественной войны и приравненные к ним лица;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одинокие граждане старше 80 лет и одинокие инвалиды старше 70 лет</a:t>
            </a:r>
            <a:r>
              <a:rPr lang="ru-RU" dirty="0" smtClean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61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7015" y="-3392727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8310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инвалиды 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боевых действий;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одинокие и одиноко проживающие граждане пожилого возраста и инвалиды, неспособные самостоятельно ухаживать за собой и лишенные постороннего ухода, помощи и поддержки.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Правом первоочередного приема на социальное обслуживание пользуются: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супруги погибших участников и инвалидов Великой Отечественной войны и 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ветеранов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боевых действий, не вступившие в повторный брак;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граждане, подвергшиеся воздействию радиации вследствие катастрофы на Чернобыльской АЭС, и приравненные к ним категории граждан;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реабилитированные лица и лица, признанные пострадавшими от политических репрессий.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При этом льготники, имеющие родных, получают право на помощь соцработников в том случае, если домочадцы не могут обеспечить им помощь и уход по объективным причинам. Например, это могут быть продолжительная болезнь, 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инвалидность</a:t>
            </a:r>
            <a:r>
              <a:rPr lang="ru-RU" dirty="0"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пенсионный возраст, отдаленность проживания от нуждающегося в уходе родственника, частые и продолжительные командировки и другие обстоятельства.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 случае наличии у льготника </a:t>
            </a:r>
            <a:r>
              <a:rPr lang="ru-RU" dirty="0" err="1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бактерио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- или </a:t>
            </a:r>
            <a:r>
              <a:rPr lang="ru-RU" dirty="0" err="1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вирусоносительства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хронического алкоголизма, карантинных инфекционных заболеваний, тяжелых психических расстройств, активных форм туберкулеза, венерических или других заболеваний, требующих лечения в специализированных учреждениях здравоохранения, вам имеют право отказать в социальном обслуживании на дому.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Пожилой человек или его официальный представитель должен написать заявление в органы социальной защиты населения (образец заявления должны предоставить в организацию, куда он обратился). К заявлению необходимо приложить:  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Заключение из поликлиники об отсутствии противопоказаний в оказании социальных услуг. 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3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7015" y="-3392727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-1723293"/>
            <a:ext cx="11421208" cy="6737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Справку с Пенсионного фонда о размере пенсии.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Справку из ЖЭКа о составе семьи.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Паспорт обратившего человека. Если обращается его законный представитель, тогда и он должен предъявить свой паспорт.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Приняв заявление, создается специальная комиссия, которая оценивает, какую помощь нужно регулярно предоставлять пенсионеру.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Комиссия составляет индивидуальную программу предоставления </a:t>
            </a:r>
            <a:r>
              <a:rPr lang="ru-RU" dirty="0" err="1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соцуслуг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на основе акта обследования материально-бытового положения клиента.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 этот документ специалист вносит такую информацию: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фамилия, имя, отчество пенсионера;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адрес, номер телефона, год рождения;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категория клиента, номер пенсионного удостоверения, размер пенсии;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данные паспорта;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место работы до того, как клиент вышел на пенсию;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инвалидность;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состав семьи, общий доход;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жилищно-бытовые условия  (удовлетворительные, или неудовлетворительные);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наличие близких родственников;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Заключение специалиста. 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94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7015" y="-3392727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6863" y="-1362808"/>
            <a:ext cx="11579468" cy="7319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Если в заключении  прописано, что пенсионер нуждается в посторонней помощи, тогда заведующая отделения </a:t>
            </a:r>
            <a:r>
              <a:rPr lang="ru-RU" dirty="0" err="1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Осо</a:t>
            </a: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на дому заключает договор на оказание услуг.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Договор заключается со дня подписания и действует до конца календарного года. Если ни одна из сторон не уведомила другую о прекращении действия договора, тогда документ продлевается автоматически еще на год.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В договоре на оказание социальных услуг на дому должна быть прописана следующая информация: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Полное наименование исполнителя а также  данные клиента.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Предмет договора –оказание социальных услуг в соответствии с индивидуальным планом.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Обязанности сторон договора. Клиент должен находиться дома в согласованные с исполнителем дни.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А также прописано на каких условиях пенсионеру предоставляются услуги: бесплатно, на частичной оплате или на полной оплате.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Если исполнитель не соблюдает условий договора, несвоевременно приходит на помощь, то он обязан возместить клиенту причиненный ущерб. Клиент, в свою очередь, при систематическом нарушении правил поведения или отказе от уплаты за дополнительные услуги, может быть снят с социального обслуживания.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Подписи сторон договора, дата.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95250" algn="ctr" fontAlgn="base">
              <a:lnSpc>
                <a:spcPct val="107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333333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95250" algn="ctr" fontAlgn="base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333333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Обязанности соцработников</a:t>
            </a:r>
            <a:r>
              <a:rPr lang="ru-RU" b="1" u="sng" dirty="0">
                <a:solidFill>
                  <a:srgbClr val="0000FF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↑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      Соцработник может приходить как 2-3 раза в неделю, так и ежедневно (кроме субботы, воскресенья) в зависимости от степени нуждаемости престарелого подопечного, его физического состояния. Но не реже двух раз в неделю. Частота посещений, а также перечень работ, которые должен выполнять соцработник, прописывается в договоре. </a:t>
            </a:r>
            <a:endParaRPr lang="ru-RU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250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0461" y="-3269634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9033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algn="ctr" fontAlgn="base"/>
            <a:r>
              <a:rPr lang="ru-RU" b="1" dirty="0" smtClean="0"/>
              <a:t>В </a:t>
            </a:r>
            <a:r>
              <a:rPr lang="ru-RU" b="1" dirty="0"/>
              <a:t>его обязанности входят:</a:t>
            </a:r>
          </a:p>
          <a:p>
            <a:pPr lvl="0" fontAlgn="base"/>
            <a:r>
              <a:rPr lang="ru-RU" b="1" dirty="0"/>
              <a:t>покупка и доставка для подопечного продуктов, горячих обедов из соседних с домом торговых предприятий, а также непродовольственных товаров и лекарств. Норма разовой доставки: для одного человека — не более 4 кг, для семьи из двух человек — не более 6 кг, для семьи из трех человек — не более 9 кг;</a:t>
            </a:r>
          </a:p>
          <a:p>
            <a:pPr lvl="0" fontAlgn="base"/>
            <a:r>
              <a:rPr lang="ru-RU" b="1" dirty="0"/>
              <a:t>приготовление еды: разогрев пищи, чистка сырых овощей, нарезка бутербродов, кипячение чайника</a:t>
            </a:r>
          </a:p>
          <a:p>
            <a:pPr lvl="0" fontAlgn="base"/>
            <a:r>
              <a:rPr lang="ru-RU" b="1" dirty="0"/>
              <a:t>при необходимости — кормление подопечного;</a:t>
            </a:r>
          </a:p>
          <a:p>
            <a:pPr lvl="0" fontAlgn="base"/>
            <a:r>
              <a:rPr lang="ru-RU" b="1" dirty="0"/>
              <a:t>помощь в ремонте и уборке квартиры;</a:t>
            </a:r>
          </a:p>
          <a:p>
            <a:pPr lvl="0" fontAlgn="base"/>
            <a:r>
              <a:rPr lang="ru-RU" b="1" dirty="0"/>
              <a:t>доставка воды, топка печей, помощь в покупке топлива (для проживающих в домах без центрального отопления и (или) водоснабжения);</a:t>
            </a:r>
          </a:p>
          <a:p>
            <a:pPr lvl="0" fontAlgn="base"/>
            <a:r>
              <a:rPr lang="ru-RU" b="1" dirty="0"/>
              <a:t>сдача вещей в стирку, химчистку, ремонт и обратная их доставка;</a:t>
            </a:r>
          </a:p>
          <a:p>
            <a:pPr lvl="0" fontAlgn="base"/>
            <a:r>
              <a:rPr lang="ru-RU" b="1" dirty="0"/>
              <a:t>оплата жилья и коммунальных услуг — снятие показаний счетчика, заполнение квитанций, посещение организаций ЖКХ, единых расчетно-кассовых центров, внесение платы;</a:t>
            </a:r>
          </a:p>
          <a:p>
            <a:pPr lvl="0" fontAlgn="base"/>
            <a:r>
              <a:rPr lang="ru-RU" b="1" dirty="0"/>
              <a:t>помощь в написании писем, а также доставка книг, покупка газет и журналов, оформление подписки на газеты и журналы;</a:t>
            </a:r>
          </a:p>
          <a:p>
            <a:pPr fontAlgn="base"/>
            <a:r>
              <a:rPr lang="ru-RU" b="1" dirty="0"/>
              <a:t>9.   социально-медицинская и санитарно-гигиеническая помощь (уход с учетом состояния здоровья);</a:t>
            </a:r>
          </a:p>
          <a:p>
            <a:pPr fontAlgn="base"/>
            <a:r>
              <a:rPr lang="ru-RU" b="1" dirty="0"/>
              <a:t>10.  психологическая поддержка;</a:t>
            </a:r>
          </a:p>
          <a:p>
            <a:pPr fontAlgn="base"/>
            <a:r>
              <a:rPr lang="ru-RU" b="1" dirty="0"/>
              <a:t>11.  правовые услуги (помощь в оформлении документов, исключая случаи оформления документов, затрагивающих интересы третьих лиц; содействие в получении льгот, бесплатной помощи адвоката, пенсии и прочих социальных выплат, в т. ч. в оформлении документов на отказ от «социального пакета» в Пенсионном фонде РФ);</a:t>
            </a:r>
          </a:p>
          <a:p>
            <a:pPr fontAlgn="base"/>
            <a:r>
              <a:rPr lang="ru-RU" b="1" dirty="0"/>
              <a:t>12.  дополнительные услуги, оказываемые специализированными отделениями помощи на дому:</a:t>
            </a:r>
          </a:p>
          <a:p>
            <a:pPr lvl="0" fontAlgn="base"/>
            <a:r>
              <a:rPr lang="ru-RU" b="1" dirty="0" smtClean="0"/>
              <a:t>        наблюдение </a:t>
            </a:r>
            <a:r>
              <a:rPr lang="ru-RU" b="1" dirty="0"/>
              <a:t>за состоянием здоровья;</a:t>
            </a:r>
          </a:p>
          <a:p>
            <a:pPr lvl="0" fontAlgn="base"/>
            <a:r>
              <a:rPr lang="ru-RU" b="1" dirty="0" smtClean="0"/>
              <a:t>        оказание </a:t>
            </a:r>
            <a:r>
              <a:rPr lang="ru-RU" b="1" dirty="0"/>
              <a:t>экстренной доврачебной помощи;</a:t>
            </a:r>
          </a:p>
          <a:p>
            <a:pPr lvl="0" fontAlgn="base"/>
            <a:r>
              <a:rPr lang="ru-RU" b="1" dirty="0" smtClean="0"/>
              <a:t>        кормление </a:t>
            </a:r>
            <a:r>
              <a:rPr lang="ru-RU" b="1" dirty="0"/>
              <a:t>ослабленных больных.</a:t>
            </a: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6863" y="-1362808"/>
            <a:ext cx="11579468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37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0461" y="-3269634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8183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fontAlgn="base"/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b="1" dirty="0" smtClean="0"/>
              <a:t>Обратите </a:t>
            </a:r>
            <a:r>
              <a:rPr lang="ru-RU" b="1" dirty="0"/>
              <a:t>внимание: перечисленные выше услуги входят в перечень гарантированных услуг, которые предоставляются бесплатно. Дополнительная помощь, оказываемая пожилым людям по их просьбе сверх перечня, предоставляется за частичную или полную плату по договору с организацией социального обслуживания.</a:t>
            </a:r>
          </a:p>
          <a:p>
            <a:pPr fontAlgn="base"/>
            <a:r>
              <a:rPr lang="ru-RU" b="1" dirty="0"/>
              <a:t>    </a:t>
            </a:r>
            <a:r>
              <a:rPr lang="ru-RU" b="1" dirty="0" smtClean="0"/>
              <a:t>   </a:t>
            </a:r>
            <a:r>
              <a:rPr lang="ru-RU" b="1" dirty="0"/>
              <a:t>В 2020 году социальные услуги для пенсионеров в России предоставляются бесплатно или же на условиях частичной оплаты (если речь идет о дополнительных услугах). Если человек обратится за помощью в негосударственную, а частную организацию по предоставлению социальной услуги пожилому населению, ему придется частично платить за услуги, но только при условии, что его доход будет не меньше 1,5 прожиточного минимума.  </a:t>
            </a:r>
          </a:p>
          <a:p>
            <a:pPr fontAlgn="base"/>
            <a:r>
              <a:rPr lang="ru-RU" b="1" dirty="0" smtClean="0"/>
              <a:t>      Кстати</a:t>
            </a:r>
            <a:r>
              <a:rPr lang="ru-RU" b="1" dirty="0"/>
              <a:t>, каждый соцработник ведет журнал, куда вносятся все покупки и услуги, предоставленные подопечному. После чего подопечный ставит в журнале свою подпись. Документ ежемесячно проверяют заведующие отделениями Центра.</a:t>
            </a:r>
          </a:p>
          <a:p>
            <a:pPr fontAlgn="base"/>
            <a:r>
              <a:rPr lang="ru-RU" b="1" dirty="0" smtClean="0"/>
              <a:t>      За </a:t>
            </a:r>
            <a:r>
              <a:rPr lang="ru-RU" b="1" dirty="0"/>
              <a:t>получением социальной услуги теперь может обратиться не только инвалид или пенсионер, но и любой гражданин, который нуждается в социальном обслуживании.</a:t>
            </a:r>
          </a:p>
          <a:p>
            <a:pPr fontAlgn="base"/>
            <a:r>
              <a:rPr lang="ru-RU" b="1" dirty="0"/>
              <a:t>По вопросам предоставления социальных услуг можно обратиться в территориальное Управление социальной защиты населения, комплексные центры социального обслуживания населения. Если заявление поступит в органы местного самоуправления, опеки, медицинские или даже общественные организации, оно должно быть незамедлительно передано по месту назначения.</a:t>
            </a:r>
          </a:p>
          <a:p>
            <a:pPr fontAlgn="base"/>
            <a:r>
              <a:rPr lang="ru-RU" b="1" dirty="0"/>
              <a:t> </a:t>
            </a:r>
            <a:r>
              <a:rPr lang="ru-RU" b="1" dirty="0" smtClean="0"/>
              <a:t>   После </a:t>
            </a:r>
            <a:r>
              <a:rPr lang="ru-RU" b="1" dirty="0"/>
              <a:t>этого гражданин получит конкретный документ - индивидуальную программу, в которой будут записаны рекомендованные социальные услуги, в которых человек нуждается, и форма их предоставления.. С этим документом можно обратиться в любую организацию по месту жительства. Единственное условие - поставщик услуг должен быть включен в государственный областной реестр, находящийся в ведении департамента социальной защиты населения</a:t>
            </a:r>
            <a:r>
              <a:rPr lang="ru-RU" dirty="0"/>
              <a:t>.</a:t>
            </a: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6863" y="-1362808"/>
            <a:ext cx="11579468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40461" y="-3269634"/>
            <a:ext cx="9557970" cy="12192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7685" y="-2075712"/>
            <a:ext cx="11236569" cy="129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>
              <a:lnSpc>
                <a:spcPts val="2400"/>
              </a:lnSpc>
              <a:spcAft>
                <a:spcPts val="1125"/>
              </a:spcAft>
            </a:pPr>
            <a:endParaRPr lang="ru-RU" b="1" kern="1800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4638" y="-1802423"/>
            <a:ext cx="11869616" cy="5117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dirty="0" smtClean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algn="ctr" fontAlgn="base"/>
            <a:endParaRPr lang="ru-RU" dirty="0" smtClean="0"/>
          </a:p>
          <a:p>
            <a:pPr algn="ctr" fontAlgn="base"/>
            <a:endParaRPr lang="ru-RU" dirty="0"/>
          </a:p>
          <a:p>
            <a:pPr fontAlgn="base"/>
            <a:r>
              <a:rPr lang="ru-RU" dirty="0" smtClean="0"/>
              <a:t>      </a:t>
            </a:r>
            <a:endParaRPr lang="ru-RU" dirty="0" smtClean="0"/>
          </a:p>
          <a:p>
            <a:pPr fontAlgn="base"/>
            <a:endParaRPr lang="ru-RU" dirty="0"/>
          </a:p>
          <a:p>
            <a:pPr fontAlgn="base"/>
            <a:r>
              <a:rPr lang="ru-RU" dirty="0" smtClean="0"/>
              <a:t> </a:t>
            </a:r>
            <a:r>
              <a:rPr lang="ru-RU" b="1" dirty="0" smtClean="0"/>
              <a:t>Если </a:t>
            </a:r>
            <a:r>
              <a:rPr lang="ru-RU" b="1" dirty="0"/>
              <a:t>раньше право на бесплатное обслуживание имели пенсионеры и инвалиды, у которых среднедушевой доход не превышал прожиточный минимум, то теперь в расчет берутся уже полтора прожиточных минимума. </a:t>
            </a:r>
          </a:p>
          <a:p>
            <a:endParaRPr lang="ru-RU" b="1" dirty="0" smtClean="0"/>
          </a:p>
          <a:p>
            <a:r>
              <a:rPr lang="ru-RU" b="1" dirty="0"/>
              <a:t> </a:t>
            </a:r>
            <a:r>
              <a:rPr lang="ru-RU" b="1" dirty="0" smtClean="0"/>
              <a:t>     Если </a:t>
            </a:r>
            <a:r>
              <a:rPr lang="ru-RU" b="1" dirty="0"/>
              <a:t>у вас возникают вопросы  просим Вас обращаться в Государственное автономное учреждение социального обслуживания населения «Комплексный центр социального обслуживания населения г. Волчанска» по телефонам:</a:t>
            </a:r>
          </a:p>
          <a:p>
            <a:r>
              <a:rPr lang="ru-RU" b="1" dirty="0" smtClean="0"/>
              <a:t>       8(34383</a:t>
            </a:r>
            <a:r>
              <a:rPr lang="ru-RU" b="1" dirty="0"/>
              <a:t>) 5-90-86 Отделение </a:t>
            </a:r>
            <a:r>
              <a:rPr lang="ru-RU" b="1" dirty="0" err="1"/>
              <a:t>Осо</a:t>
            </a:r>
            <a:r>
              <a:rPr lang="ru-RU" b="1" dirty="0"/>
              <a:t> на дому</a:t>
            </a:r>
          </a:p>
          <a:p>
            <a:r>
              <a:rPr lang="ru-RU" b="1" dirty="0" smtClean="0"/>
              <a:t>       Заведующая </a:t>
            </a:r>
            <a:r>
              <a:rPr lang="ru-RU" b="1" dirty="0"/>
              <a:t>отделения Мацкевич Александра Леонидовна</a:t>
            </a:r>
          </a:p>
          <a:p>
            <a:r>
              <a:rPr lang="ru-RU" b="1" dirty="0" smtClean="0"/>
              <a:t>       8(34383</a:t>
            </a:r>
            <a:r>
              <a:rPr lang="ru-RU" b="1" dirty="0"/>
              <a:t>) 5-90-01</a:t>
            </a:r>
          </a:p>
          <a:p>
            <a:r>
              <a:rPr lang="ru-RU" b="1" dirty="0" smtClean="0"/>
              <a:t>       Директор </a:t>
            </a:r>
            <a:r>
              <a:rPr lang="ru-RU" b="1" dirty="0"/>
              <a:t>ГАУ «КЦСОН г. Волчанска»   Горбунова Светлана Михайловна</a:t>
            </a:r>
          </a:p>
          <a:p>
            <a:pPr marL="342900" lvl="0" indent="-342900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b="1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fontAlgn="base"/>
            <a:r>
              <a:rPr lang="ru-RU" b="1" dirty="0"/>
              <a:t> </a:t>
            </a:r>
            <a:r>
              <a:rPr lang="ru-RU" b="1" dirty="0" smtClean="0"/>
              <a:t>      </a:t>
            </a:r>
            <a:endParaRPr lang="ru-RU" b="1" dirty="0">
              <a:solidFill>
                <a:srgbClr val="000000"/>
              </a:solidFill>
              <a:latin typeface="Liberation Serif" panose="020208030705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6863" y="-1362808"/>
            <a:ext cx="11579468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Liberation Serif" panose="0202080307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820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230</Words>
  <Application>Microsoft Office PowerPoint</Application>
  <PresentationFormat>Широкоэкранный</PresentationFormat>
  <Paragraphs>125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Liberation Serif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6</cp:revision>
  <dcterms:created xsi:type="dcterms:W3CDTF">2020-12-04T06:59:48Z</dcterms:created>
  <dcterms:modified xsi:type="dcterms:W3CDTF">2020-12-08T05:53:24Z</dcterms:modified>
</cp:coreProperties>
</file>