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9" r:id="rId2"/>
    <p:sldId id="278" r:id="rId3"/>
    <p:sldId id="275" r:id="rId4"/>
    <p:sldId id="273" r:id="rId5"/>
    <p:sldId id="27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60" r:id="rId15"/>
    <p:sldId id="263" r:id="rId16"/>
    <p:sldId id="264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522" y="-2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260648"/>
            <a:ext cx="8460432" cy="5040560"/>
          </a:xfrm>
          <a:solidFill>
            <a:schemeClr val="accent4">
              <a:lumMod val="60000"/>
              <a:lumOff val="40000"/>
            </a:schemeClr>
          </a:solidFill>
          <a:ln>
            <a:solidFill>
              <a:srgbClr val="F4ECF6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ru-RU" sz="5500" dirty="0" smtClean="0"/>
              <a:t/>
            </a:r>
            <a:br>
              <a:rPr lang="ru-RU" sz="5500" dirty="0" smtClean="0"/>
            </a:br>
            <a:r>
              <a:rPr lang="ru-RU" sz="5500" dirty="0" smtClean="0"/>
              <a:t/>
            </a:r>
            <a:br>
              <a:rPr lang="ru-RU" sz="5500" dirty="0" smtClean="0"/>
            </a:br>
            <a:r>
              <a:rPr lang="ru-RU" sz="5500" dirty="0" smtClean="0"/>
              <a:t>Направление :</a:t>
            </a:r>
            <a:br>
              <a:rPr lang="ru-RU" sz="5500" dirty="0" smtClean="0"/>
            </a:br>
            <a:r>
              <a:rPr lang="ru-RU" sz="5500" dirty="0" smtClean="0"/>
              <a:t> ФИНАНСОВАЯ ГРАМОТНОСТЬ</a:t>
            </a:r>
            <a:br>
              <a:rPr lang="ru-RU" sz="5500" dirty="0" smtClean="0"/>
            </a:br>
            <a:r>
              <a:rPr lang="ru-RU" sz="5500" dirty="0" smtClean="0"/>
              <a:t>по теме:</a:t>
            </a:r>
            <a:br>
              <a:rPr lang="ru-RU" sz="5500" dirty="0" smtClean="0"/>
            </a:br>
            <a:r>
              <a:rPr lang="ru-RU" sz="5500" dirty="0" smtClean="0"/>
              <a:t>Личное  </a:t>
            </a:r>
            <a:r>
              <a:rPr lang="ru-RU" sz="5500" smtClean="0"/>
              <a:t>финансовое планирование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5301208"/>
            <a:ext cx="8064896" cy="1224136"/>
          </a:xfrm>
          <a:solidFill>
            <a:srgbClr val="FFFF00"/>
          </a:solidFill>
          <a:ln>
            <a:solidFill>
              <a:srgbClr val="FFFF00"/>
            </a:solidFill>
          </a:ln>
        </p:spPr>
        <p:txBody>
          <a:bodyPr>
            <a:normAutofit fontScale="92500" lnSpcReduction="10000"/>
          </a:bodyPr>
          <a:lstStyle/>
          <a:p>
            <a:pPr algn="ctr"/>
            <a:r>
              <a:rPr lang="ru-RU" sz="4200" b="1" dirty="0" smtClean="0"/>
              <a:t>специалист по социальной работе                                                          Осинцева Елизавета Ильясовна</a:t>
            </a:r>
          </a:p>
          <a:p>
            <a:pPr algn="ctr"/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ttp://csoud.ru/images/CB_billboard_6000x3000_hel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9125744" cy="4562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User\Desktop\Лиза\важный год -ЗОЛОТОЙ 2019-2020\ШПВ 2020-2021\ПРЕЗЕНТАЦИИ\долг платежом красен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7705" y="332655"/>
            <a:ext cx="8372767" cy="62827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C:\Users\User\Desktop\Лиза\важный год -ЗОЛОТОЙ 2019-2020\ШПВ 2020-2021\ПРЕЗЕНТАЦИИ\фин план\slide-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48680"/>
            <a:ext cx="8259600" cy="60486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Users\User\Desktop\Лиза\важный год -ЗОЛОТОЙ 2019-2020\ШПВ 2020-2021\ПРЕЗЕНТАЦИИ\долг платежом красен\image_gall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73113" y="-352425"/>
            <a:ext cx="10691813" cy="75644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 </a:t>
            </a:r>
            <a:r>
              <a:rPr lang="ru-RU" sz="2400" b="1" i="1" smtClean="0">
                <a:solidFill>
                  <a:srgbClr val="663300"/>
                </a:solidFill>
              </a:rPr>
              <a:t>Что делать, если хочется все и сразу?</a:t>
            </a:r>
          </a:p>
        </p:txBody>
      </p:sp>
      <p:pic>
        <p:nvPicPr>
          <p:cNvPr id="3075" name="Picture 3" descr="b357e59a18c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2667000"/>
            <a:ext cx="4572000" cy="390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AutoShape 5"/>
          <p:cNvSpPr>
            <a:spLocks noChangeArrowheads="1"/>
          </p:cNvSpPr>
          <p:nvPr/>
        </p:nvSpPr>
        <p:spPr bwMode="auto">
          <a:xfrm>
            <a:off x="6248400" y="914400"/>
            <a:ext cx="2667000" cy="1676400"/>
          </a:xfrm>
          <a:prstGeom prst="cloudCallout">
            <a:avLst>
              <a:gd name="adj1" fmla="val -62264"/>
              <a:gd name="adj2" fmla="val 61838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3077" name="AutoShape 6"/>
          <p:cNvSpPr>
            <a:spLocks noChangeArrowheads="1"/>
          </p:cNvSpPr>
          <p:nvPr/>
        </p:nvSpPr>
        <p:spPr bwMode="auto">
          <a:xfrm flipH="1">
            <a:off x="304800" y="762000"/>
            <a:ext cx="2895600" cy="1828800"/>
          </a:xfrm>
          <a:prstGeom prst="cloudCallout">
            <a:avLst>
              <a:gd name="adj1" fmla="val -110528"/>
              <a:gd name="adj2" fmla="val 57722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sp>
        <p:nvSpPr>
          <p:cNvPr id="3078" name="AutoShape 8"/>
          <p:cNvSpPr>
            <a:spLocks noChangeArrowheads="1"/>
          </p:cNvSpPr>
          <p:nvPr/>
        </p:nvSpPr>
        <p:spPr bwMode="auto">
          <a:xfrm flipH="1">
            <a:off x="3581400" y="533400"/>
            <a:ext cx="2667000" cy="1676400"/>
          </a:xfrm>
          <a:prstGeom prst="cloudCallout">
            <a:avLst>
              <a:gd name="adj1" fmla="val -26968"/>
              <a:gd name="adj2" fmla="val 7651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3079" name="Picture 9" descr="948984cc78a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4400" y="914400"/>
            <a:ext cx="1795463" cy="144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10" descr="22cd66af1d4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762000"/>
            <a:ext cx="2138363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Picture 11" descr="domik8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34200" y="1066800"/>
            <a:ext cx="1414463" cy="123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3" descr="ANd9GcRs1Xa_HuKrQjzipxlbMwGHHzVNdbr4ou-ER12uFGYJcu29N6o3nQ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5575300"/>
            <a:ext cx="20574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3" name="AutoShape 19"/>
          <p:cNvSpPr>
            <a:spLocks noChangeArrowheads="1"/>
          </p:cNvSpPr>
          <p:nvPr/>
        </p:nvSpPr>
        <p:spPr bwMode="auto">
          <a:xfrm flipH="1">
            <a:off x="533400" y="2667000"/>
            <a:ext cx="2133600" cy="1524000"/>
          </a:xfrm>
          <a:prstGeom prst="cloudCallout">
            <a:avLst>
              <a:gd name="adj1" fmla="val -147546"/>
              <a:gd name="adj2" fmla="val -3875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3084" name="Picture 20" descr="91ace137760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66800" y="2819400"/>
            <a:ext cx="1050925" cy="123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5" name="AutoShape 21"/>
          <p:cNvSpPr>
            <a:spLocks noChangeArrowheads="1"/>
          </p:cNvSpPr>
          <p:nvPr/>
        </p:nvSpPr>
        <p:spPr bwMode="auto">
          <a:xfrm>
            <a:off x="6781800" y="2667000"/>
            <a:ext cx="2133600" cy="2209800"/>
          </a:xfrm>
          <a:prstGeom prst="cloudCallout">
            <a:avLst>
              <a:gd name="adj1" fmla="val -92931"/>
              <a:gd name="adj2" fmla="val -3290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ru-RU"/>
          </a:p>
        </p:txBody>
      </p:sp>
      <p:pic>
        <p:nvPicPr>
          <p:cNvPr id="3086" name="Picture 22" descr="abfa73ccc05c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315200" y="2895600"/>
            <a:ext cx="107156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23" descr="deng84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43800" y="5634038"/>
            <a:ext cx="1447800" cy="1223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39763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663300"/>
                </a:solidFill>
              </a:rPr>
              <a:t>Личная финансовая грамотность – путь к безопасности и успеху</a:t>
            </a:r>
          </a:p>
        </p:txBody>
      </p:sp>
      <p:pic>
        <p:nvPicPr>
          <p:cNvPr id="4099" name="Picture 3" descr="https://encrypted-tbn1.google.com/images?q=tbn:ANd9GcSi3NHpeMjUPGqLnAz8bU7Ml0gyK6I6p-EJO6ajsJm0Xd2FSwrhg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6600" y="2667000"/>
            <a:ext cx="2743200" cy="205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2209800" y="762000"/>
            <a:ext cx="4724400" cy="177800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принимать обоснованные решения и совершать эффективные действия в сферах, имеющих отношение к управлению финансами, для реализации жизненных целей и планов в текущий момент и будущие периоды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0" y="4805363"/>
            <a:ext cx="9144000" cy="2052637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solidFill>
                  <a:srgbClr val="990000"/>
                </a:solidFill>
              </a:rPr>
              <a:t>Финансовая грамотность</a:t>
            </a:r>
            <a:r>
              <a:rPr lang="ru-RU"/>
              <a:t> –  сфера, предполагающая понимание ключевых финансовых понятий и использование этой информации для принятия разумных решений, способствующих экономической безопасности и благосостоянию людей. К ним относятся принятие решений о тратах и сбережениях, выбор соответствующих финансовых инструментов, планирование бюджета, накопление средств на будущие цели, например, получение образования или обеспеченная жизнь в зрелом возрасте. </a:t>
            </a:r>
          </a:p>
        </p:txBody>
      </p:sp>
      <p:sp>
        <p:nvSpPr>
          <p:cNvPr id="4102" name="AutoShape 6"/>
          <p:cNvSpPr>
            <a:spLocks noChangeArrowheads="1"/>
          </p:cNvSpPr>
          <p:nvPr/>
        </p:nvSpPr>
        <p:spPr bwMode="auto">
          <a:xfrm>
            <a:off x="5638800" y="2895600"/>
            <a:ext cx="3505200" cy="1524000"/>
          </a:xfrm>
          <a:custGeom>
            <a:avLst/>
            <a:gdLst>
              <a:gd name="T0" fmla="*/ 2503784 w 21600"/>
              <a:gd name="T1" fmla="*/ 0 h 21600"/>
              <a:gd name="T2" fmla="*/ 1502205 w 21600"/>
              <a:gd name="T3" fmla="*/ 508000 h 21600"/>
              <a:gd name="T4" fmla="*/ 0 w 21600"/>
              <a:gd name="T5" fmla="*/ 1270071 h 21600"/>
              <a:gd name="T6" fmla="*/ 1502205 w 21600"/>
              <a:gd name="T7" fmla="*/ 1524000 h 21600"/>
              <a:gd name="T8" fmla="*/ 3004411 w 21600"/>
              <a:gd name="T9" fmla="*/ 1058333 h 21600"/>
              <a:gd name="T10" fmla="*/ 3505200 w 21600"/>
              <a:gd name="T11" fmla="*/ 5080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Способность и умение</a:t>
            </a:r>
          </a:p>
        </p:txBody>
      </p:sp>
      <p:sp>
        <p:nvSpPr>
          <p:cNvPr id="4103" name="AutoShape 7"/>
          <p:cNvSpPr>
            <a:spLocks noChangeArrowheads="1"/>
          </p:cNvSpPr>
          <p:nvPr/>
        </p:nvSpPr>
        <p:spPr bwMode="auto">
          <a:xfrm flipH="1">
            <a:off x="152400" y="2895600"/>
            <a:ext cx="3505200" cy="1524000"/>
          </a:xfrm>
          <a:custGeom>
            <a:avLst/>
            <a:gdLst>
              <a:gd name="T0" fmla="*/ 2503784 w 21600"/>
              <a:gd name="T1" fmla="*/ 0 h 21600"/>
              <a:gd name="T2" fmla="*/ 1502205 w 21600"/>
              <a:gd name="T3" fmla="*/ 508000 h 21600"/>
              <a:gd name="T4" fmla="*/ 0 w 21600"/>
              <a:gd name="T5" fmla="*/ 1270071 h 21600"/>
              <a:gd name="T6" fmla="*/ 1502205 w 21600"/>
              <a:gd name="T7" fmla="*/ 1524000 h 21600"/>
              <a:gd name="T8" fmla="*/ 3004411 w 21600"/>
              <a:gd name="T9" fmla="*/ 1058333 h 21600"/>
              <a:gd name="T10" fmla="*/ 3505200 w 21600"/>
              <a:gd name="T11" fmla="*/ 5080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14400 h 21600"/>
              <a:gd name="T20" fmla="*/ 18514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/>
              <a:t>Способность и умение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" y="762000"/>
            <a:ext cx="1905000" cy="183197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1400" b="1"/>
              <a:t>вести учет всех поступлений и расходов </a:t>
            </a:r>
          </a:p>
          <a:p>
            <a:pPr>
              <a:buFontTx/>
              <a:buChar char="•"/>
            </a:pPr>
            <a:r>
              <a:rPr lang="ru-RU" sz="1400" b="1"/>
              <a:t>распоряжаться денежными ресурсами </a:t>
            </a:r>
          </a:p>
          <a:p>
            <a:pPr>
              <a:buFontTx/>
              <a:buChar char="•"/>
            </a:pPr>
            <a:r>
              <a:rPr lang="ru-RU" sz="1400" b="1"/>
              <a:t>планировать будущее</a:t>
            </a:r>
          </a:p>
        </p:txBody>
      </p:sp>
      <p:sp>
        <p:nvSpPr>
          <p:cNvPr id="4105" name="Text Box 9"/>
          <p:cNvSpPr txBox="1">
            <a:spLocks noChangeArrowheads="1"/>
          </p:cNvSpPr>
          <p:nvPr/>
        </p:nvSpPr>
        <p:spPr bwMode="auto">
          <a:xfrm>
            <a:off x="7086600" y="762000"/>
            <a:ext cx="1905000" cy="171767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ru-RU" sz="1300" b="1"/>
              <a:t>делать выбор финансовых инструментов</a:t>
            </a:r>
            <a:r>
              <a:rPr lang="ru-RU" sz="1300"/>
              <a:t> </a:t>
            </a:r>
          </a:p>
          <a:p>
            <a:pPr>
              <a:buFontTx/>
              <a:buChar char="•"/>
            </a:pPr>
            <a:r>
              <a:rPr lang="ru-RU" sz="1300" b="1"/>
              <a:t>создавать сбережения, чтобы обеспечить будущее и быть готовыми к ситуациям</a:t>
            </a:r>
            <a:r>
              <a:rPr lang="ru-RU" sz="1300"/>
              <a:t> </a:t>
            </a:r>
            <a:r>
              <a:rPr lang="ru-RU" sz="1300" b="1"/>
              <a:t>риска</a:t>
            </a:r>
          </a:p>
        </p:txBody>
      </p:sp>
      <p:sp>
        <p:nvSpPr>
          <p:cNvPr id="4106" name="Text Box 10"/>
          <p:cNvSpPr txBox="1">
            <a:spLocks noChangeArrowheads="1"/>
          </p:cNvSpPr>
          <p:nvPr/>
        </p:nvSpPr>
        <p:spPr bwMode="auto">
          <a:xfrm rot="523143">
            <a:off x="3962400" y="3048000"/>
            <a:ext cx="1066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000" b="1">
                <a:solidFill>
                  <a:schemeClr val="bg1"/>
                </a:solidFill>
              </a:rPr>
              <a:t>Финансовая</a:t>
            </a:r>
          </a:p>
          <a:p>
            <a:r>
              <a:rPr lang="ru-RU" sz="1000" b="1">
                <a:solidFill>
                  <a:schemeClr val="bg1"/>
                </a:solidFill>
              </a:rPr>
              <a:t>грамотность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pPr eaLnBrk="1" hangingPunct="1"/>
            <a:r>
              <a:rPr lang="ru-RU" sz="2400" b="1" i="1" smtClean="0">
                <a:solidFill>
                  <a:srgbClr val="663300"/>
                </a:solidFill>
              </a:rPr>
              <a:t>Личное финансовое планирование: формулирование цели</a:t>
            </a:r>
          </a:p>
        </p:txBody>
      </p:sp>
      <p:pic>
        <p:nvPicPr>
          <p:cNvPr id="5123" name="Picture 3" descr="5e10de97b24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24200"/>
            <a:ext cx="365125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5e10de97b24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199342">
            <a:off x="2656681" y="4714082"/>
            <a:ext cx="1239837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04800" y="914400"/>
            <a:ext cx="4419600" cy="177800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Стратегические цели (долгосрочные): обеспечить достойную пенсию.</a:t>
            </a:r>
          </a:p>
          <a:p>
            <a:pPr algn="ctr"/>
            <a:r>
              <a:rPr lang="ru-RU"/>
              <a:t>Вопросы для планирования: в каком возрасте? Какая сумма будет достойной пенсией? Нужны ли накопления? 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876800" y="4876800"/>
            <a:ext cx="4038600" cy="122872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/>
              <a:t>Тактические цели (краткосрочные):</a:t>
            </a:r>
          </a:p>
          <a:p>
            <a:pPr algn="ctr"/>
            <a:r>
              <a:rPr lang="ru-RU"/>
              <a:t>накопить на новый велосипед или компьютер. Знать и планировать: размер суммы, срок покупки.</a:t>
            </a: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57800" y="990600"/>
            <a:ext cx="6207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096000" y="1066800"/>
            <a:ext cx="2759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Какова моя цель?</a:t>
            </a:r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2133600"/>
            <a:ext cx="6207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6172200" y="2133600"/>
            <a:ext cx="2530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Срок реализации цели?</a:t>
            </a:r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3276600"/>
            <a:ext cx="6207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6232525" y="3314700"/>
            <a:ext cx="260667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Сколько денег мне нужно для достижения цели в срок?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i="1" smtClean="0">
                <a:solidFill>
                  <a:srgbClr val="663300"/>
                </a:solidFill>
              </a:rPr>
              <a:t>Личное финансовое планирование: определение источника искомой суммы</a:t>
            </a:r>
          </a:p>
        </p:txBody>
      </p:sp>
      <p:pic>
        <p:nvPicPr>
          <p:cNvPr id="6147" name="Picture 5" descr="ANd9GcSNBEeHssl9jopZiHc5DqBSzP0zthK09lcf14zFzOD0KQSOqzRJ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9400" y="914400"/>
            <a:ext cx="3505200" cy="257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2819400" y="2971800"/>
            <a:ext cx="3429000" cy="51752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>
                <a:solidFill>
                  <a:srgbClr val="663300"/>
                </a:solidFill>
              </a:rPr>
              <a:t>Подводим баланс своих активов и пассивов//не реже 1 раза в год</a:t>
            </a:r>
          </a:p>
        </p:txBody>
      </p:sp>
      <p:sp>
        <p:nvSpPr>
          <p:cNvPr id="6149" name="Text Box 7"/>
          <p:cNvSpPr txBox="1">
            <a:spLocks noChangeArrowheads="1"/>
          </p:cNvSpPr>
          <p:nvPr/>
        </p:nvSpPr>
        <p:spPr bwMode="auto">
          <a:xfrm>
            <a:off x="0" y="914400"/>
            <a:ext cx="2819400" cy="51752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>
                <a:solidFill>
                  <a:srgbClr val="663300"/>
                </a:solidFill>
              </a:rPr>
              <a:t>Активы: </a:t>
            </a:r>
          </a:p>
          <a:p>
            <a:pPr algn="ctr"/>
            <a:r>
              <a:rPr lang="ru-RU" sz="1400" b="1" i="1">
                <a:solidFill>
                  <a:srgbClr val="663300"/>
                </a:solidFill>
              </a:rPr>
              <a:t>то, чем вы владеете</a:t>
            </a:r>
          </a:p>
        </p:txBody>
      </p:sp>
      <p:sp>
        <p:nvSpPr>
          <p:cNvPr id="6150" name="Text Box 8"/>
          <p:cNvSpPr txBox="1">
            <a:spLocks noChangeArrowheads="1"/>
          </p:cNvSpPr>
          <p:nvPr/>
        </p:nvSpPr>
        <p:spPr bwMode="auto">
          <a:xfrm>
            <a:off x="6324600" y="914400"/>
            <a:ext cx="2819400" cy="51752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>
                <a:solidFill>
                  <a:srgbClr val="663300"/>
                </a:solidFill>
              </a:rPr>
              <a:t>Пассивы: </a:t>
            </a:r>
          </a:p>
          <a:p>
            <a:pPr algn="ctr"/>
            <a:r>
              <a:rPr lang="ru-RU" sz="1400" b="1" i="1">
                <a:solidFill>
                  <a:srgbClr val="663300"/>
                </a:solidFill>
              </a:rPr>
              <a:t>ваши обязательства</a:t>
            </a:r>
          </a:p>
        </p:txBody>
      </p:sp>
      <p:sp>
        <p:nvSpPr>
          <p:cNvPr id="6151" name="AutoShape 12"/>
          <p:cNvSpPr>
            <a:spLocks noChangeArrowheads="1"/>
          </p:cNvSpPr>
          <p:nvPr/>
        </p:nvSpPr>
        <p:spPr bwMode="auto">
          <a:xfrm>
            <a:off x="6553200" y="1447800"/>
            <a:ext cx="2590800" cy="2895600"/>
          </a:xfrm>
          <a:prstGeom prst="upDownArrowCallout">
            <a:avLst>
              <a:gd name="adj1" fmla="val 25000"/>
              <a:gd name="adj2" fmla="val 25000"/>
              <a:gd name="adj3" fmla="val 13971"/>
              <a:gd name="adj4" fmla="val 50000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/>
              <a:t>Банковский кредит, </a:t>
            </a:r>
          </a:p>
          <a:p>
            <a:pPr algn="ctr"/>
            <a:r>
              <a:rPr lang="ru-RU" sz="1400"/>
              <a:t>налоги,</a:t>
            </a:r>
          </a:p>
          <a:p>
            <a:pPr algn="ctr"/>
            <a:r>
              <a:rPr lang="ru-RU" sz="1400"/>
              <a:t>долги частным лицам, </a:t>
            </a:r>
          </a:p>
          <a:p>
            <a:pPr algn="ctr"/>
            <a:r>
              <a:rPr lang="ru-RU" sz="1400"/>
              <a:t>алименты,</a:t>
            </a:r>
          </a:p>
          <a:p>
            <a:pPr algn="ctr"/>
            <a:r>
              <a:rPr lang="ru-RU" sz="1400"/>
              <a:t>коммунальные платежи</a:t>
            </a:r>
          </a:p>
          <a:p>
            <a:pPr algn="ctr"/>
            <a:endParaRPr lang="ru-RU" sz="1400"/>
          </a:p>
        </p:txBody>
      </p:sp>
      <p:sp>
        <p:nvSpPr>
          <p:cNvPr id="6152" name="AutoShape 14"/>
          <p:cNvSpPr>
            <a:spLocks noChangeArrowheads="1"/>
          </p:cNvSpPr>
          <p:nvPr/>
        </p:nvSpPr>
        <p:spPr bwMode="auto">
          <a:xfrm>
            <a:off x="152400" y="1447800"/>
            <a:ext cx="2514600" cy="2209800"/>
          </a:xfrm>
          <a:prstGeom prst="upArrowCallout">
            <a:avLst>
              <a:gd name="adj1" fmla="val 28448"/>
              <a:gd name="adj2" fmla="val 28448"/>
              <a:gd name="adj3" fmla="val 16667"/>
              <a:gd name="adj4" fmla="val 66667"/>
            </a:avLst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/>
              <a:t>Банковские депозиты, </a:t>
            </a:r>
          </a:p>
          <a:p>
            <a:pPr algn="ctr"/>
            <a:r>
              <a:rPr lang="ru-RU" sz="1400"/>
              <a:t>драгоценности, квартира,</a:t>
            </a:r>
          </a:p>
          <a:p>
            <a:pPr algn="ctr"/>
            <a:r>
              <a:rPr lang="ru-RU" sz="1400"/>
              <a:t>машина, дача, авторские</a:t>
            </a:r>
          </a:p>
          <a:p>
            <a:pPr algn="ctr"/>
            <a:r>
              <a:rPr lang="ru-RU" sz="1400"/>
              <a:t>права и др.</a:t>
            </a:r>
          </a:p>
        </p:txBody>
      </p:sp>
      <p:sp>
        <p:nvSpPr>
          <p:cNvPr id="6153" name="AutoShape 15"/>
          <p:cNvSpPr>
            <a:spLocks noChangeArrowheads="1"/>
          </p:cNvSpPr>
          <p:nvPr/>
        </p:nvSpPr>
        <p:spPr bwMode="auto">
          <a:xfrm rot="-8042108">
            <a:off x="2057400" y="3733800"/>
            <a:ext cx="852488" cy="852488"/>
          </a:xfrm>
          <a:custGeom>
            <a:avLst/>
            <a:gdLst>
              <a:gd name="T0" fmla="*/ 608937 w 21600"/>
              <a:gd name="T1" fmla="*/ 0 h 21600"/>
              <a:gd name="T2" fmla="*/ 365346 w 21600"/>
              <a:gd name="T3" fmla="*/ 243551 h 21600"/>
              <a:gd name="T4" fmla="*/ 243551 w 21600"/>
              <a:gd name="T5" fmla="*/ 365346 h 21600"/>
              <a:gd name="T6" fmla="*/ 0 w 21600"/>
              <a:gd name="T7" fmla="*/ 608937 h 21600"/>
              <a:gd name="T8" fmla="*/ 243551 w 21600"/>
              <a:gd name="T9" fmla="*/ 852488 h 21600"/>
              <a:gd name="T10" fmla="*/ 487142 w 21600"/>
              <a:gd name="T11" fmla="*/ 730693 h 21600"/>
              <a:gd name="T12" fmla="*/ 730693 w 21600"/>
              <a:gd name="T13" fmla="*/ 487142 h 21600"/>
              <a:gd name="T14" fmla="*/ 852488 w 21600"/>
              <a:gd name="T15" fmla="*/ 243551 h 21600"/>
              <a:gd name="T16" fmla="*/ 17694720 60000 65536"/>
              <a:gd name="T17" fmla="*/ 11796480 60000 65536"/>
              <a:gd name="T18" fmla="*/ 17694720 60000 65536"/>
              <a:gd name="T19" fmla="*/ 11796480 60000 65536"/>
              <a:gd name="T20" fmla="*/ 5898240 60000 65536"/>
              <a:gd name="T21" fmla="*/ 5898240 60000 65536"/>
              <a:gd name="T22" fmla="*/ 0 60000 65536"/>
              <a:gd name="T23" fmla="*/ 0 60000 65536"/>
              <a:gd name="T24" fmla="*/ 3085 w 21600"/>
              <a:gd name="T25" fmla="*/ 12343 h 21600"/>
              <a:gd name="T26" fmla="*/ 18514 w 21600"/>
              <a:gd name="T27" fmla="*/ 18514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15429" y="0"/>
                </a:moveTo>
                <a:lnTo>
                  <a:pt x="9257" y="6171"/>
                </a:lnTo>
                <a:lnTo>
                  <a:pt x="12343" y="6171"/>
                </a:lnTo>
                <a:lnTo>
                  <a:pt x="12343" y="12343"/>
                </a:lnTo>
                <a:lnTo>
                  <a:pt x="6171" y="12343"/>
                </a:lnTo>
                <a:lnTo>
                  <a:pt x="6171" y="9257"/>
                </a:lnTo>
                <a:lnTo>
                  <a:pt x="0" y="15429"/>
                </a:lnTo>
                <a:lnTo>
                  <a:pt x="6171" y="21600"/>
                </a:lnTo>
                <a:lnTo>
                  <a:pt x="6171" y="18514"/>
                </a:lnTo>
                <a:lnTo>
                  <a:pt x="18514" y="18514"/>
                </a:lnTo>
                <a:lnTo>
                  <a:pt x="18514" y="6171"/>
                </a:lnTo>
                <a:lnTo>
                  <a:pt x="21600" y="6171"/>
                </a:lnTo>
                <a:close/>
              </a:path>
            </a:pathLst>
          </a:cu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rect">
              <a:fillToRect l="50000" t="50000" r="50000" b="50000"/>
            </a:path>
          </a:gradFill>
          <a:ln w="38100" cmpd="dbl">
            <a:solidFill>
              <a:srgbClr val="99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6154" name="Text Box 16"/>
          <p:cNvSpPr txBox="1">
            <a:spLocks noChangeArrowheads="1"/>
          </p:cNvSpPr>
          <p:nvPr/>
        </p:nvSpPr>
        <p:spPr bwMode="auto">
          <a:xfrm>
            <a:off x="228600" y="4419600"/>
            <a:ext cx="2133600" cy="179387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>
                <a:solidFill>
                  <a:srgbClr val="663300"/>
                </a:solidFill>
              </a:rPr>
              <a:t>Потребительские (для поддержания уровня жизни):</a:t>
            </a:r>
          </a:p>
          <a:p>
            <a:pPr algn="ctr"/>
            <a:r>
              <a:rPr lang="ru-RU" sz="1400">
                <a:solidFill>
                  <a:srgbClr val="663300"/>
                </a:solidFill>
              </a:rPr>
              <a:t>телефон, телевизор, машина и пр.</a:t>
            </a:r>
          </a:p>
          <a:p>
            <a:pPr algn="ctr"/>
            <a:r>
              <a:rPr lang="ru-RU" sz="1400">
                <a:solidFill>
                  <a:srgbClr val="663300"/>
                </a:solidFill>
              </a:rPr>
              <a:t>Быстро теряют стоимость и требуют затрат</a:t>
            </a:r>
            <a:r>
              <a:rPr lang="ru-RU" sz="1400" b="1" i="1">
                <a:solidFill>
                  <a:srgbClr val="663300"/>
                </a:solidFill>
              </a:rPr>
              <a:t> </a:t>
            </a:r>
          </a:p>
        </p:txBody>
      </p:sp>
      <p:sp>
        <p:nvSpPr>
          <p:cNvPr id="6155" name="Text Box 17"/>
          <p:cNvSpPr txBox="1">
            <a:spLocks noChangeArrowheads="1"/>
          </p:cNvSpPr>
          <p:nvPr/>
        </p:nvSpPr>
        <p:spPr bwMode="auto">
          <a:xfrm>
            <a:off x="2590800" y="4419600"/>
            <a:ext cx="2057400" cy="221932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i="1">
                <a:solidFill>
                  <a:srgbClr val="663300"/>
                </a:solidFill>
              </a:rPr>
              <a:t>Инвестиционные (для получения текущего дохода, дохода за счет роста стоимости при продаже):</a:t>
            </a:r>
          </a:p>
          <a:p>
            <a:pPr algn="ctr"/>
            <a:r>
              <a:rPr lang="ru-RU" sz="1400">
                <a:solidFill>
                  <a:srgbClr val="663300"/>
                </a:solidFill>
              </a:rPr>
              <a:t>депозиты, ценные бумаги, инвестиционная недвижимость</a:t>
            </a:r>
          </a:p>
        </p:txBody>
      </p:sp>
      <p:pic>
        <p:nvPicPr>
          <p:cNvPr id="6156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4419600"/>
            <a:ext cx="6207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7" name="Text Box 19"/>
          <p:cNvSpPr txBox="1">
            <a:spLocks noChangeArrowheads="1"/>
          </p:cNvSpPr>
          <p:nvPr/>
        </p:nvSpPr>
        <p:spPr bwMode="auto">
          <a:xfrm>
            <a:off x="5715000" y="4572000"/>
            <a:ext cx="2987675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solidFill>
                  <a:srgbClr val="663300"/>
                </a:solidFill>
              </a:rPr>
              <a:t>Каков мой годовой баланс?</a:t>
            </a:r>
          </a:p>
        </p:txBody>
      </p:sp>
      <p:pic>
        <p:nvPicPr>
          <p:cNvPr id="6158" name="Picture 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5562600"/>
            <a:ext cx="62071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9" name="Text Box 21"/>
          <p:cNvSpPr txBox="1">
            <a:spLocks noChangeArrowheads="1"/>
          </p:cNvSpPr>
          <p:nvPr/>
        </p:nvSpPr>
        <p:spPr bwMode="auto">
          <a:xfrm>
            <a:off x="5791200" y="5638800"/>
            <a:ext cx="283527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600">
                <a:solidFill>
                  <a:srgbClr val="663300"/>
                </a:solidFill>
              </a:rPr>
              <a:t>Почему квартира относится к смешанным активам?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52400"/>
            <a:ext cx="8229600" cy="48736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2400" b="1" i="1" smtClean="0">
                <a:solidFill>
                  <a:srgbClr val="663300"/>
                </a:solidFill>
              </a:rPr>
              <a:t>Личное финансовое планирование: активы в трех измерениях</a:t>
            </a:r>
          </a:p>
        </p:txBody>
      </p:sp>
      <p:pic>
        <p:nvPicPr>
          <p:cNvPr id="7171" name="Picture 8" descr="ANd9GcROxhMActuiEERUL0msKFYKkb2KII5PN506MOuNbwmSWIde-DH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4200" y="2895600"/>
            <a:ext cx="33528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9" descr="c8f4398a11b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38800" y="3922713"/>
            <a:ext cx="3505200" cy="293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10" descr="c8f4398a11b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02088"/>
            <a:ext cx="3409950" cy="28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11"/>
          <p:cNvSpPr txBox="1">
            <a:spLocks noChangeArrowheads="1"/>
          </p:cNvSpPr>
          <p:nvPr/>
        </p:nvSpPr>
        <p:spPr bwMode="auto">
          <a:xfrm>
            <a:off x="1508125" y="5372100"/>
            <a:ext cx="1387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7175" name="Text Box 12"/>
          <p:cNvSpPr txBox="1">
            <a:spLocks noChangeArrowheads="1"/>
          </p:cNvSpPr>
          <p:nvPr/>
        </p:nvSpPr>
        <p:spPr bwMode="auto">
          <a:xfrm>
            <a:off x="1219200" y="5486400"/>
            <a:ext cx="1768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rgbClr val="990000"/>
                </a:solidFill>
              </a:rPr>
              <a:t>ликвидность</a:t>
            </a:r>
          </a:p>
        </p:txBody>
      </p:sp>
      <p:sp>
        <p:nvSpPr>
          <p:cNvPr id="7176" name="Text Box 13"/>
          <p:cNvSpPr txBox="1">
            <a:spLocks noChangeArrowheads="1"/>
          </p:cNvSpPr>
          <p:nvPr/>
        </p:nvSpPr>
        <p:spPr bwMode="auto">
          <a:xfrm>
            <a:off x="6080125" y="5372100"/>
            <a:ext cx="18446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i="1">
                <a:solidFill>
                  <a:srgbClr val="990000"/>
                </a:solidFill>
              </a:rPr>
              <a:t>доходность</a:t>
            </a:r>
          </a:p>
        </p:txBody>
      </p:sp>
      <p:sp>
        <p:nvSpPr>
          <p:cNvPr id="7177" name="Text Box 14"/>
          <p:cNvSpPr txBox="1">
            <a:spLocks noChangeArrowheads="1"/>
          </p:cNvSpPr>
          <p:nvPr/>
        </p:nvSpPr>
        <p:spPr bwMode="auto">
          <a:xfrm>
            <a:off x="3429000" y="4038600"/>
            <a:ext cx="1752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rgbClr val="990000"/>
                </a:solidFill>
              </a:rPr>
              <a:t>надежность</a:t>
            </a:r>
          </a:p>
        </p:txBody>
      </p:sp>
      <p:sp>
        <p:nvSpPr>
          <p:cNvPr id="7178" name="Text Box 15"/>
          <p:cNvSpPr txBox="1">
            <a:spLocks noChangeArrowheads="1"/>
          </p:cNvSpPr>
          <p:nvPr/>
        </p:nvSpPr>
        <p:spPr bwMode="auto">
          <a:xfrm>
            <a:off x="3505200" y="5715000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 i="1">
                <a:solidFill>
                  <a:srgbClr val="990000"/>
                </a:solidFill>
              </a:rPr>
              <a:t>активы</a:t>
            </a:r>
          </a:p>
        </p:txBody>
      </p:sp>
      <p:sp>
        <p:nvSpPr>
          <p:cNvPr id="7179" name="Text Box 16"/>
          <p:cNvSpPr txBox="1">
            <a:spLocks noChangeArrowheads="1"/>
          </p:cNvSpPr>
          <p:nvPr/>
        </p:nvSpPr>
        <p:spPr bwMode="auto">
          <a:xfrm>
            <a:off x="304800" y="1371600"/>
            <a:ext cx="2514600" cy="264477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990000"/>
                </a:solidFill>
              </a:rPr>
              <a:t>Ликвидность – способность любой актив превратить в деньги. </a:t>
            </a:r>
          </a:p>
          <a:p>
            <a:pPr algn="ctr"/>
            <a:r>
              <a:rPr lang="ru-RU" sz="1400" b="1">
                <a:solidFill>
                  <a:srgbClr val="990000"/>
                </a:solidFill>
              </a:rPr>
              <a:t>Ликвидность зависит от спроса и предложения; от организованного рынка для данного актива.</a:t>
            </a:r>
          </a:p>
          <a:p>
            <a:pPr algn="ctr"/>
            <a:r>
              <a:rPr lang="ru-RU" sz="1400" b="1">
                <a:solidFill>
                  <a:srgbClr val="990000"/>
                </a:solidFill>
              </a:rPr>
              <a:t>Деньги – самоликвидный актив; банковский вклад – ликвидный актив.</a:t>
            </a:r>
          </a:p>
          <a:p>
            <a:endParaRPr lang="ru-RU" sz="1400" b="1">
              <a:solidFill>
                <a:srgbClr val="990000"/>
              </a:solidFill>
            </a:endParaRPr>
          </a:p>
          <a:p>
            <a:endParaRPr lang="ru-RU" sz="1400">
              <a:solidFill>
                <a:srgbClr val="990000"/>
              </a:solidFill>
            </a:endParaRPr>
          </a:p>
        </p:txBody>
      </p:sp>
      <p:pic>
        <p:nvPicPr>
          <p:cNvPr id="7180" name="Picture 1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4419600"/>
            <a:ext cx="4349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1" name="Text Box 18"/>
          <p:cNvSpPr txBox="1">
            <a:spLocks noChangeArrowheads="1"/>
          </p:cNvSpPr>
          <p:nvPr/>
        </p:nvSpPr>
        <p:spPr bwMode="auto">
          <a:xfrm>
            <a:off x="685800" y="4572000"/>
            <a:ext cx="11588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990000"/>
                </a:solidFill>
              </a:rPr>
              <a:t>Квартира?</a:t>
            </a:r>
          </a:p>
        </p:txBody>
      </p:sp>
      <p:sp>
        <p:nvSpPr>
          <p:cNvPr id="7182" name="Text Box 19"/>
          <p:cNvSpPr txBox="1">
            <a:spLocks noChangeArrowheads="1"/>
          </p:cNvSpPr>
          <p:nvPr/>
        </p:nvSpPr>
        <p:spPr bwMode="auto">
          <a:xfrm>
            <a:off x="3200400" y="1371600"/>
            <a:ext cx="2530475" cy="179387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990000"/>
                </a:solidFill>
              </a:rPr>
              <a:t>Надежность – способность актива противостоять рискам. </a:t>
            </a:r>
          </a:p>
          <a:p>
            <a:pPr algn="ctr"/>
            <a:r>
              <a:rPr lang="ru-RU" sz="1400" b="1">
                <a:solidFill>
                  <a:srgbClr val="990000"/>
                </a:solidFill>
              </a:rPr>
              <a:t>В разное время надежными считались разные активы: деньги, валюта, золото, недвижимость, депозиты.</a:t>
            </a:r>
            <a:r>
              <a:rPr lang="ru-RU" sz="1400">
                <a:solidFill>
                  <a:srgbClr val="990000"/>
                </a:solidFill>
              </a:rPr>
              <a:t> </a:t>
            </a:r>
          </a:p>
        </p:txBody>
      </p:sp>
      <p:sp>
        <p:nvSpPr>
          <p:cNvPr id="7183" name="Text Box 20"/>
          <p:cNvSpPr txBox="1">
            <a:spLocks noChangeArrowheads="1"/>
          </p:cNvSpPr>
          <p:nvPr/>
        </p:nvSpPr>
        <p:spPr bwMode="auto">
          <a:xfrm>
            <a:off x="6096000" y="1371600"/>
            <a:ext cx="2895600" cy="1581150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990000"/>
                </a:solidFill>
              </a:rPr>
              <a:t>Доходность – способность актива изменять свою стоимость во времени. Измеряется в процентах. </a:t>
            </a:r>
          </a:p>
          <a:p>
            <a:pPr algn="ctr"/>
            <a:r>
              <a:rPr lang="ru-RU" sz="1400" b="1">
                <a:solidFill>
                  <a:srgbClr val="990000"/>
                </a:solidFill>
              </a:rPr>
              <a:t>Компоненты: текущий доход и прирост стоимости. </a:t>
            </a:r>
          </a:p>
          <a:p>
            <a:endParaRPr lang="ru-RU" sz="1400" b="1">
              <a:solidFill>
                <a:srgbClr val="990000"/>
              </a:solidFill>
            </a:endParaRPr>
          </a:p>
        </p:txBody>
      </p:sp>
      <p:pic>
        <p:nvPicPr>
          <p:cNvPr id="7184" name="Picture 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96000" y="3276600"/>
            <a:ext cx="4349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85" name="Text Box 22"/>
          <p:cNvSpPr txBox="1">
            <a:spLocks noChangeArrowheads="1"/>
          </p:cNvSpPr>
          <p:nvPr/>
        </p:nvSpPr>
        <p:spPr bwMode="auto">
          <a:xfrm>
            <a:off x="6553200" y="3124200"/>
            <a:ext cx="2378075" cy="85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b="1">
                <a:solidFill>
                  <a:srgbClr val="990000"/>
                </a:solidFill>
              </a:rPr>
              <a:t>Почему инвесторов привлекают</a:t>
            </a:r>
            <a:r>
              <a:rPr lang="ru-RU" sz="1400" b="1">
                <a:solidFill>
                  <a:srgbClr val="990000"/>
                </a:solidFill>
              </a:rPr>
              <a:t> </a:t>
            </a:r>
            <a:r>
              <a:rPr lang="ru-RU" sz="1200" b="1">
                <a:solidFill>
                  <a:srgbClr val="990000"/>
                </a:solidFill>
              </a:rPr>
              <a:t>ликвидные надежные активы с низкой доходностью?</a:t>
            </a:r>
          </a:p>
        </p:txBody>
      </p:sp>
      <p:sp>
        <p:nvSpPr>
          <p:cNvPr id="7186" name="Text Box 23"/>
          <p:cNvSpPr txBox="1">
            <a:spLocks noChangeArrowheads="1"/>
          </p:cNvSpPr>
          <p:nvPr/>
        </p:nvSpPr>
        <p:spPr bwMode="auto">
          <a:xfrm>
            <a:off x="1524000" y="838200"/>
            <a:ext cx="5943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i="1">
                <a:solidFill>
                  <a:srgbClr val="990000"/>
                </a:solidFill>
              </a:rPr>
              <a:t>Примеряйте каждый актив к своим целям! </a:t>
            </a:r>
          </a:p>
        </p:txBody>
      </p:sp>
      <p:sp>
        <p:nvSpPr>
          <p:cNvPr id="7187" name="Text Box 24"/>
          <p:cNvSpPr txBox="1">
            <a:spLocks noChangeArrowheads="1"/>
          </p:cNvSpPr>
          <p:nvPr/>
        </p:nvSpPr>
        <p:spPr bwMode="auto">
          <a:xfrm>
            <a:off x="1981200" y="6491288"/>
            <a:ext cx="55784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i="1">
                <a:solidFill>
                  <a:srgbClr val="990000"/>
                </a:solidFill>
              </a:rPr>
              <a:t>Универсальных активов не существует!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63563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663300"/>
                </a:solidFill>
              </a:rPr>
              <a:t>Враги личного капитала</a:t>
            </a:r>
          </a:p>
        </p:txBody>
      </p:sp>
      <p:pic>
        <p:nvPicPr>
          <p:cNvPr id="8195" name="Picture 7" descr="ANd9GcRfKMiFU0H6to4X0AeBqAVkVxawIc_TYcG_z8vhCeZMrgNKz_o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762000"/>
            <a:ext cx="228600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 Box 8"/>
          <p:cNvSpPr txBox="1">
            <a:spLocks noChangeArrowheads="1"/>
          </p:cNvSpPr>
          <p:nvPr/>
        </p:nvSpPr>
        <p:spPr bwMode="auto">
          <a:xfrm>
            <a:off x="2971800" y="838200"/>
            <a:ext cx="5791200" cy="110807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Жадность. </a:t>
            </a:r>
            <a:r>
              <a:rPr lang="ru-RU" sz="1600">
                <a:solidFill>
                  <a:srgbClr val="663300"/>
                </a:solidFill>
              </a:rPr>
              <a:t>«Все и сразу» - главный признак жадности можно побороть, разобравшись в своих желаниях и возможностях. Жадность следует «перевести» в здоровые амбиции и тогда можно достичь целей, тщательно спланировав стратегию </a:t>
            </a:r>
            <a:endParaRPr lang="ru-RU">
              <a:solidFill>
                <a:srgbClr val="663300"/>
              </a:solidFill>
            </a:endParaRPr>
          </a:p>
        </p:txBody>
      </p:sp>
      <p:pic>
        <p:nvPicPr>
          <p:cNvPr id="8197" name="Picture 12" descr="ANd9GcTyk8MOPTlbo70IZdvRScx1F8jsDoV0q22Lt4qAcStQCrepiPj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590800"/>
            <a:ext cx="2362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13"/>
          <p:cNvSpPr txBox="1">
            <a:spLocks noChangeArrowheads="1"/>
          </p:cNvSpPr>
          <p:nvPr/>
        </p:nvSpPr>
        <p:spPr bwMode="auto">
          <a:xfrm>
            <a:off x="3048000" y="2895600"/>
            <a:ext cx="5715000" cy="1374775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Недобросовестные финансовые посредники. </a:t>
            </a:r>
            <a:r>
              <a:rPr lang="ru-RU" sz="1600">
                <a:solidFill>
                  <a:srgbClr val="663300"/>
                </a:solidFill>
              </a:rPr>
              <a:t>Изучите суть бизнеса каждого посредника, каждого финансового института. Тогда можно выбрать правильного посредника и подходящие инструменты управления личным капиталом. </a:t>
            </a:r>
            <a:r>
              <a:rPr lang="ru-RU">
                <a:solidFill>
                  <a:srgbClr val="663300"/>
                </a:solidFill>
              </a:rPr>
              <a:t> </a:t>
            </a:r>
          </a:p>
        </p:txBody>
      </p:sp>
      <p:pic>
        <p:nvPicPr>
          <p:cNvPr id="8199" name="Picture 15" descr="ANd9GcTbYe2G7hcqx9DP9noIhmxOGjbHPCfswqAAiNv39drWqC8Ogo6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881563"/>
            <a:ext cx="2590800" cy="197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Text Box 16"/>
          <p:cNvSpPr txBox="1">
            <a:spLocks noChangeArrowheads="1"/>
          </p:cNvSpPr>
          <p:nvPr/>
        </p:nvSpPr>
        <p:spPr bwMode="auto">
          <a:xfrm>
            <a:off x="3048000" y="4953000"/>
            <a:ext cx="5715000" cy="1344613"/>
          </a:xfrm>
          <a:prstGeom prst="rect">
            <a:avLst/>
          </a:prstGeom>
          <a:gradFill rotWithShape="1"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Время, которое меняет стоимость активов. </a:t>
            </a:r>
            <a:r>
              <a:rPr lang="ru-RU" sz="1600">
                <a:solidFill>
                  <a:srgbClr val="663300"/>
                </a:solidFill>
              </a:rPr>
              <a:t>Стоимость активов колеблется в коротком диапазоне времени (неделя, месяц, год). Длительный период времени (10-20 лет) сглаживает колебания циклов роста и падения. </a:t>
            </a:r>
            <a:endParaRPr lang="ru-RU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487363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663300"/>
                </a:solidFill>
              </a:rPr>
              <a:t>Модель трех капиталов</a:t>
            </a:r>
          </a:p>
        </p:txBody>
      </p:sp>
      <p:sp>
        <p:nvSpPr>
          <p:cNvPr id="9219" name="AutoShape 4"/>
          <p:cNvSpPr>
            <a:spLocks noChangeArrowheads="1"/>
          </p:cNvSpPr>
          <p:nvPr/>
        </p:nvSpPr>
        <p:spPr bwMode="auto">
          <a:xfrm>
            <a:off x="304800" y="5715000"/>
            <a:ext cx="2743200" cy="914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100000">
                <a:srgbClr val="76762F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sz="2400" b="1">
                <a:solidFill>
                  <a:srgbClr val="663300"/>
                </a:solidFill>
              </a:rPr>
              <a:t>ликвидность</a:t>
            </a:r>
          </a:p>
        </p:txBody>
      </p:sp>
      <p:sp>
        <p:nvSpPr>
          <p:cNvPr id="9220" name="AutoShape 5"/>
          <p:cNvSpPr>
            <a:spLocks noChangeArrowheads="1"/>
          </p:cNvSpPr>
          <p:nvPr/>
        </p:nvSpPr>
        <p:spPr bwMode="auto">
          <a:xfrm>
            <a:off x="3124200" y="5638800"/>
            <a:ext cx="2819400" cy="914400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99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sz="2400" b="1">
                <a:solidFill>
                  <a:srgbClr val="663300"/>
                </a:solidFill>
              </a:rPr>
              <a:t>надежность</a:t>
            </a:r>
          </a:p>
        </p:txBody>
      </p:sp>
      <p:sp>
        <p:nvSpPr>
          <p:cNvPr id="9221" name="AutoShape 6"/>
          <p:cNvSpPr>
            <a:spLocks noChangeArrowheads="1"/>
          </p:cNvSpPr>
          <p:nvPr/>
        </p:nvSpPr>
        <p:spPr bwMode="auto">
          <a:xfrm>
            <a:off x="5943600" y="5638800"/>
            <a:ext cx="2971800" cy="914400"/>
          </a:xfrm>
          <a:prstGeom prst="roundRect">
            <a:avLst>
              <a:gd name="adj" fmla="val 16667"/>
            </a:avLst>
          </a:prstGeom>
          <a:solidFill>
            <a:srgbClr val="FFCC99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sz="2400" b="1">
                <a:solidFill>
                  <a:srgbClr val="663300"/>
                </a:solidFill>
              </a:rPr>
              <a:t>доходность</a:t>
            </a:r>
          </a:p>
        </p:txBody>
      </p:sp>
      <p:sp>
        <p:nvSpPr>
          <p:cNvPr id="9222" name="AutoShape 7"/>
          <p:cNvSpPr>
            <a:spLocks noChangeArrowheads="1"/>
          </p:cNvSpPr>
          <p:nvPr/>
        </p:nvSpPr>
        <p:spPr bwMode="auto">
          <a:xfrm>
            <a:off x="381000" y="4724400"/>
            <a:ext cx="2743200" cy="9144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100000">
                <a:srgbClr val="76762F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sz="2400" b="1">
                <a:solidFill>
                  <a:srgbClr val="663300"/>
                </a:solidFill>
              </a:rPr>
              <a:t>Текущий капитал</a:t>
            </a:r>
          </a:p>
        </p:txBody>
      </p:sp>
      <p:sp>
        <p:nvSpPr>
          <p:cNvPr id="9223" name="AutoShape 8"/>
          <p:cNvSpPr>
            <a:spLocks noChangeArrowheads="1"/>
          </p:cNvSpPr>
          <p:nvPr/>
        </p:nvSpPr>
        <p:spPr bwMode="auto">
          <a:xfrm>
            <a:off x="3276600" y="4648200"/>
            <a:ext cx="2819400" cy="914400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99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sz="2000" b="1">
                <a:solidFill>
                  <a:srgbClr val="663300"/>
                </a:solidFill>
              </a:rPr>
              <a:t>Резервный капитал</a:t>
            </a:r>
          </a:p>
        </p:txBody>
      </p:sp>
      <p:sp>
        <p:nvSpPr>
          <p:cNvPr id="9224" name="AutoShape 9"/>
          <p:cNvSpPr>
            <a:spLocks noChangeArrowheads="1"/>
          </p:cNvSpPr>
          <p:nvPr/>
        </p:nvSpPr>
        <p:spPr bwMode="auto">
          <a:xfrm>
            <a:off x="6096000" y="4572000"/>
            <a:ext cx="2743200" cy="914400"/>
          </a:xfrm>
          <a:prstGeom prst="roundRect">
            <a:avLst>
              <a:gd name="adj" fmla="val 16667"/>
            </a:avLst>
          </a:prstGeom>
          <a:solidFill>
            <a:srgbClr val="FFCC99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 wrap="none" anchor="ctr">
            <a:flatTx/>
          </a:bodyPr>
          <a:lstStyle/>
          <a:p>
            <a:pPr algn="ctr"/>
            <a:r>
              <a:rPr lang="ru-RU" sz="2000" b="1">
                <a:solidFill>
                  <a:srgbClr val="663300"/>
                </a:solidFill>
              </a:rPr>
              <a:t>Инвестиционный</a:t>
            </a:r>
          </a:p>
          <a:p>
            <a:pPr algn="ctr"/>
            <a:r>
              <a:rPr lang="ru-RU" sz="2000" b="1">
                <a:solidFill>
                  <a:srgbClr val="663300"/>
                </a:solidFill>
              </a:rPr>
              <a:t>капитал</a:t>
            </a:r>
          </a:p>
        </p:txBody>
      </p:sp>
      <p:sp>
        <p:nvSpPr>
          <p:cNvPr id="9225" name="AutoShape 10"/>
          <p:cNvSpPr>
            <a:spLocks noChangeArrowheads="1"/>
          </p:cNvSpPr>
          <p:nvPr/>
        </p:nvSpPr>
        <p:spPr bwMode="auto">
          <a:xfrm>
            <a:off x="381000" y="1905000"/>
            <a:ext cx="2743200" cy="28956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FFFF66"/>
              </a:gs>
              <a:gs pos="100000">
                <a:srgbClr val="76762F"/>
              </a:gs>
            </a:gsLst>
            <a:lin ang="5400000" scaled="1"/>
          </a:gra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66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ru-RU" sz="1600" b="1">
              <a:solidFill>
                <a:srgbClr val="663300"/>
              </a:solidFill>
            </a:endParaRPr>
          </a:p>
        </p:txBody>
      </p:sp>
      <p:sp>
        <p:nvSpPr>
          <p:cNvPr id="9226" name="Text Box 11"/>
          <p:cNvSpPr txBox="1">
            <a:spLocks noChangeArrowheads="1"/>
          </p:cNvSpPr>
          <p:nvPr/>
        </p:nvSpPr>
        <p:spPr bwMode="auto">
          <a:xfrm>
            <a:off x="685800" y="1981200"/>
            <a:ext cx="2378075" cy="24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663300"/>
                </a:solidFill>
              </a:rPr>
              <a:t>Текущий капитал – наши ежедневные траты. </a:t>
            </a:r>
          </a:p>
          <a:p>
            <a:pPr algn="ctr"/>
            <a:r>
              <a:rPr lang="ru-RU" sz="1400" b="1">
                <a:solidFill>
                  <a:srgbClr val="663300"/>
                </a:solidFill>
              </a:rPr>
              <a:t>Расходы держим под контролем и делим на необходимые и второстепенные. Текущий капитал может понадобиться в любой момент, поэтому он должен быть ликвидным. </a:t>
            </a:r>
          </a:p>
        </p:txBody>
      </p:sp>
      <p:sp>
        <p:nvSpPr>
          <p:cNvPr id="9227" name="AutoShape 12"/>
          <p:cNvSpPr>
            <a:spLocks noChangeArrowheads="1"/>
          </p:cNvSpPr>
          <p:nvPr/>
        </p:nvSpPr>
        <p:spPr bwMode="auto">
          <a:xfrm>
            <a:off x="3200400" y="1752600"/>
            <a:ext cx="2895600" cy="2971800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FF99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ru-RU" sz="2000" b="1">
              <a:solidFill>
                <a:srgbClr val="663300"/>
              </a:solidFill>
            </a:endParaRPr>
          </a:p>
        </p:txBody>
      </p:sp>
      <p:sp>
        <p:nvSpPr>
          <p:cNvPr id="9228" name="Text Box 13"/>
          <p:cNvSpPr txBox="1">
            <a:spLocks noChangeArrowheads="1"/>
          </p:cNvSpPr>
          <p:nvPr/>
        </p:nvSpPr>
        <p:spPr bwMode="auto">
          <a:xfrm>
            <a:off x="3352800" y="1905000"/>
            <a:ext cx="2530475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663300"/>
                </a:solidFill>
              </a:rPr>
              <a:t>Резервный капитал – финансовая защита нашего благосостояния, накопления «на черный день»+плановые сбережения, защита от рисков.  </a:t>
            </a:r>
          </a:p>
          <a:p>
            <a:pPr algn="ctr"/>
            <a:r>
              <a:rPr lang="ru-RU" sz="1400" b="1">
                <a:solidFill>
                  <a:srgbClr val="663300"/>
                </a:solidFill>
              </a:rPr>
              <a:t>Идеал: запас на два года без потери уровня жизни семьи. За это время находится работа, происходит адаптация. </a:t>
            </a:r>
          </a:p>
        </p:txBody>
      </p:sp>
      <p:sp>
        <p:nvSpPr>
          <p:cNvPr id="9229" name="AutoShape 14"/>
          <p:cNvSpPr>
            <a:spLocks noChangeArrowheads="1"/>
          </p:cNvSpPr>
          <p:nvPr/>
        </p:nvSpPr>
        <p:spPr bwMode="auto">
          <a:xfrm>
            <a:off x="6172200" y="1905000"/>
            <a:ext cx="2743200" cy="2667000"/>
          </a:xfrm>
          <a:prstGeom prst="roundRect">
            <a:avLst>
              <a:gd name="adj" fmla="val 16667"/>
            </a:avLst>
          </a:prstGeom>
          <a:solidFill>
            <a:srgbClr val="FFCC99"/>
          </a:solidFill>
          <a:ln w="9525">
            <a:round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CC99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ru-RU" sz="2000" b="1">
              <a:solidFill>
                <a:srgbClr val="663300"/>
              </a:solidFill>
            </a:endParaRPr>
          </a:p>
        </p:txBody>
      </p:sp>
      <p:sp>
        <p:nvSpPr>
          <p:cNvPr id="9230" name="Text Box 15"/>
          <p:cNvSpPr txBox="1">
            <a:spLocks noChangeArrowheads="1"/>
          </p:cNvSpPr>
          <p:nvPr/>
        </p:nvSpPr>
        <p:spPr bwMode="auto">
          <a:xfrm>
            <a:off x="6400800" y="1905000"/>
            <a:ext cx="2378075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>
                <a:solidFill>
                  <a:srgbClr val="663300"/>
                </a:solidFill>
              </a:rPr>
              <a:t>Инвестиционный капитал – дополнительный источник дохода, планируемый на длительную перспективу – более двух лет. </a:t>
            </a:r>
          </a:p>
          <a:p>
            <a:pPr algn="ctr"/>
            <a:r>
              <a:rPr lang="ru-RU" sz="1400" b="1">
                <a:solidFill>
                  <a:srgbClr val="663300"/>
                </a:solidFill>
              </a:rPr>
              <a:t>Доход от инвестиций помогает пополнить текущий и резервный капитал. </a:t>
            </a:r>
          </a:p>
        </p:txBody>
      </p:sp>
      <p:sp>
        <p:nvSpPr>
          <p:cNvPr id="9231" name="AutoShape 17"/>
          <p:cNvSpPr>
            <a:spLocks noChangeArrowheads="1"/>
          </p:cNvSpPr>
          <p:nvPr/>
        </p:nvSpPr>
        <p:spPr bwMode="auto">
          <a:xfrm>
            <a:off x="381000" y="685800"/>
            <a:ext cx="8458200" cy="914400"/>
          </a:xfrm>
          <a:prstGeom prst="triangle">
            <a:avLst>
              <a:gd name="adj" fmla="val 50000"/>
            </a:avLst>
          </a:prstGeom>
          <a:solidFill>
            <a:srgbClr val="CC99FF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CC99FF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ru-RU" sz="2000" b="1">
              <a:solidFill>
                <a:srgbClr val="990000"/>
              </a:solidFill>
            </a:endParaRPr>
          </a:p>
          <a:p>
            <a:pPr algn="ctr"/>
            <a:r>
              <a:rPr lang="ru-RU" sz="2000" b="1">
                <a:solidFill>
                  <a:srgbClr val="990000"/>
                </a:solidFill>
              </a:rPr>
              <a:t>Структурируем активы</a:t>
            </a:r>
          </a:p>
          <a:p>
            <a:pPr algn="ctr"/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487363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663300"/>
                </a:solidFill>
              </a:rPr>
              <a:t>На заметку каждому</a:t>
            </a:r>
          </a:p>
        </p:txBody>
      </p:sp>
      <p:pic>
        <p:nvPicPr>
          <p:cNvPr id="10243" name="Picture 4" descr="images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914400"/>
            <a:ext cx="122872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1889125" y="876300"/>
            <a:ext cx="71024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Финансовый план делать никогда не рано. Если у вас есть доход, начинайте планировать независимо от размеров дохода. </a:t>
            </a:r>
          </a:p>
        </p:txBody>
      </p:sp>
      <p:pic>
        <p:nvPicPr>
          <p:cNvPr id="10245" name="Picture 6" descr="images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2133600"/>
            <a:ext cx="122872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6" name="Text Box 7"/>
          <p:cNvSpPr txBox="1">
            <a:spLocks noChangeArrowheads="1"/>
          </p:cNvSpPr>
          <p:nvPr/>
        </p:nvSpPr>
        <p:spPr bwMode="auto">
          <a:xfrm>
            <a:off x="1905000" y="2133600"/>
            <a:ext cx="7010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Определяя приоритеты, рассматривайте каждый актив в трех измерениях: ликвидность, надежность, доходность. </a:t>
            </a:r>
          </a:p>
        </p:txBody>
      </p:sp>
      <p:pic>
        <p:nvPicPr>
          <p:cNvPr id="10247" name="Picture 8" descr="images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429000"/>
            <a:ext cx="122872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Text Box 9"/>
          <p:cNvSpPr txBox="1">
            <a:spLocks noChangeArrowheads="1"/>
          </p:cNvSpPr>
          <p:nvPr/>
        </p:nvSpPr>
        <p:spPr bwMode="auto">
          <a:xfrm>
            <a:off x="1828800" y="3352800"/>
            <a:ext cx="70262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Разделяйте свой капитал на три составляющие: текущий, резервный и инвестиционный. Текущий должен быть ликвидным; резервный – надежным; инвестиционный – доходным. </a:t>
            </a:r>
          </a:p>
        </p:txBody>
      </p:sp>
      <p:pic>
        <p:nvPicPr>
          <p:cNvPr id="10249" name="Picture 10" descr="images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5105400"/>
            <a:ext cx="1228725" cy="83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0" name="Text Box 11"/>
          <p:cNvSpPr txBox="1">
            <a:spLocks noChangeArrowheads="1"/>
          </p:cNvSpPr>
          <p:nvPr/>
        </p:nvSpPr>
        <p:spPr bwMode="auto">
          <a:xfrm>
            <a:off x="1965325" y="5067300"/>
            <a:ext cx="679767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solidFill>
                  <a:srgbClr val="663300"/>
                </a:solidFill>
              </a:rPr>
              <a:t>Для достижения успеха необязательно иметь большую сумму денег. Инвестиции могут быть не только финансовыми. Инвестиции – это ваше время, знания, энергия, которые принесут самый большой доход.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Desktop\Лиза\важный год -ЗОЛОТОЙ 2019-2020\ШПВ 2020-2021\ПРЕЗЕНТАЦИИ\долг платежом красен\Финансовая грамотность - это модно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5338" y="-381000"/>
            <a:ext cx="10734676" cy="7620000"/>
          </a:xfrm>
          <a:prstGeom prst="rect">
            <a:avLst/>
          </a:prstGeom>
          <a:noFill/>
        </p:spPr>
      </p:pic>
      <p:pic>
        <p:nvPicPr>
          <p:cNvPr id="5123" name="Picture 3" descr="C:\Users\User\Desktop\Лиза\важный год -ЗОЛОТОЙ 2019-2020\ШПВ 2020-2021\ПРЕЗЕНТАЦИИ\долг платежом красен\image_galle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73113" y="-352425"/>
            <a:ext cx="10691813" cy="7564438"/>
          </a:xfrm>
          <a:prstGeom prst="rect">
            <a:avLst/>
          </a:prstGeom>
          <a:noFill/>
        </p:spPr>
      </p:pic>
      <p:pic>
        <p:nvPicPr>
          <p:cNvPr id="5124" name="Picture 4" descr="C:\Users\User\Desktop\Лиза\важный год -ЗОЛОТОЙ 2019-2020\ШПВ 2020-2021\ПРЕЗЕНТАЦИИ\долг платежом красен\04307d1cfd2b5ea06a4fc7b7086c141a83c18f2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28813" y="-228600"/>
            <a:ext cx="13001626" cy="731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Users\User\Desktop\Лиза\важный год -ЗОЛОТОЙ 2019-2020\ШПВ 2020-2021\ПРЕЗЕНТАЦИИ\долг платежом красен\img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Лиза\важный год -ЗОЛОТОЙ 2019-2020\ШПВ 2020-2021\ПРЕЗЕНТАЦИИ\долг платежом красен\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762</Words>
  <Application>Microsoft Office PowerPoint</Application>
  <PresentationFormat>Экран (4:3)</PresentationFormat>
  <Paragraphs>86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 Направление :  ФИНАНСОВАЯ ГРАМОТНОСТЬ по теме: Личное  финансовое планирование    </vt:lpstr>
      <vt:lpstr>Слайд 2</vt:lpstr>
      <vt:lpstr>Слайд 3</vt:lpstr>
      <vt:lpstr>Слайд 4</vt:lpstr>
      <vt:lpstr>Слайд 5</vt:lpstr>
      <vt:lpstr> Что делать, если хочется все и сразу?</vt:lpstr>
      <vt:lpstr>Личная финансовая грамотность – путь к безопасности и успеху</vt:lpstr>
      <vt:lpstr>Личное финансовое планирование: формулирование цели</vt:lpstr>
      <vt:lpstr>Личное финансовое планирование: определение источника искомой суммы</vt:lpstr>
      <vt:lpstr>Личное финансовое планирование: активы в трех измерениях</vt:lpstr>
      <vt:lpstr>Враги личного капитала</vt:lpstr>
      <vt:lpstr>Модель трех капиталов</vt:lpstr>
      <vt:lpstr>На заметку каждому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10</cp:revision>
  <dcterms:created xsi:type="dcterms:W3CDTF">2020-08-19T17:52:53Z</dcterms:created>
  <dcterms:modified xsi:type="dcterms:W3CDTF">2020-11-11T08:27:25Z</dcterms:modified>
</cp:coreProperties>
</file>