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17" r:id="rId1"/>
  </p:sldMasterIdLst>
  <p:sldIdLst>
    <p:sldId id="300" r:id="rId2"/>
    <p:sldId id="257" r:id="rId3"/>
    <p:sldId id="289" r:id="rId4"/>
    <p:sldId id="278" r:id="rId5"/>
    <p:sldId id="280" r:id="rId6"/>
    <p:sldId id="279" r:id="rId7"/>
    <p:sldId id="282" r:id="rId8"/>
    <p:sldId id="283" r:id="rId9"/>
    <p:sldId id="297" r:id="rId10"/>
    <p:sldId id="284" r:id="rId11"/>
    <p:sldId id="298" r:id="rId12"/>
    <p:sldId id="285" r:id="rId13"/>
    <p:sldId id="299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3156" autoAdjust="0"/>
    <p:restoredTop sz="94660"/>
  </p:normalViewPr>
  <p:slideViewPr>
    <p:cSldViewPr snapToGrid="0">
      <p:cViewPr varScale="1">
        <p:scale>
          <a:sx n="60" d="100"/>
          <a:sy n="60" d="100"/>
        </p:scale>
        <p:origin x="42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t>19.11.2020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9124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t>19.11.2020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6273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t>19.11.2020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5446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t>19.11.2020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92119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t>19.11.2020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63964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t>19.11.2020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00603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t>19.11.2020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32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t>19.11.2020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5849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t>19.11.2020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7574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t>19.11.2020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18089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t>19.11.2020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8159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022861-F15C-464E-9515-D344D47AFA86}" type="datetimeFigureOut">
              <a:rPr lang="ru-RU" smtClean="0"/>
              <a:t>19.11.2020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C1799A-F344-4413-9B7D-5516A76E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2536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18" r:id="rId1"/>
    <p:sldLayoutId id="2147484019" r:id="rId2"/>
    <p:sldLayoutId id="2147484020" r:id="rId3"/>
    <p:sldLayoutId id="2147484021" r:id="rId4"/>
    <p:sldLayoutId id="2147484022" r:id="rId5"/>
    <p:sldLayoutId id="2147484023" r:id="rId6"/>
    <p:sldLayoutId id="2147484024" r:id="rId7"/>
    <p:sldLayoutId id="2147484025" r:id="rId8"/>
    <p:sldLayoutId id="2147484026" r:id="rId9"/>
    <p:sldLayoutId id="2147484027" r:id="rId10"/>
    <p:sldLayoutId id="214748402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mg2.goodfon.ru/original/1600x1200/2/c3/nebo-zelen-oduvanchik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2" t="15205"/>
          <a:stretch/>
        </p:blipFill>
        <p:spPr bwMode="auto">
          <a:xfrm>
            <a:off x="-16043" y="0"/>
            <a:ext cx="1220804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154699" y="4311692"/>
            <a:ext cx="666307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457200"/>
            <a:r>
              <a:rPr lang="ru-RU" sz="2800" b="1" spc="50" dirty="0">
                <a:ln w="0"/>
                <a:solidFill>
                  <a:schemeClr val="accent2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Школа пожилого возраста </a:t>
            </a:r>
            <a:r>
              <a:rPr lang="ru-RU" sz="2800" b="1" spc="50" dirty="0" smtClean="0">
                <a:ln w="0"/>
                <a:solidFill>
                  <a:schemeClr val="accent2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2020-2021гг. Направление «Активное долголетие»</a:t>
            </a:r>
            <a:endParaRPr lang="ru-RU" sz="2800" b="1" spc="50" dirty="0">
              <a:ln w="0"/>
              <a:solidFill>
                <a:schemeClr val="accent2">
                  <a:lumMod val="50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087990" y="6182033"/>
            <a:ext cx="38606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457200"/>
            <a:r>
              <a:rPr lang="ru-RU" sz="2400" b="1" dirty="0">
                <a:solidFill>
                  <a:schemeClr val="accent5">
                    <a:lumMod val="50000"/>
                  </a:schemeClr>
                </a:solidFill>
              </a:rPr>
              <a:t>Руководитель </a:t>
            </a:r>
            <a:r>
              <a:rPr lang="ru-RU" sz="2400" b="1" dirty="0" err="1">
                <a:solidFill>
                  <a:schemeClr val="accent5">
                    <a:lumMod val="50000"/>
                  </a:schemeClr>
                </a:solidFill>
              </a:rPr>
              <a:t>Калабун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</a:rPr>
              <a:t> О.П.</a:t>
            </a:r>
            <a:endParaRPr lang="ru-RU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-16044" y="1032916"/>
            <a:ext cx="850231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80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</a:rPr>
              <a:t>Здоровый дух –</a:t>
            </a:r>
          </a:p>
          <a:p>
            <a:pPr lvl="0" algn="ctr"/>
            <a:r>
              <a:rPr lang="ru-RU" sz="80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</a:rPr>
              <a:t> здоровое тело</a:t>
            </a:r>
            <a:endParaRPr lang="ru-RU" sz="8000" b="1" dirty="0">
              <a:ln w="9525">
                <a:solidFill>
                  <a:prstClr val="white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rgbClr val="4472C4">
                    <a:lumMod val="60000"/>
                    <a:lumOff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50582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458200" y="330200"/>
            <a:ext cx="3733800" cy="771525"/>
          </a:xfrm>
        </p:spPr>
        <p:txBody>
          <a:bodyPr>
            <a:normAutofit fontScale="90000"/>
          </a:bodyPr>
          <a:lstStyle/>
          <a:p>
            <a:r>
              <a:rPr lang="ru-RU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/>
            </a:r>
            <a:br>
              <a:rPr lang="ru-RU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883727" y="1031644"/>
            <a:ext cx="6938509" cy="2585323"/>
          </a:xfrm>
          <a:prstGeom prst="rect">
            <a:avLst/>
          </a:prstGeom>
          <a:ln w="127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endParaRPr lang="ru-RU" sz="800" b="1" i="1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ru-RU" sz="2200" b="1" i="1" dirty="0" smtClean="0">
                <a:solidFill>
                  <a:schemeClr val="accent5">
                    <a:lumMod val="75000"/>
                  </a:schemeClr>
                </a:solidFill>
              </a:rPr>
              <a:t>Крепкое здоровье не обязательно делает человека счастливым, зато хорошее настроение , безусловно, очень способствует крепкому здоровью. Мысли и эмоции человека сильнейшим образом влияют на его физическое состояние. Если сформулировать совсем просто, то самый легкий и дешевый способ улучшить здоровье – почаще улыбаться.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472" y="2244432"/>
            <a:ext cx="4239491" cy="2745070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2638" y="4011022"/>
            <a:ext cx="5160685" cy="284697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172561" y="321449"/>
            <a:ext cx="101363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4000" b="1" i="1" dirty="0">
                <a:solidFill>
                  <a:srgbClr val="C00000"/>
                </a:solidFill>
              </a:rPr>
              <a:t>Что нужно для успешного долголетия? </a:t>
            </a:r>
          </a:p>
        </p:txBody>
      </p:sp>
    </p:spTree>
    <p:extLst>
      <p:ext uri="{BB962C8B-B14F-4D97-AF65-F5344CB8AC3E}">
        <p14:creationId xmlns:p14="http://schemas.microsoft.com/office/powerpoint/2010/main" val="1445882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16379" y="1256466"/>
            <a:ext cx="7363326" cy="2800767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marL="0" lvl="1"/>
            <a:r>
              <a:rPr lang="ru-RU" sz="2200" b="1" i="1" dirty="0">
                <a:solidFill>
                  <a:schemeClr val="accent5">
                    <a:lumMod val="75000"/>
                  </a:schemeClr>
                </a:solidFill>
              </a:rPr>
              <a:t>Существует перечень конкретных взглядов на жизнь, черт личности и манер поведения – тех факторов, которые лучше всего способствует здоровому долголетию. Мы называем их Великолепной пятеркой.</a:t>
            </a:r>
          </a:p>
          <a:p>
            <a:pPr lvl="0" indent="-457200">
              <a:buFont typeface="Wingdings" panose="05000000000000000000" pitchFamily="2" charset="2"/>
              <a:buChar char="§"/>
            </a:pPr>
            <a:r>
              <a:rPr lang="ru-RU" sz="2200" b="1" i="1" dirty="0">
                <a:solidFill>
                  <a:schemeClr val="accent5">
                    <a:lumMod val="75000"/>
                  </a:schemeClr>
                </a:solidFill>
              </a:rPr>
              <a:t>Умение противостоять;</a:t>
            </a:r>
          </a:p>
          <a:p>
            <a:pPr lvl="0" indent="-457200">
              <a:buFont typeface="Wingdings" panose="05000000000000000000" pitchFamily="2" charset="2"/>
              <a:buChar char="§"/>
            </a:pPr>
            <a:r>
              <a:rPr lang="ru-RU" sz="2200" b="1" i="1" dirty="0">
                <a:solidFill>
                  <a:schemeClr val="accent5">
                    <a:lumMod val="75000"/>
                  </a:schemeClr>
                </a:solidFill>
              </a:rPr>
              <a:t>Активная, здоровая общественная жизнь;</a:t>
            </a:r>
          </a:p>
          <a:p>
            <a:pPr lvl="0" indent="-457200">
              <a:buFont typeface="Wingdings" panose="05000000000000000000" pitchFamily="2" charset="2"/>
              <a:buChar char="§"/>
            </a:pPr>
            <a:r>
              <a:rPr lang="ru-RU" sz="2200" b="1" i="1" dirty="0">
                <a:solidFill>
                  <a:schemeClr val="accent5">
                    <a:lumMod val="75000"/>
                  </a:schemeClr>
                </a:solidFill>
              </a:rPr>
              <a:t>Способность предупреждать и устранять депрессию</a:t>
            </a:r>
            <a:r>
              <a:rPr lang="ru-RU" sz="2200" b="1" i="1" dirty="0" smtClean="0">
                <a:solidFill>
                  <a:schemeClr val="accent5">
                    <a:lumMod val="75000"/>
                  </a:schemeClr>
                </a:solidFill>
              </a:rPr>
              <a:t>;</a:t>
            </a:r>
            <a:endParaRPr lang="ru-RU" sz="2200" b="1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30437" y="0"/>
            <a:ext cx="859020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>
                <a:solidFill>
                  <a:srgbClr val="C00000"/>
                </a:solidFill>
              </a:rPr>
              <a:t>Пять факторов, способствующих активному долголетию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2375" y="4288639"/>
            <a:ext cx="3825742" cy="2337954"/>
          </a:xfrm>
          <a:prstGeom prst="rect">
            <a:avLst/>
          </a:prstGeom>
          <a:ln>
            <a:solidFill>
              <a:schemeClr val="accent2">
                <a:lumMod val="50000"/>
              </a:schemeClr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115" y="1536726"/>
            <a:ext cx="3834741" cy="2013239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  <p:sp>
        <p:nvSpPr>
          <p:cNvPr id="6" name="Прямоугольник 5"/>
          <p:cNvSpPr/>
          <p:nvPr/>
        </p:nvSpPr>
        <p:spPr>
          <a:xfrm>
            <a:off x="427591" y="4057233"/>
            <a:ext cx="6422387" cy="2800767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lvl="0" indent="-457200">
              <a:buFont typeface="Wingdings" panose="05000000000000000000" pitchFamily="2" charset="2"/>
              <a:buChar char="§"/>
            </a:pPr>
            <a:r>
              <a:rPr lang="ru-RU" sz="2200" b="1" i="1" dirty="0">
                <a:solidFill>
                  <a:srgbClr val="4472C4">
                    <a:lumMod val="75000"/>
                  </a:srgbClr>
                </a:solidFill>
              </a:rPr>
              <a:t>Развитая духовность, стремление к высшей цели;</a:t>
            </a:r>
          </a:p>
          <a:p>
            <a:pPr lvl="0" indent="-457200">
              <a:buFont typeface="Wingdings" panose="05000000000000000000" pitchFamily="2" charset="2"/>
              <a:buChar char="§"/>
            </a:pPr>
            <a:r>
              <a:rPr lang="ru-RU" sz="2200" b="1" i="1" dirty="0">
                <a:solidFill>
                  <a:srgbClr val="4472C4">
                    <a:lumMod val="75000"/>
                  </a:srgbClr>
                </a:solidFill>
              </a:rPr>
              <a:t>Умение снимать повседневные стрессы.</a:t>
            </a:r>
          </a:p>
          <a:p>
            <a:pPr marL="0" lvl="1"/>
            <a:r>
              <a:rPr lang="ru-RU" sz="2200" b="1" i="1" dirty="0">
                <a:solidFill>
                  <a:srgbClr val="4472C4">
                    <a:lumMod val="75000"/>
                  </a:srgbClr>
                </a:solidFill>
              </a:rPr>
              <a:t>Люди, обладающие пятью этими качествами, гораздо меньше прочих уязвимы для возрастных болезней. Но что еще важнее – они действительно веселее, активнее и </a:t>
            </a:r>
            <a:r>
              <a:rPr lang="ru-RU" sz="2200" b="1" i="1" dirty="0" err="1">
                <a:solidFill>
                  <a:srgbClr val="4472C4">
                    <a:lumMod val="75000"/>
                  </a:srgbClr>
                </a:solidFill>
              </a:rPr>
              <a:t>целеустремленнее</a:t>
            </a:r>
            <a:r>
              <a:rPr lang="ru-RU" sz="2200" b="1" i="1" dirty="0">
                <a:solidFill>
                  <a:srgbClr val="4472C4">
                    <a:lumMod val="75000"/>
                  </a:srgbClr>
                </a:solidFill>
              </a:rPr>
              <a:t> своих сверстников.</a:t>
            </a:r>
          </a:p>
        </p:txBody>
      </p:sp>
    </p:spTree>
    <p:extLst>
      <p:ext uri="{BB962C8B-B14F-4D97-AF65-F5344CB8AC3E}">
        <p14:creationId xmlns:p14="http://schemas.microsoft.com/office/powerpoint/2010/main" val="18786364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235116" y="1900745"/>
            <a:ext cx="7603958" cy="4957255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endParaRPr lang="ru-RU" sz="800" b="1" i="1" dirty="0" smtClean="0">
              <a:solidFill>
                <a:srgbClr val="C00000"/>
              </a:solidFill>
            </a:endParaRPr>
          </a:p>
          <a:p>
            <a:pPr marL="0" lvl="1">
              <a:lnSpc>
                <a:spcPct val="107000"/>
              </a:lnSpc>
            </a:pPr>
            <a:r>
              <a:rPr lang="ru-RU" b="1" i="1" dirty="0" smtClean="0">
                <a:solidFill>
                  <a:schemeClr val="accent5">
                    <a:lumMod val="75000"/>
                  </a:schemeClr>
                </a:solidFill>
              </a:rPr>
              <a:t>	</a:t>
            </a:r>
            <a:r>
              <a:rPr lang="ru-RU" b="1" i="1" u="sng" dirty="0" smtClean="0">
                <a:solidFill>
                  <a:schemeClr val="accent5">
                    <a:lumMod val="75000"/>
                  </a:schemeClr>
                </a:solidFill>
              </a:rPr>
              <a:t>Итак</a:t>
            </a:r>
            <a:r>
              <a:rPr lang="ru-RU" b="1" i="1" u="sng" dirty="0">
                <a:solidFill>
                  <a:schemeClr val="accent5">
                    <a:lumMod val="75000"/>
                  </a:schemeClr>
                </a:solidFill>
              </a:rPr>
              <a:t>, стойкий </a:t>
            </a:r>
            <a:r>
              <a:rPr lang="ru-RU" b="1" i="1" u="sng" dirty="0" smtClean="0">
                <a:solidFill>
                  <a:schemeClr val="accent5">
                    <a:lumMod val="75000"/>
                  </a:schemeClr>
                </a:solidFill>
              </a:rPr>
              <a:t>человек:</a:t>
            </a:r>
            <a:endParaRPr lang="ru-RU" b="1" i="1" u="sng" dirty="0">
              <a:solidFill>
                <a:schemeClr val="accent5">
                  <a:lumMod val="75000"/>
                </a:schemeClr>
              </a:solidFill>
            </a:endParaRPr>
          </a:p>
          <a:p>
            <a:pPr marL="457200" indent="-4572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b="1" i="1" dirty="0">
                <a:solidFill>
                  <a:schemeClr val="accent5">
                    <a:lumMod val="75000"/>
                  </a:schemeClr>
                </a:solidFill>
              </a:rPr>
              <a:t>Легко адаптируется к изменениям</a:t>
            </a:r>
          </a:p>
          <a:p>
            <a:pPr marL="457200" indent="-4572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b="1" i="1" dirty="0">
                <a:solidFill>
                  <a:schemeClr val="accent5">
                    <a:lumMod val="75000"/>
                  </a:schemeClr>
                </a:solidFill>
              </a:rPr>
              <a:t>Чувствует, что контролирует свою жизнь</a:t>
            </a:r>
          </a:p>
          <a:p>
            <a:pPr marL="457200" indent="-4572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b="1" i="1" dirty="0">
                <a:solidFill>
                  <a:schemeClr val="accent5">
                    <a:lumMod val="75000"/>
                  </a:schemeClr>
                </a:solidFill>
              </a:rPr>
              <a:t>Быстро восстанавливается после ударов судьбы</a:t>
            </a:r>
          </a:p>
          <a:p>
            <a:pPr marL="457200" indent="-4572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b="1" i="1" dirty="0">
                <a:solidFill>
                  <a:schemeClr val="accent5">
                    <a:lumMod val="75000"/>
                  </a:schemeClr>
                </a:solidFill>
              </a:rPr>
              <a:t>Располагает близкими и надежными социальными связями</a:t>
            </a:r>
          </a:p>
          <a:p>
            <a:pPr marL="457200" indent="-4572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b="1" i="1" dirty="0">
                <a:solidFill>
                  <a:schemeClr val="accent5">
                    <a:lumMod val="75000"/>
                  </a:schemeClr>
                </a:solidFill>
              </a:rPr>
              <a:t>Остается оптимистом даже в сложных ситуациях</a:t>
            </a:r>
          </a:p>
          <a:p>
            <a:pPr marL="457200" indent="-4572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b="1" i="1" dirty="0">
                <a:solidFill>
                  <a:schemeClr val="accent5">
                    <a:lumMod val="75000"/>
                  </a:schemeClr>
                </a:solidFill>
              </a:rPr>
              <a:t>Адекватно действует в любых обстоятельствах</a:t>
            </a:r>
          </a:p>
          <a:p>
            <a:pPr marL="457200" indent="-4572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b="1" i="1" dirty="0">
                <a:solidFill>
                  <a:schemeClr val="accent5">
                    <a:lumMod val="75000"/>
                  </a:schemeClr>
                </a:solidFill>
              </a:rPr>
              <a:t>Сохраняет чувство юмора несмотря на стресс</a:t>
            </a:r>
          </a:p>
          <a:p>
            <a:pPr marL="457200" indent="-4572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b="1" i="1" dirty="0">
                <a:solidFill>
                  <a:schemeClr val="accent5">
                    <a:lumMod val="75000"/>
                  </a:schemeClr>
                </a:solidFill>
              </a:rPr>
              <a:t>Чувствует уверенность в себе и свою силу</a:t>
            </a:r>
          </a:p>
          <a:p>
            <a:pPr marL="457200" indent="-4572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b="1" i="1" dirty="0">
                <a:solidFill>
                  <a:schemeClr val="accent5">
                    <a:lumMod val="75000"/>
                  </a:schemeClr>
                </a:solidFill>
              </a:rPr>
              <a:t>Верит, что всему происходящему можно найти объяснение</a:t>
            </a:r>
          </a:p>
          <a:p>
            <a:pPr marL="457200" indent="-4572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b="1" i="1" dirty="0">
                <a:solidFill>
                  <a:schemeClr val="accent5">
                    <a:lumMod val="75000"/>
                  </a:schemeClr>
                </a:solidFill>
              </a:rPr>
              <a:t>Быстро справляется с неуверенностью и отрицательными эмоциями</a:t>
            </a:r>
          </a:p>
          <a:p>
            <a:pPr marL="457200" indent="-4572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b="1" i="1" dirty="0">
                <a:solidFill>
                  <a:schemeClr val="accent5">
                    <a:lumMod val="75000"/>
                  </a:schemeClr>
                </a:solidFill>
              </a:rPr>
              <a:t>Знает, куда и к кому обратиться за помощью</a:t>
            </a:r>
          </a:p>
          <a:p>
            <a:pPr marL="457200" indent="-4572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b="1" i="1" dirty="0">
                <a:solidFill>
                  <a:schemeClr val="accent5">
                    <a:lumMod val="75000"/>
                  </a:schemeClr>
                </a:solidFill>
              </a:rPr>
              <a:t>Любит трудные задачи</a:t>
            </a:r>
          </a:p>
          <a:p>
            <a:pPr marL="457200" indent="-4572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b="1" i="1" dirty="0">
                <a:solidFill>
                  <a:schemeClr val="accent5">
                    <a:lumMod val="75000"/>
                  </a:schemeClr>
                </a:solidFill>
              </a:rPr>
              <a:t>Любит проявлять инициативу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b="1" i="1" dirty="0">
                <a:solidFill>
                  <a:schemeClr val="accent5">
                    <a:lumMod val="75000"/>
                  </a:schemeClr>
                </a:solidFill>
              </a:rPr>
              <a:t>Имеет хобби и другие увлечения.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52" y="2248012"/>
            <a:ext cx="3357707" cy="1731706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</p:pic>
      <p:sp>
        <p:nvSpPr>
          <p:cNvPr id="4" name="Прямоугольник 3"/>
          <p:cNvSpPr/>
          <p:nvPr/>
        </p:nvSpPr>
        <p:spPr>
          <a:xfrm>
            <a:off x="641754" y="9059"/>
            <a:ext cx="10289481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4400" b="1" i="1" dirty="0">
                <a:solidFill>
                  <a:srgbClr val="C00000"/>
                </a:solidFill>
              </a:rPr>
              <a:t>Фактор 1. Умение противостоять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41753" y="718274"/>
            <a:ext cx="10860435" cy="1179169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lvl="1" indent="449580">
              <a:lnSpc>
                <a:spcPct val="107000"/>
              </a:lnSpc>
              <a:spcAft>
                <a:spcPts val="0"/>
              </a:spcAft>
            </a:pPr>
            <a:r>
              <a:rPr lang="ru-RU" sz="2200" b="1" i="1" dirty="0">
                <a:solidFill>
                  <a:schemeClr val="accent5">
                    <a:lumMod val="75000"/>
                  </a:schemeClr>
                </a:solidFill>
              </a:rPr>
              <a:t>Стойкость нужна, когда сталкиваешься со стрессом. Она позволяет быстрее с ним справиться, а следовательно, ослабить губительное влияние на организм и в кратчайшие сроки подготовиться к следующим испытаниям.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52" y="4311425"/>
            <a:ext cx="3389932" cy="2275609"/>
          </a:xfrm>
          <a:prstGeom prst="rect">
            <a:avLst/>
          </a:prstGeom>
          <a:ln>
            <a:solidFill>
              <a:schemeClr val="accent2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980212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55182" y="126043"/>
            <a:ext cx="11680144" cy="2831544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C00000"/>
                </a:solidFill>
              </a:rPr>
              <a:t>	</a:t>
            </a:r>
            <a:r>
              <a:rPr lang="ru-RU" sz="2200" b="1" i="1" dirty="0" smtClean="0">
                <a:solidFill>
                  <a:schemeClr val="accent5">
                    <a:lumMod val="75000"/>
                  </a:schemeClr>
                </a:solidFill>
              </a:rPr>
              <a:t>Не волнуйтесь, даже если ваша стойкость оставляет желать лучшего, повысить ее можно уже сегодня. Вот несколько советов.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200" b="1" i="1" dirty="0" smtClean="0">
                <a:solidFill>
                  <a:schemeClr val="accent5">
                    <a:lumMod val="75000"/>
                  </a:schemeClr>
                </a:solidFill>
              </a:rPr>
              <a:t>Смейтесь минимум пять раз в день. Чувство юмора и стойкость – почти синонимы. Смотрите комедии, читайте веселые книжки, анекдоты, чаще шутите с родными и близкими.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200" b="1" i="1" dirty="0" smtClean="0">
                <a:solidFill>
                  <a:schemeClr val="accent5">
                    <a:lumMod val="75000"/>
                  </a:schemeClr>
                </a:solidFill>
              </a:rPr>
              <a:t>Гоните прочь злобу. Злоба не решает ни одной проблемы, она портит вам настроение, подтачивает здоровье, мешает искать выход из затруднительной ситуации</a:t>
            </a:r>
            <a:endParaRPr lang="ru-RU" sz="2000" b="1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940" y="3161718"/>
            <a:ext cx="5664355" cy="2966009"/>
          </a:xfrm>
          <a:prstGeom prst="rect">
            <a:avLst/>
          </a:prstGeom>
          <a:ln>
            <a:solidFill>
              <a:schemeClr val="accent2">
                <a:lumMod val="50000"/>
              </a:schemeClr>
            </a:solidFill>
          </a:ln>
        </p:spPr>
      </p:pic>
      <p:sp>
        <p:nvSpPr>
          <p:cNvPr id="2" name="Прямоугольник 1"/>
          <p:cNvSpPr/>
          <p:nvPr/>
        </p:nvSpPr>
        <p:spPr>
          <a:xfrm>
            <a:off x="6994358" y="3161718"/>
            <a:ext cx="5197642" cy="3139321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ru-RU" sz="2200" b="1" i="1" dirty="0">
                <a:solidFill>
                  <a:srgbClr val="4472C4">
                    <a:lumMod val="75000"/>
                  </a:srgbClr>
                </a:solidFill>
              </a:rPr>
              <a:t>Ставьте себя на место другого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ru-RU" sz="2200" b="1" i="1" dirty="0">
                <a:solidFill>
                  <a:srgbClr val="4472C4">
                    <a:lumMod val="75000"/>
                  </a:srgbClr>
                </a:solidFill>
              </a:rPr>
              <a:t>Выясните свои сильные стороны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ru-RU" sz="2200" b="1" i="1" dirty="0">
                <a:solidFill>
                  <a:srgbClr val="4472C4">
                    <a:lumMod val="75000"/>
                  </a:srgbClr>
                </a:solidFill>
              </a:rPr>
              <a:t>Не паникуйте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ru-RU" sz="2200" b="1" i="1" dirty="0">
                <a:solidFill>
                  <a:srgbClr val="4472C4">
                    <a:lumMod val="75000"/>
                  </a:srgbClr>
                </a:solidFill>
              </a:rPr>
              <a:t>В любой ситуации ищите светлую </a:t>
            </a:r>
          </a:p>
          <a:p>
            <a:pPr lvl="0"/>
            <a:r>
              <a:rPr lang="ru-RU" sz="2200" b="1" i="1" dirty="0">
                <a:solidFill>
                  <a:srgbClr val="4472C4">
                    <a:lumMod val="75000"/>
                  </a:srgbClr>
                </a:solidFill>
              </a:rPr>
              <a:t>       сторону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ru-RU" sz="2200" b="1" i="1" dirty="0">
                <a:solidFill>
                  <a:srgbClr val="4472C4">
                    <a:lumMod val="75000"/>
                  </a:srgbClr>
                </a:solidFill>
              </a:rPr>
              <a:t>Готовьтесь к худшему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ru-RU" sz="2200" b="1" i="1" dirty="0">
                <a:solidFill>
                  <a:srgbClr val="4472C4">
                    <a:lumMod val="75000"/>
                  </a:srgbClr>
                </a:solidFill>
              </a:rPr>
              <a:t>Ставьте ежедневные цели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ru-RU" sz="2200" b="1" i="1" dirty="0">
                <a:solidFill>
                  <a:srgbClr val="4472C4">
                    <a:lumMod val="75000"/>
                  </a:srgbClr>
                </a:solidFill>
              </a:rPr>
              <a:t>Определяйте то, что не можете</a:t>
            </a:r>
          </a:p>
          <a:p>
            <a:pPr lvl="0"/>
            <a:r>
              <a:rPr lang="ru-RU" sz="2200" b="1" i="1" dirty="0">
                <a:solidFill>
                  <a:srgbClr val="4472C4">
                    <a:lumMod val="75000"/>
                  </a:srgbClr>
                </a:solidFill>
              </a:rPr>
              <a:t>        контролировать.</a:t>
            </a:r>
          </a:p>
        </p:txBody>
      </p:sp>
    </p:spTree>
    <p:extLst>
      <p:ext uri="{BB962C8B-B14F-4D97-AF65-F5344CB8AC3E}">
        <p14:creationId xmlns:p14="http://schemas.microsoft.com/office/powerpoint/2010/main" val="1632354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680434" y="984715"/>
            <a:ext cx="7187273" cy="2954655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rgbClr val="C00000"/>
                </a:solidFill>
              </a:rPr>
              <a:t>	</a:t>
            </a:r>
            <a:r>
              <a:rPr lang="ru-RU" sz="2200" b="1" i="1" dirty="0" smtClean="0">
                <a:solidFill>
                  <a:schemeClr val="accent5">
                    <a:lumMod val="75000"/>
                  </a:schemeClr>
                </a:solidFill>
              </a:rPr>
              <a:t>Одиночество </a:t>
            </a:r>
            <a:r>
              <a:rPr lang="ru-RU" sz="2200" b="1" i="1" dirty="0">
                <a:solidFill>
                  <a:schemeClr val="accent5">
                    <a:lumMod val="75000"/>
                  </a:schemeClr>
                </a:solidFill>
              </a:rPr>
              <a:t>не зависит от количества социальных контактов – это результат недостатка духовной близости с людьми, составляющими круг вашего общения. </a:t>
            </a:r>
            <a:endParaRPr lang="ru-RU" sz="2200" b="1" i="1" dirty="0" smtClean="0">
              <a:solidFill>
                <a:schemeClr val="accent5">
                  <a:lumMod val="75000"/>
                </a:schemeClr>
              </a:solidFill>
            </a:endParaRPr>
          </a:p>
          <a:p>
            <a:endParaRPr lang="ru-RU" sz="800" b="1" i="1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ru-RU" sz="2200" b="1" i="1" dirty="0" smtClean="0">
                <a:solidFill>
                  <a:schemeClr val="accent5">
                    <a:lumMod val="75000"/>
                  </a:schemeClr>
                </a:solidFill>
              </a:rPr>
              <a:t>Если </a:t>
            </a:r>
            <a:r>
              <a:rPr lang="ru-RU" sz="2200" b="1" i="1" dirty="0">
                <a:solidFill>
                  <a:schemeClr val="accent5">
                    <a:lumMod val="75000"/>
                  </a:schemeClr>
                </a:solidFill>
              </a:rPr>
              <a:t>вы чувствуете, что вам не хватает общения: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200" b="1" i="1" dirty="0" smtClean="0">
                <a:solidFill>
                  <a:schemeClr val="accent5">
                    <a:lumMod val="75000"/>
                  </a:schemeClr>
                </a:solidFill>
              </a:rPr>
              <a:t>Зовите </a:t>
            </a:r>
            <a:r>
              <a:rPr lang="ru-RU" sz="2200" b="1" i="1" dirty="0">
                <a:solidFill>
                  <a:schemeClr val="accent5">
                    <a:lumMod val="75000"/>
                  </a:schemeClr>
                </a:solidFill>
              </a:rPr>
              <a:t>гостей. Важна возможность посидеть за одним столом и поболтать обо всем на свете, не стесняясь посторонних ушей и взглядов</a:t>
            </a:r>
            <a:r>
              <a:rPr lang="ru-RU" sz="2200" b="1" i="1" dirty="0" smtClean="0">
                <a:solidFill>
                  <a:schemeClr val="accent5">
                    <a:lumMod val="75000"/>
                  </a:schemeClr>
                </a:solidFill>
              </a:rPr>
              <a:t>.</a:t>
            </a:r>
            <a:endParaRPr lang="ru-RU" sz="2200" b="1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40478" y="36295"/>
            <a:ext cx="10289481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i="1" dirty="0">
                <a:solidFill>
                  <a:srgbClr val="C00000"/>
                </a:solidFill>
              </a:rPr>
              <a:t>Фактор 2. Круг общения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040" y="1207900"/>
            <a:ext cx="3924540" cy="2283676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6" name="Picture 2" descr="https://pbs.twimg.com/media/DVmMf_AX0AAp9F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5221" y="4224816"/>
            <a:ext cx="3514489" cy="2474786"/>
          </a:xfrm>
          <a:prstGeom prst="rect">
            <a:avLst/>
          </a:prstGeom>
          <a:noFill/>
          <a:ln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07410" y="3939370"/>
            <a:ext cx="7059664" cy="2800767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ru-RU" sz="2200" b="1" i="1" dirty="0">
                <a:solidFill>
                  <a:srgbClr val="4472C4">
                    <a:lumMod val="75000"/>
                  </a:srgbClr>
                </a:solidFill>
              </a:rPr>
              <a:t>Займитесь спортом, прогулками, приглашая на совместные занятия своих знакомых и друзей. 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ru-RU" sz="2200" b="1" i="1" dirty="0">
                <a:solidFill>
                  <a:srgbClr val="4472C4">
                    <a:lumMod val="75000"/>
                  </a:srgbClr>
                </a:solidFill>
              </a:rPr>
              <a:t>Играйте. Шахматы, шашки, покер, бильярд, </a:t>
            </a:r>
            <a:r>
              <a:rPr lang="ru-RU" sz="2200" b="1" i="1" dirty="0" err="1">
                <a:solidFill>
                  <a:srgbClr val="4472C4">
                    <a:lumMod val="75000"/>
                  </a:srgbClr>
                </a:solidFill>
              </a:rPr>
              <a:t>дартс</a:t>
            </a:r>
            <a:r>
              <a:rPr lang="ru-RU" sz="2200" b="1" i="1" dirty="0">
                <a:solidFill>
                  <a:srgbClr val="4472C4">
                    <a:lumMod val="75000"/>
                  </a:srgbClr>
                </a:solidFill>
              </a:rPr>
              <a:t> – прекрасная возможность собраться с приятелями за одним столом.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ru-RU" sz="2200" b="1" i="1" dirty="0">
                <a:solidFill>
                  <a:srgbClr val="4472C4">
                    <a:lumMod val="75000"/>
                  </a:srgbClr>
                </a:solidFill>
              </a:rPr>
              <a:t>Устройтесь на работу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ru-RU" sz="2200" b="1" i="1" dirty="0">
                <a:solidFill>
                  <a:srgbClr val="4472C4">
                    <a:lumMod val="75000"/>
                  </a:srgbClr>
                </a:solidFill>
              </a:rPr>
              <a:t>Путешествуйте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ru-RU" sz="2200" b="1" i="1" dirty="0">
                <a:solidFill>
                  <a:srgbClr val="4472C4">
                    <a:lumMod val="75000"/>
                  </a:srgbClr>
                </a:solidFill>
              </a:rPr>
              <a:t>Избавляйтесь от неприятных знакомых.</a:t>
            </a:r>
          </a:p>
        </p:txBody>
      </p:sp>
    </p:spTree>
    <p:extLst>
      <p:ext uri="{BB962C8B-B14F-4D97-AF65-F5344CB8AC3E}">
        <p14:creationId xmlns:p14="http://schemas.microsoft.com/office/powerpoint/2010/main" val="3526765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804696" y="1101790"/>
            <a:ext cx="10465815" cy="2154436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C00000"/>
                </a:solidFill>
              </a:rPr>
              <a:t>	</a:t>
            </a:r>
            <a:r>
              <a:rPr lang="ru-RU" sz="2000" b="1" i="1" dirty="0" smtClean="0">
                <a:solidFill>
                  <a:schemeClr val="accent5">
                    <a:lumMod val="75000"/>
                  </a:schemeClr>
                </a:solidFill>
              </a:rPr>
              <a:t>	</a:t>
            </a:r>
            <a:r>
              <a:rPr lang="ru-RU" sz="2200" b="1" i="1" dirty="0" smtClean="0">
                <a:solidFill>
                  <a:schemeClr val="accent5">
                    <a:lumMod val="75000"/>
                  </a:schemeClr>
                </a:solidFill>
              </a:rPr>
              <a:t>Давно </a:t>
            </a:r>
            <a:r>
              <a:rPr lang="ru-RU" sz="2200" b="1" i="1" dirty="0">
                <a:solidFill>
                  <a:schemeClr val="accent5">
                    <a:lumMod val="75000"/>
                  </a:schemeClr>
                </a:solidFill>
              </a:rPr>
              <a:t>известно, что депрессия существенно повышает риск смерти от ишемической болезни сердца, инсульта, пневмонии, гриппа, болезни Паркинсона и рассеянного склероза. Клиническая депрессия требует профессионального лечения. Однако, каждый из нас в силах существенно снизить риск ее появления или по крайней мере свести к минимуму возможные </a:t>
            </a:r>
            <a:r>
              <a:rPr lang="ru-RU" sz="2200" b="1" i="1" dirty="0" smtClean="0">
                <a:solidFill>
                  <a:schemeClr val="accent5">
                    <a:lumMod val="75000"/>
                  </a:schemeClr>
                </a:solidFill>
              </a:rPr>
              <a:t>последствия.</a:t>
            </a:r>
            <a:endParaRPr lang="ru-RU" sz="2200" b="1" i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491" y="3589907"/>
            <a:ext cx="4697746" cy="2936091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</p:pic>
      <p:pic>
        <p:nvPicPr>
          <p:cNvPr id="8" name="Picture 4" descr="http://i.mycdn.me/i?r=AzEPZsRbOZEKgBhR0XGMT1RkE1ZxPAFJNSBZy5SN4Jxn2KaKTM5SRkZCeTgDn6uOyi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9897" y="3484221"/>
            <a:ext cx="4380614" cy="2874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794204" y="3589907"/>
            <a:ext cx="447630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92D050"/>
                </a:solidFill>
              </a:rPr>
              <a:t>-А как вы лечите депрессию?</a:t>
            </a:r>
          </a:p>
          <a:p>
            <a:pPr algn="ctr"/>
            <a:r>
              <a:rPr lang="ru-RU" b="1" dirty="0">
                <a:solidFill>
                  <a:srgbClr val="92D050"/>
                </a:solidFill>
              </a:rPr>
              <a:t>-Она у меня не болеет.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203491" y="104354"/>
            <a:ext cx="1061444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i="1" dirty="0">
                <a:solidFill>
                  <a:srgbClr val="C00000"/>
                </a:solidFill>
              </a:rPr>
              <a:t>Фактор 3. Умение побеждать депрессию</a:t>
            </a:r>
          </a:p>
        </p:txBody>
      </p:sp>
    </p:spTree>
    <p:extLst>
      <p:ext uri="{BB962C8B-B14F-4D97-AF65-F5344CB8AC3E}">
        <p14:creationId xmlns:p14="http://schemas.microsoft.com/office/powerpoint/2010/main" val="3163984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256639" y="603912"/>
            <a:ext cx="7514817" cy="2831544"/>
          </a:xfrm>
          <a:prstGeom prst="rect">
            <a:avLst/>
          </a:prstGeom>
          <a:ln>
            <a:solidFill>
              <a:schemeClr val="accent5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C00000"/>
                </a:solidFill>
              </a:rPr>
              <a:t>	</a:t>
            </a:r>
            <a:r>
              <a:rPr lang="ru-RU" sz="2200" b="1" i="1" dirty="0" smtClean="0">
                <a:solidFill>
                  <a:srgbClr val="C00000"/>
                </a:solidFill>
              </a:rPr>
              <a:t>Советы по борьбе с депрессией</a:t>
            </a:r>
            <a:endParaRPr lang="ru-RU" sz="2200" b="1" i="1" dirty="0">
              <a:solidFill>
                <a:srgbClr val="C0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b="1" i="1" dirty="0" smtClean="0">
                <a:solidFill>
                  <a:schemeClr val="accent5">
                    <a:lumMod val="75000"/>
                  </a:schemeClr>
                </a:solidFill>
              </a:rPr>
              <a:t>Запаситесь </a:t>
            </a:r>
            <a:r>
              <a:rPr lang="ru-RU" sz="2200" b="1" i="1" dirty="0">
                <a:solidFill>
                  <a:schemeClr val="accent5">
                    <a:lumMod val="75000"/>
                  </a:schemeClr>
                </a:solidFill>
              </a:rPr>
              <a:t>льняным семенем – в нем много омега – 3 – жирных кислот, а также принимайте витамины группы В, они способствуют снижению уровня депрессии.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b="1" i="1" dirty="0" smtClean="0">
                <a:solidFill>
                  <a:schemeClr val="accent5">
                    <a:lumMod val="75000"/>
                  </a:schemeClr>
                </a:solidFill>
              </a:rPr>
              <a:t>Общайтесь </a:t>
            </a:r>
            <a:r>
              <a:rPr lang="ru-RU" sz="2200" b="1" i="1" dirty="0">
                <a:solidFill>
                  <a:schemeClr val="accent5">
                    <a:lumMod val="75000"/>
                  </a:schemeClr>
                </a:solidFill>
              </a:rPr>
              <a:t>с близкими. Чем более любимым (ценным, нужным) ощущает себя человек, тем ниже у него риск депрессии. </a:t>
            </a:r>
            <a:endParaRPr lang="ru-RU" sz="2000" b="1" i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43" y="689647"/>
            <a:ext cx="3672379" cy="266007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8596" y="4055195"/>
            <a:ext cx="4693593" cy="245631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08243" y="4390800"/>
            <a:ext cx="6096000" cy="1785104"/>
          </a:xfrm>
          <a:prstGeom prst="rect">
            <a:avLst/>
          </a:prstGeom>
          <a:ln>
            <a:solidFill>
              <a:schemeClr val="accent5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b="1" i="1" dirty="0">
                <a:solidFill>
                  <a:schemeClr val="accent5">
                    <a:lumMod val="75000"/>
                  </a:schemeClr>
                </a:solidFill>
              </a:rPr>
              <a:t>Регулярно общайтесь с лучшим другом. Договоритесь встречаться в один и тот же день каждую неделю или устраивайте телефонные свидания.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b="1" i="1" dirty="0">
                <a:solidFill>
                  <a:schemeClr val="accent5">
                    <a:lumMod val="75000"/>
                  </a:schemeClr>
                </a:solidFill>
              </a:rPr>
              <a:t>Налаживайте отношения с детьми.</a:t>
            </a:r>
          </a:p>
        </p:txBody>
      </p:sp>
    </p:spTree>
    <p:extLst>
      <p:ext uri="{BB962C8B-B14F-4D97-AF65-F5344CB8AC3E}">
        <p14:creationId xmlns:p14="http://schemas.microsoft.com/office/powerpoint/2010/main" val="3292942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457279" y="654275"/>
            <a:ext cx="6096000" cy="3262432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txBody>
          <a:bodyPr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	</a:t>
            </a:r>
            <a:r>
              <a:rPr lang="ru-RU" sz="2200" b="1" i="1" dirty="0" smtClean="0">
                <a:solidFill>
                  <a:srgbClr val="C00000"/>
                </a:solidFill>
              </a:rPr>
              <a:t>Советы </a:t>
            </a:r>
            <a:r>
              <a:rPr lang="ru-RU" sz="2200" b="1" i="1" dirty="0">
                <a:solidFill>
                  <a:srgbClr val="C00000"/>
                </a:solidFill>
              </a:rPr>
              <a:t>по борьбе с </a:t>
            </a:r>
            <a:r>
              <a:rPr lang="ru-RU" sz="2200" b="1" i="1" dirty="0" smtClean="0">
                <a:solidFill>
                  <a:srgbClr val="C00000"/>
                </a:solidFill>
              </a:rPr>
              <a:t>депрессией</a:t>
            </a:r>
          </a:p>
          <a:p>
            <a:endParaRPr lang="ru-RU" sz="800" b="1" i="1" dirty="0">
              <a:solidFill>
                <a:srgbClr val="C0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b="1" i="1" dirty="0" smtClean="0">
                <a:solidFill>
                  <a:schemeClr val="accent5">
                    <a:lumMod val="75000"/>
                  </a:schemeClr>
                </a:solidFill>
              </a:rPr>
              <a:t>Каждый </a:t>
            </a:r>
            <a:r>
              <a:rPr lang="ru-RU" sz="2200" b="1" i="1" dirty="0">
                <a:solidFill>
                  <a:schemeClr val="accent5">
                    <a:lumMod val="75000"/>
                  </a:schemeClr>
                </a:solidFill>
              </a:rPr>
              <a:t>день говорите мужу (жене) «Я тебя люблю». Пусть он отвечает точно такой же фразой. Пусть это превратится в ритуал.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b="1" i="1" dirty="0">
                <a:solidFill>
                  <a:schemeClr val="accent5">
                    <a:lumMod val="75000"/>
                  </a:schemeClr>
                </a:solidFill>
              </a:rPr>
              <a:t>Ежедневно 15 минут быстро ходите. Физическая активность помогает предупредить и устранить легкую депрессию</a:t>
            </a:r>
            <a:r>
              <a:rPr lang="ru-RU" sz="2200" b="1" i="1" dirty="0" smtClean="0">
                <a:solidFill>
                  <a:schemeClr val="accent5">
                    <a:lumMod val="75000"/>
                  </a:schemeClr>
                </a:solidFill>
              </a:rPr>
              <a:t>.</a:t>
            </a:r>
            <a:endParaRPr lang="ru-RU" sz="2200" b="1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3" name="Picture 2" descr="http://i.mycdn.me/i?r=AzEPZsRbOZEKgBhR0XGMT1RkojBZOy3eHBB86-WVb7SYcaaKTM5SRkZCeTgDn6uOyi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3428" y="4382438"/>
            <a:ext cx="4281343" cy="2190290"/>
          </a:xfrm>
          <a:prstGeom prst="rect">
            <a:avLst/>
          </a:prstGeom>
          <a:noFill/>
          <a:ln>
            <a:solidFill>
              <a:schemeClr val="accent4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s://pristor.ru/wp-content/uploads/2017/04/%D0%9F%D1%80%D0%B8%D0%BA%D0%BE%D0%BB%D1%8C%D0%BD%D1%8B%D0%B5-%D0%BA%D0%B0%D1%80%D1%82%D0%B8%D0%BD%D0%BA%D0%B8-%D1%81-%D0%BD%D0%B0%D0%B4%D0%BF%D0%B8%D1%81%D1%8F%D0%BC%D0%B8-%D1%81%D0%BC%D0%BE%D1%82%D1%80%D0%B5%D1%82%D1%8C-%D0%B1%D0%B5%D1%81%D0%BF%D0%BB%D0%B0%D1%82%D0%BD%D0%BE-%D1%81%D0%BE-%D1%81%D0%BC%D1%8B%D1%81%D0%BB%D0%BE%D0%BC-6-600x4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010" y="802105"/>
            <a:ext cx="4387397" cy="2954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85010" y="4585031"/>
            <a:ext cx="6096000" cy="1785104"/>
          </a:xfrm>
          <a:prstGeom prst="rect">
            <a:avLst/>
          </a:prstGeom>
          <a:ln>
            <a:solidFill>
              <a:schemeClr val="accent5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ru-RU" sz="2200" b="1" i="1" dirty="0">
                <a:solidFill>
                  <a:srgbClr val="4472C4">
                    <a:lumMod val="75000"/>
                  </a:srgbClr>
                </a:solidFill>
              </a:rPr>
              <a:t>Посещайте массаж. Всего 12 минут этой процедуры естественным образом улучшает настроение, существенно снижая риск депрессии.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ru-RU" sz="2200" b="1" i="1" dirty="0">
                <a:solidFill>
                  <a:srgbClr val="4472C4">
                    <a:lumMod val="75000"/>
                  </a:srgbClr>
                </a:solidFill>
              </a:rPr>
              <a:t>Чаще бывайте на солнце, особенно зимой.</a:t>
            </a:r>
          </a:p>
        </p:txBody>
      </p:sp>
    </p:spTree>
    <p:extLst>
      <p:ext uri="{BB962C8B-B14F-4D97-AF65-F5344CB8AC3E}">
        <p14:creationId xmlns:p14="http://schemas.microsoft.com/office/powerpoint/2010/main" val="20371658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539916" y="1202603"/>
            <a:ext cx="7516889" cy="2123658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200" b="1" i="1" dirty="0" smtClean="0">
                <a:solidFill>
                  <a:srgbClr val="C00000"/>
                </a:solidFill>
              </a:rPr>
              <a:t>	</a:t>
            </a:r>
            <a:r>
              <a:rPr lang="ru-RU" sz="2200" b="1" i="1" dirty="0" smtClean="0">
                <a:solidFill>
                  <a:schemeClr val="accent5">
                    <a:lumMod val="75000"/>
                  </a:schemeClr>
                </a:solidFill>
              </a:rPr>
              <a:t>Обычно </a:t>
            </a:r>
            <a:r>
              <a:rPr lang="ru-RU" sz="2200" b="1" i="1" dirty="0">
                <a:solidFill>
                  <a:schemeClr val="accent5">
                    <a:lumMod val="75000"/>
                  </a:schemeClr>
                </a:solidFill>
              </a:rPr>
              <a:t>под духовностью понимают способность человека видеть высший смысл жизни, сознавать ее тайну, понимать, что в ней есть нечто, недоступное для чувственного восприятия и логического осмысления. Духовность тесно связана со стойкостью и успешным долголетием.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175" y="1100821"/>
            <a:ext cx="3589418" cy="2225440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</p:pic>
      <p:sp>
        <p:nvSpPr>
          <p:cNvPr id="3" name="AutoShape 4" descr="G:\%D0%A8%D0%9F%D0%92 20-21\%D0%97%D0%B4%D0%BE%D1%80%D0%BE%D0%B2%D1%8B%D0%B9 %D0%B4%D1%83%D1%85-%D0%B7%D0%B4%D0%BE%D1%80%D0%BE%D0%B2%D0%BE%D0%B5 %D1%82%D0%B5%D0%BB%D0%BE\scale_1200 (5)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751832" y="160338"/>
            <a:ext cx="594098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i="1" dirty="0">
                <a:solidFill>
                  <a:srgbClr val="C00000"/>
                </a:solidFill>
              </a:rPr>
              <a:t>Фактор 4. Духовность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3629" y="3599085"/>
            <a:ext cx="4337167" cy="296213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33175" y="3599085"/>
            <a:ext cx="6096000" cy="3139321"/>
          </a:xfrm>
          <a:prstGeom prst="rect">
            <a:avLst/>
          </a:prstGeom>
          <a:ln>
            <a:solidFill>
              <a:schemeClr val="accent5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lvl="0"/>
            <a:r>
              <a:rPr lang="ru-RU" sz="2200" b="1" i="1" dirty="0">
                <a:solidFill>
                  <a:srgbClr val="4472C4">
                    <a:lumMod val="75000"/>
                  </a:srgbClr>
                </a:solidFill>
              </a:rPr>
              <a:t>Она помогает нам отвлекаться от собственных физических недостатков и застарелых болячек, заставляет понять, что это всего лишь один – и даже не главный – аспект нашего существования. Следует отметить, что любая болезнь в христианстве представляется как неблагополучие духовное, она дается нам не для страдания, а для осознания своих грехов.</a:t>
            </a:r>
          </a:p>
        </p:txBody>
      </p:sp>
    </p:spTree>
    <p:extLst>
      <p:ext uri="{BB962C8B-B14F-4D97-AF65-F5344CB8AC3E}">
        <p14:creationId xmlns:p14="http://schemas.microsoft.com/office/powerpoint/2010/main" val="1826808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63915" y="347282"/>
            <a:ext cx="5619841" cy="3477875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ru-RU" sz="2200" b="1" i="1" dirty="0">
                <a:solidFill>
                  <a:schemeClr val="accent5">
                    <a:lumMod val="75000"/>
                  </a:schemeClr>
                </a:solidFill>
              </a:rPr>
              <a:t>В христианстве считается грехом уныние (если очень плохо, надо  читать молитвы, пойти в храм), любые невзгоды надо принимать с достоинством. Грех – обжорство и чревоугодие, избыток пищи не дает сосредоточиться на более важных делах. Грех – праздность и леность, человек должен постоянно заниматься делом, а не проводить время в развлечениях. </a:t>
            </a:r>
          </a:p>
        </p:txBody>
      </p:sp>
      <p:pic>
        <p:nvPicPr>
          <p:cNvPr id="3" name="Picture 6" descr="https://sun9-73.userapi.com/c857416/v857416933/5cd96/_UWIJj86kd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74" y="347282"/>
            <a:ext cx="5222652" cy="3734164"/>
          </a:xfrm>
          <a:prstGeom prst="rect">
            <a:avLst/>
          </a:prstGeom>
          <a:noFill/>
          <a:ln>
            <a:solidFill>
              <a:srgbClr val="92D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82474" y="4500771"/>
            <a:ext cx="6096000" cy="2123658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>
            <a:spAutoFit/>
          </a:bodyPr>
          <a:lstStyle/>
          <a:p>
            <a:pPr lvl="0"/>
            <a:r>
              <a:rPr lang="ru-RU" sz="2200" b="1" i="1" dirty="0">
                <a:solidFill>
                  <a:srgbClr val="4472C4">
                    <a:lumMod val="75000"/>
                  </a:srgbClr>
                </a:solidFill>
              </a:rPr>
              <a:t>Христианин редко задумывается над вопросом, как быть здоровым. Содержать тело в чистоте и прикладывать усилия для сохранения здоровья, не необходимость, а ответственность, ведь тело - сосуд для души. 	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7" b="26188"/>
          <a:stretch/>
        </p:blipFill>
        <p:spPr>
          <a:xfrm>
            <a:off x="7978030" y="3995279"/>
            <a:ext cx="3064042" cy="2629150"/>
          </a:xfrm>
          <a:prstGeom prst="rect">
            <a:avLst/>
          </a:prstGeom>
          <a:ln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569716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957851" y="812524"/>
            <a:ext cx="8234149" cy="3170099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C00000"/>
                </a:solidFill>
              </a:rPr>
              <a:t>	</a:t>
            </a:r>
            <a:r>
              <a:rPr lang="ru-RU" sz="2200" b="1" i="1" dirty="0" smtClean="0">
                <a:solidFill>
                  <a:schemeClr val="accent5">
                    <a:lumMod val="75000"/>
                  </a:schemeClr>
                </a:solidFill>
              </a:rPr>
              <a:t>Для </a:t>
            </a:r>
            <a:r>
              <a:rPr lang="ru-RU" sz="2200" b="1" i="1" dirty="0">
                <a:solidFill>
                  <a:schemeClr val="accent5">
                    <a:lumMod val="75000"/>
                  </a:schemeClr>
                </a:solidFill>
              </a:rPr>
              <a:t>возникновения стресса важно не само событие, а его индивидуальное восприятие.</a:t>
            </a:r>
          </a:p>
          <a:p>
            <a:r>
              <a:rPr lang="ru-RU" sz="2200" b="1" i="1" dirty="0">
                <a:solidFill>
                  <a:schemeClr val="accent5">
                    <a:lumMod val="75000"/>
                  </a:schemeClr>
                </a:solidFill>
              </a:rPr>
              <a:t>Вот несколько способов защиты организма от стресса: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b="1" i="1" dirty="0" smtClean="0">
                <a:solidFill>
                  <a:schemeClr val="accent5">
                    <a:lumMod val="75000"/>
                  </a:schemeClr>
                </a:solidFill>
              </a:rPr>
              <a:t>Не </a:t>
            </a:r>
            <a:r>
              <a:rPr lang="ru-RU" sz="2200" b="1" i="1" dirty="0">
                <a:solidFill>
                  <a:schemeClr val="accent5">
                    <a:lumMod val="75000"/>
                  </a:schemeClr>
                </a:solidFill>
              </a:rPr>
              <a:t>поддавайтесь на провокации. Видя или слыша то, что выводит вас из равновесия, скажите стрессу «Нет».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b="1" i="1" dirty="0" smtClean="0">
                <a:solidFill>
                  <a:schemeClr val="accent5">
                    <a:lumMod val="75000"/>
                  </a:schemeClr>
                </a:solidFill>
              </a:rPr>
              <a:t>Самоустраняйтесь</a:t>
            </a:r>
            <a:r>
              <a:rPr lang="ru-RU" sz="2200" b="1" i="1" dirty="0">
                <a:solidFill>
                  <a:schemeClr val="accent5">
                    <a:lumMod val="75000"/>
                  </a:schemeClr>
                </a:solidFill>
              </a:rPr>
              <a:t>. Всякий раз, кода вы почувствуете, как от стресса (того же гнева) чаще заколотилось сердце, изолируйте себя от щекотливой ситуации и старайтесь побыстрее восстановить равновесие.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63774" y="1144352"/>
            <a:ext cx="379407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9 причин подвигаться</a:t>
            </a:r>
            <a:endParaRPr lang="ru-RU" sz="44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8982" y="4203032"/>
            <a:ext cx="3687843" cy="2458562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</p:pic>
      <p:pic>
        <p:nvPicPr>
          <p:cNvPr id="3074" name="Picture 2" descr="http://i.mycdn.me/i?r=AzEPZsRbOZEKgBhR0XGMT1Rk5YKuXNTzjJo2Ecm94LkV3KaKTM5SRkZCeTgDn6uOyi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576" y="1319653"/>
            <a:ext cx="3593066" cy="2155840"/>
          </a:xfrm>
          <a:prstGeom prst="rect">
            <a:avLst/>
          </a:prstGeom>
          <a:noFill/>
          <a:ln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1498" y="43083"/>
            <a:ext cx="911069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4400" b="1" i="1" dirty="0">
                <a:solidFill>
                  <a:srgbClr val="C00000"/>
                </a:solidFill>
              </a:rPr>
              <a:t>Фактор 5. Устойчивость к стрессу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03524" y="4057233"/>
            <a:ext cx="7396688" cy="2800767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ru-RU" sz="2200" b="1" i="1" dirty="0">
                <a:solidFill>
                  <a:srgbClr val="4472C4">
                    <a:lumMod val="75000"/>
                  </a:srgbClr>
                </a:solidFill>
              </a:rPr>
              <a:t>Слушайте классическую музыку.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ru-RU" sz="2200" b="1" i="1" dirty="0">
                <a:solidFill>
                  <a:srgbClr val="4472C4">
                    <a:lumMod val="75000"/>
                  </a:srgbClr>
                </a:solidFill>
              </a:rPr>
              <a:t>Создайте приятное окружение. Рекомендуем свежие цветы, свечи с ароматом перечной мяты или ванили, фотографии любимых людей или мест, оставивших особенно приятные впечатления о проведенном отпуске.</a:t>
            </a:r>
          </a:p>
          <a:p>
            <a:pPr lvl="0"/>
            <a:r>
              <a:rPr lang="ru-RU" sz="2200" b="1" i="1" dirty="0">
                <a:solidFill>
                  <a:srgbClr val="4472C4">
                    <a:lumMod val="75000"/>
                  </a:srgbClr>
                </a:solidFill>
              </a:rPr>
              <a:t>Стресс – это не только «нервы», он вполне конкретно и сильно отражается на состоянии всего организма.</a:t>
            </a:r>
          </a:p>
        </p:txBody>
      </p:sp>
    </p:spTree>
    <p:extLst>
      <p:ext uri="{BB962C8B-B14F-4D97-AF65-F5344CB8AC3E}">
        <p14:creationId xmlns:p14="http://schemas.microsoft.com/office/powerpoint/2010/main" val="1932394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lchetron.com/cdn/happy-human-2b5ddd6d-803f-41f3-9578-a14c59902dd-resize-750.jpe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482" b="6111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17096" y="545432"/>
            <a:ext cx="492492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chemeClr val="accent5">
                    <a:lumMod val="75000"/>
                  </a:schemeClr>
                </a:solidFill>
                <a:latin typeface="Monotype Corsiva" panose="03010101010201010101" pitchFamily="66" charset="0"/>
              </a:rPr>
              <a:t>Таким образом, оптимизм, стойкость, социальная активность и вера делают лучше сегодняшний день и способствуют продлению жизни.</a:t>
            </a:r>
            <a:endParaRPr lang="ru-RU" sz="3600" b="1" i="1" dirty="0">
              <a:solidFill>
                <a:schemeClr val="accent5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17096" y="5646821"/>
            <a:ext cx="63847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Спасибо за внимание!</a:t>
            </a:r>
            <a:endParaRPr lang="ru-RU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00206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82997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2291</TotalTime>
  <Words>598</Words>
  <Application>Microsoft Office PowerPoint</Application>
  <PresentationFormat>Широкоэкранный</PresentationFormat>
  <Paragraphs>87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Wingdings</vt:lpstr>
      <vt:lpstr>Тема Office</vt:lpstr>
      <vt:lpstr>Презентация PowerPoint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Калабун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Калабун</dc:creator>
  <cp:lastModifiedBy>Юзер</cp:lastModifiedBy>
  <cp:revision>139</cp:revision>
  <dcterms:created xsi:type="dcterms:W3CDTF">2020-09-08T09:23:23Z</dcterms:created>
  <dcterms:modified xsi:type="dcterms:W3CDTF">2020-11-19T17:51:54Z</dcterms:modified>
</cp:coreProperties>
</file>