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70" r:id="rId13"/>
    <p:sldId id="271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6FB0EA-21DB-4C72-9050-ABA8C0689D52}" type="datetimeFigureOut">
              <a:rPr lang="ru-RU" smtClean="0"/>
              <a:pPr/>
              <a:t>24.11.2020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yandex.ru/turbo/edaplus.info/s/produce/yolk.html?parent-reqid=1606133427546673-234354831454406907300163-production-app-host-vla-web-yp-310&amp;utm_source=turbo_turbo" TargetMode="Externa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turbo/edaplus.info/s/vitamins/products-containing-vitamin-b2.html?parent-reqid=1606191020222456-21034914712551107500330-prestable-app-host-sas-web-yp-69&amp;utm_source=turbo_turbo" TargetMode="External"/><Relationship Id="rId13" Type="http://schemas.openxmlformats.org/officeDocument/2006/relationships/hyperlink" Target="https://yandex.ru/turbo/edaplus.info/s/minerals/calcium.html?parent-reqid=1606191020222456-21034914712551107500330-prestable-app-host-sas-web-yp-69&amp;utm_source=turbo_turbo" TargetMode="External"/><Relationship Id="rId18" Type="http://schemas.openxmlformats.org/officeDocument/2006/relationships/hyperlink" Target="https://yandex.ru/turbo/edaplus.info/s/minerals/products-containing-manganese.html?parent-reqid=1606191020222456-21034914712551107500330-prestable-app-host-sas-web-yp-69&amp;utm_source=turbo_turbo" TargetMode="External"/><Relationship Id="rId3" Type="http://schemas.openxmlformats.org/officeDocument/2006/relationships/hyperlink" Target="https://yandex.ru/turbo/edaplus.info/s/fats.html?parent-reqid=1606191020222456-21034914712551107500330-prestable-app-host-sas-web-yp-69&amp;utm_source=turbo_turbo" TargetMode="External"/><Relationship Id="rId21" Type="http://schemas.openxmlformats.org/officeDocument/2006/relationships/hyperlink" Target="https://edaplus.info/produce/lemon.html" TargetMode="External"/><Relationship Id="rId7" Type="http://schemas.openxmlformats.org/officeDocument/2006/relationships/hyperlink" Target="https://yandex.ru/turbo/edaplus.info/s/vitamins/products-containing-vitamin-b1.html?parent-reqid=1606191020222456-21034914712551107500330-prestable-app-host-sas-web-yp-69&amp;utm_source=turbo_turbo" TargetMode="External"/><Relationship Id="rId12" Type="http://schemas.openxmlformats.org/officeDocument/2006/relationships/hyperlink" Target="https://yandex.ru/turbo/edaplus.info/s/minerals/potassium.html?parent-reqid=1606191020222456-21034914712551107500330-prestable-app-host-sas-web-yp-69&amp;utm_source=turbo_turbo" TargetMode="External"/><Relationship Id="rId17" Type="http://schemas.openxmlformats.org/officeDocument/2006/relationships/hyperlink" Target="https://yandex.ru/turbo/edaplus.info/s/minerals/products-containing-iron.html?parent-reqid=1606191020222456-21034914712551107500330-prestable-app-host-sas-web-yp-69&amp;utm_source=turbo_turbo" TargetMode="External"/><Relationship Id="rId2" Type="http://schemas.openxmlformats.org/officeDocument/2006/relationships/hyperlink" Target="https://yandex.ru/turbo/edaplus.info/s/proteins.html?parent-reqid=1606191020222456-21034914712551107500330-prestable-app-host-sas-web-yp-69&amp;utm_source=turbo_turbo" TargetMode="External"/><Relationship Id="rId16" Type="http://schemas.openxmlformats.org/officeDocument/2006/relationships/hyperlink" Target="https://yandex.ru/turbo/edaplus.info/s/minerals/products-containing-phosphorus.html?parent-reqid=1606191020222456-21034914712551107500330-prestable-app-host-sas-web-yp-69&amp;utm_source=turbo_turbo" TargetMode="External"/><Relationship Id="rId20" Type="http://schemas.openxmlformats.org/officeDocument/2006/relationships/hyperlink" Target="https://yandex.ru/turbo/edaplus.info/s/produce/orange.html?parent-reqid=1606191020222456-21034914712551107500330-prestable-app-host-sas-web-yp-69&amp;utm_source=turbo_turbo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yandex.ru/turbo/edaplus.info/s/vitamins/vitamin-c.html?parent-reqid=1606191020222456-21034914712551107500330-prestable-app-host-sas-web-yp-69&amp;utm_source=turbo_turbo" TargetMode="External"/><Relationship Id="rId11" Type="http://schemas.openxmlformats.org/officeDocument/2006/relationships/hyperlink" Target="https://yandex.ru/turbo/edaplus.info/s/vitamins/vitamin-e.html?parent-reqid=1606191020222456-21034914712551107500330-prestable-app-host-sas-web-yp-69&amp;utm_source=turbo_turbo" TargetMode="External"/><Relationship Id="rId5" Type="http://schemas.openxmlformats.org/officeDocument/2006/relationships/hyperlink" Target="https://yandex.ru/turbo/edaplus.info/s/food-components/water.html?parent-reqid=1606191020222456-21034914712551107500330-prestable-app-host-sas-web-yp-69&amp;utm_source=turbo_turbo" TargetMode="External"/><Relationship Id="rId15" Type="http://schemas.openxmlformats.org/officeDocument/2006/relationships/hyperlink" Target="https://yandex.ru/turbo/edaplus.info/s/minerals/products-containing-sodium.html?parent-reqid=1606191020222456-21034914712551107500330-prestable-app-host-sas-web-yp-69&amp;utm_source=turbo_turbo" TargetMode="External"/><Relationship Id="rId23" Type="http://schemas.openxmlformats.org/officeDocument/2006/relationships/image" Target="../media/image8.jpeg"/><Relationship Id="rId10" Type="http://schemas.openxmlformats.org/officeDocument/2006/relationships/hyperlink" Target="https://yandex.ru/turbo/edaplus.info/s/vitamins/products-containing-vitamin-b6.html?parent-reqid=1606191020222456-21034914712551107500330-prestable-app-host-sas-web-yp-69&amp;utm_source=turbo_turbo" TargetMode="External"/><Relationship Id="rId19" Type="http://schemas.openxmlformats.org/officeDocument/2006/relationships/hyperlink" Target="https://yandex.ru/turbo/edaplus.info/s/minerals/products-containing-copper.html?parent-reqid=1606191020222456-21034914712551107500330-prestable-app-host-sas-web-yp-69&amp;utm_source=turbo_turbo" TargetMode="External"/><Relationship Id="rId4" Type="http://schemas.openxmlformats.org/officeDocument/2006/relationships/hyperlink" Target="https://yandex.ru/turbo/edaplus.info/s/carbohydrates.html?parent-reqid=1606191020222456-21034914712551107500330-prestable-app-host-sas-web-yp-69&amp;utm_source=turbo_turbo" TargetMode="External"/><Relationship Id="rId9" Type="http://schemas.openxmlformats.org/officeDocument/2006/relationships/hyperlink" Target="https://yandex.ru/turbo/edaplus.info/s/vitamins/products-containing-vitamin-b3.html?parent-reqid=1606191020222456-21034914712551107500330-prestable-app-host-sas-web-yp-69&amp;utm_source=turbo_turbo" TargetMode="External"/><Relationship Id="rId14" Type="http://schemas.openxmlformats.org/officeDocument/2006/relationships/hyperlink" Target="https://yandex.ru/turbo/edaplus.info/s/minerals/magnesium.html?parent-reqid=1606191020222456-21034914712551107500330-prestable-app-host-sas-web-yp-69&amp;utm_source=turbo_turbo" TargetMode="External"/><Relationship Id="rId22" Type="http://schemas.openxmlformats.org/officeDocument/2006/relationships/hyperlink" Target="https://yandex.ru/turbo/edaplus.info/s/produce/blackcurrant.html?parent-reqid=1606191020222456-21034914712551107500330-prestable-app-host-sas-web-yp-69&amp;utm_source=turbo_turbo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turbo/edaplus.info/s/feeding-in-sickness/gastritis.html?parent-reqid=1606191020222456-21034914712551107500330-prestable-app-host-sas-web-yp-69&amp;utm_source=turbo_turbo" TargetMode="External"/><Relationship Id="rId2" Type="http://schemas.openxmlformats.org/officeDocument/2006/relationships/hyperlink" Target="https://yandex.ru/turbo/edaplus.info/s/feeding-in-sickness/burn.html?parent-reqid=1606191020222456-21034914712551107500330-prestable-app-host-sas-web-yp-69&amp;utm_source=turbo_turbo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life-reactor.com/kak-otlichit-nastoyashhij-med-ot-poddelki/" TargetMode="External"/><Relationship Id="rId2" Type="http://schemas.openxmlformats.org/officeDocument/2006/relationships/hyperlink" Target="http://life-reactor.com/medovo-gorchichnoe-obyortyvanie-dlya-poxudeniya/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hyperlink" Target="http://life-reactor.com/kak-uskorit-rost-volos-v-domashnix-usloviyax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life-reactor.com/kak-usilit-potenciyu-v-domashnix-usloviyax-bystro/" TargetMode="External"/><Relationship Id="rId2" Type="http://schemas.openxmlformats.org/officeDocument/2006/relationships/hyperlink" Target="http://life-reactor.com/recepty-blyud-iz-tykvy/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5517232"/>
            <a:ext cx="5637010" cy="72008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/>
              <a:t>Руководитель: Кочебина Наталия Алексеевна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4149080"/>
            <a:ext cx="7282811" cy="1800200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«Садоводы и огородники»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Тема: «Всё о тыкве. Необыкновенные </a:t>
            </a:r>
            <a:r>
              <a:rPr lang="ru-RU" sz="20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свойства хрена.»</a:t>
            </a:r>
            <a:endParaRPr lang="ru-RU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aksunova_EV\Desktop\08f1b5101e2e3dafd90d2bd7374211d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20688"/>
            <a:ext cx="3384376" cy="2376264"/>
          </a:xfrm>
          <a:prstGeom prst="rect">
            <a:avLst/>
          </a:prstGeom>
          <a:noFill/>
        </p:spPr>
      </p:pic>
      <p:pic>
        <p:nvPicPr>
          <p:cNvPr id="6" name="Рисунок 5" descr="https://avatars.mds.yandex.net/get-snippets_images/399261/rth8d36d3983e62232cb9b9058e8edf5a80/414x3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700808"/>
            <a:ext cx="368617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279556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683564" y="836712"/>
            <a:ext cx="7704860" cy="5040560"/>
          </a:xfrm>
        </p:spPr>
        <p:txBody>
          <a:bodyPr/>
          <a:lstStyle/>
          <a:p>
            <a:pPr algn="ctr"/>
            <a:r>
              <a:rPr lang="ru-RU" sz="1600" dirty="0" smtClean="0"/>
              <a:t>Энергетическая ценность и состав </a:t>
            </a:r>
            <a:br>
              <a:rPr lang="ru-RU" sz="1600" dirty="0" smtClean="0"/>
            </a:br>
            <a:r>
              <a:rPr lang="ru-RU" sz="1600" i="1" dirty="0" smtClean="0"/>
              <a:t>На 100 грамм продукта: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26 Ккал; </a:t>
            </a:r>
            <a:br>
              <a:rPr lang="ru-RU" sz="1600" dirty="0" smtClean="0"/>
            </a:br>
            <a:r>
              <a:rPr lang="ru-RU" sz="1600" dirty="0" smtClean="0"/>
              <a:t>1 г — белки; </a:t>
            </a:r>
            <a:br>
              <a:rPr lang="ru-RU" sz="1600" dirty="0" smtClean="0"/>
            </a:br>
            <a:r>
              <a:rPr lang="ru-RU" sz="1600" dirty="0" smtClean="0"/>
              <a:t>0,1 г — жиры; </a:t>
            </a:r>
            <a:br>
              <a:rPr lang="ru-RU" sz="1600" dirty="0" smtClean="0"/>
            </a:br>
            <a:r>
              <a:rPr lang="ru-RU" sz="1600" dirty="0" smtClean="0"/>
              <a:t>до 4,4 г — углеводы; </a:t>
            </a:r>
            <a:br>
              <a:rPr lang="ru-RU" sz="1600" dirty="0" smtClean="0"/>
            </a:br>
            <a:r>
              <a:rPr lang="ru-RU" sz="1600" dirty="0" smtClean="0"/>
              <a:t>воды — 92 %. </a:t>
            </a:r>
            <a:br>
              <a:rPr lang="ru-RU" sz="1600" dirty="0" smtClean="0"/>
            </a:br>
            <a:r>
              <a:rPr lang="ru-RU" sz="1600" dirty="0" smtClean="0"/>
              <a:t>Примечательно то, что в этом продукте нет крахмала, вредных жиров. Основную часть массы составляет полезная мякоть, насыщенная пищевыми волокнами и соками. </a:t>
            </a:r>
            <a:br>
              <a:rPr lang="ru-RU" sz="1600" dirty="0" smtClean="0"/>
            </a:br>
            <a:r>
              <a:rPr lang="ru-RU" sz="1600" dirty="0" smtClean="0"/>
              <a:t>Сахаров в этом растительном плоде — 2,8 г. До 0,4 г содержится клетчатки.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>
          <a:xfrm>
            <a:off x="1143000" y="332656"/>
            <a:ext cx="6400800" cy="122413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Польза тыквы для организма человека </a:t>
            </a:r>
            <a:endParaRPr lang="ru-RU" dirty="0" smtClean="0"/>
          </a:p>
          <a:p>
            <a:pPr algn="ctr"/>
            <a:endParaRPr lang="ru-RU" b="1" dirty="0"/>
          </a:p>
        </p:txBody>
      </p:sp>
      <p:pic>
        <p:nvPicPr>
          <p:cNvPr id="2050" name="Picture 2" descr="C:\Users\Maksunova_EV\Desktop\30a47b05a8e59bf6fc43f5ce3986119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7" y="4005064"/>
            <a:ext cx="4752528" cy="24345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209767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4392488" cy="2016224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/>
              <a:t>Какие есть витамины в тыкве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3" y="1556792"/>
            <a:ext cx="3312368" cy="460851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6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076056" y="260648"/>
            <a:ext cx="3534544" cy="6048672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Особую ценность тыква представляет за счёт богатого содержания витаминов и прочих полезных веществ. </a:t>
            </a:r>
            <a:endParaRPr lang="ru-RU" dirty="0" smtClean="0"/>
          </a:p>
          <a:p>
            <a:r>
              <a:rPr lang="ru-RU" i="1" dirty="0" smtClean="0"/>
              <a:t>В одном спелом плоде есть: </a:t>
            </a:r>
            <a:endParaRPr lang="ru-RU" dirty="0" smtClean="0"/>
          </a:p>
          <a:p>
            <a:pPr lvl="0"/>
            <a:r>
              <a:rPr lang="ru-RU" dirty="0" smtClean="0"/>
              <a:t>бета-каротин — до 62 %; </a:t>
            </a:r>
          </a:p>
          <a:p>
            <a:pPr lvl="0"/>
            <a:r>
              <a:rPr lang="ru-RU" dirty="0" smtClean="0"/>
              <a:t>витамин А — до 42 %; </a:t>
            </a:r>
          </a:p>
          <a:p>
            <a:pPr lvl="0"/>
            <a:r>
              <a:rPr lang="ru-RU" dirty="0" smtClean="0"/>
              <a:t>альфа-каротин — до 85 %; </a:t>
            </a:r>
          </a:p>
          <a:p>
            <a:pPr lvl="0"/>
            <a:r>
              <a:rPr lang="ru-RU" dirty="0" smtClean="0"/>
              <a:t>витамины группы В (почти все) 201 до 5–10 %; </a:t>
            </a:r>
          </a:p>
          <a:p>
            <a:pPr lvl="0"/>
            <a:r>
              <a:rPr lang="ru-RU" dirty="0" smtClean="0"/>
              <a:t>витамин Е, С, К — до 3–5 %. </a:t>
            </a:r>
          </a:p>
          <a:p>
            <a:r>
              <a:rPr lang="ru-RU" b="1" dirty="0" smtClean="0"/>
              <a:t>В этом ароматном вкусном плоде содержится: </a:t>
            </a:r>
            <a:endParaRPr lang="ru-RU" dirty="0" smtClean="0"/>
          </a:p>
          <a:p>
            <a:pPr lvl="0"/>
            <a:r>
              <a:rPr lang="ru-RU" dirty="0" smtClean="0"/>
              <a:t>магний — 148 %; </a:t>
            </a:r>
          </a:p>
          <a:p>
            <a:pPr lvl="0"/>
            <a:r>
              <a:rPr lang="ru-RU" dirty="0" smtClean="0"/>
              <a:t>кальций — 2,2 %; </a:t>
            </a:r>
          </a:p>
          <a:p>
            <a:pPr lvl="0"/>
            <a:r>
              <a:rPr lang="ru-RU" dirty="0" smtClean="0"/>
              <a:t>марганец — 5,3 %; </a:t>
            </a:r>
          </a:p>
          <a:p>
            <a:pPr lvl="0"/>
            <a:r>
              <a:rPr lang="ru-RU" dirty="0" smtClean="0"/>
              <a:t>железо — 8 %; </a:t>
            </a:r>
          </a:p>
          <a:p>
            <a:pPr lvl="0"/>
            <a:r>
              <a:rPr lang="ru-RU" dirty="0" smtClean="0"/>
              <a:t>цинк — 2,8 %; </a:t>
            </a:r>
          </a:p>
          <a:p>
            <a:pPr lvl="0"/>
            <a:r>
              <a:rPr lang="ru-RU" dirty="0" smtClean="0"/>
              <a:t>фосфор — 6,2 %; </a:t>
            </a:r>
          </a:p>
          <a:p>
            <a:pPr lvl="0"/>
            <a:r>
              <a:rPr lang="ru-RU" dirty="0" smtClean="0"/>
              <a:t>калий — 7,1 %. </a:t>
            </a:r>
          </a:p>
          <a:p>
            <a:r>
              <a:rPr lang="ru-RU" dirty="0" smtClean="0"/>
              <a:t>Это лишь малая, но самая яркая часть химического состава тыквы. Однако в мякоти этого плода есть и другие вещества, которые благотворно влияют на здоровье человека. </a:t>
            </a:r>
          </a:p>
          <a:p>
            <a:endParaRPr lang="ru-RU" dirty="0"/>
          </a:p>
        </p:txBody>
      </p:sp>
      <p:pic>
        <p:nvPicPr>
          <p:cNvPr id="3074" name="Picture 2" descr="C:\Users\Maksunova_EV\Desktop\95d1bf3163dc78afe3e859b9ed7a1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6872"/>
            <a:ext cx="4464496" cy="3413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048582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5" y="332656"/>
            <a:ext cx="5040560" cy="3384376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/>
              <a:t>Польза тыквы для человеческого здоровья: 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420888"/>
            <a:ext cx="5040560" cy="3816424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0072" y="404664"/>
            <a:ext cx="3600400" cy="6048672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dirty="0" smtClean="0"/>
              <a:t>  очищение организма от токсинов и шлаков; </a:t>
            </a:r>
          </a:p>
          <a:p>
            <a:pPr lvl="0"/>
            <a:r>
              <a:rPr lang="ru-RU" dirty="0" smtClean="0"/>
              <a:t>нормализация водно-солевого баланса; </a:t>
            </a:r>
          </a:p>
          <a:p>
            <a:pPr lvl="0"/>
            <a:r>
              <a:rPr lang="ru-RU" dirty="0" smtClean="0"/>
              <a:t>стабилизация метаболизма; </a:t>
            </a:r>
          </a:p>
          <a:p>
            <a:pPr lvl="0"/>
            <a:r>
              <a:rPr lang="ru-RU" dirty="0" smtClean="0"/>
              <a:t>снижение артериального давления; </a:t>
            </a:r>
          </a:p>
          <a:p>
            <a:pPr lvl="0"/>
            <a:r>
              <a:rPr lang="ru-RU" dirty="0" smtClean="0"/>
              <a:t>повышение гемоглобина; </a:t>
            </a:r>
          </a:p>
          <a:p>
            <a:pPr lvl="0"/>
            <a:r>
              <a:rPr lang="ru-RU" dirty="0" smtClean="0"/>
              <a:t>улучшение структуры тканей, повышение эластичности; </a:t>
            </a:r>
          </a:p>
          <a:p>
            <a:pPr lvl="0"/>
            <a:r>
              <a:rPr lang="ru-RU" dirty="0" smtClean="0"/>
              <a:t>повышение иммунитета; </a:t>
            </a:r>
          </a:p>
          <a:p>
            <a:pPr lvl="0"/>
            <a:r>
              <a:rPr lang="ru-RU" dirty="0" err="1" smtClean="0"/>
              <a:t>антипаразитарное</a:t>
            </a:r>
            <a:r>
              <a:rPr lang="ru-RU" dirty="0" smtClean="0"/>
              <a:t> свойство (тыквенные семечки); </a:t>
            </a:r>
          </a:p>
          <a:p>
            <a:pPr lvl="0"/>
            <a:r>
              <a:rPr lang="ru-RU" dirty="0" smtClean="0"/>
              <a:t>улучшение пищеварения; </a:t>
            </a:r>
          </a:p>
          <a:p>
            <a:pPr lvl="0"/>
            <a:r>
              <a:rPr lang="ru-RU" dirty="0" smtClean="0"/>
              <a:t>выравнивание </a:t>
            </a:r>
            <a:r>
              <a:rPr lang="ru-RU" dirty="0" err="1" smtClean="0"/>
              <a:t>гликемического</a:t>
            </a:r>
            <a:r>
              <a:rPr lang="ru-RU" dirty="0" smtClean="0"/>
              <a:t> профиля при сахарном диабете; </a:t>
            </a:r>
          </a:p>
          <a:p>
            <a:pPr lvl="0"/>
            <a:r>
              <a:rPr lang="ru-RU" dirty="0" smtClean="0"/>
              <a:t>укрепление сердечной мышцы и стенок сосудов. </a:t>
            </a:r>
          </a:p>
          <a:p>
            <a:r>
              <a:rPr lang="ru-RU" dirty="0" smtClean="0"/>
              <a:t>Стоит отдельно отметить, что употребление мякоти тыквы в пищу не повышает риски лишнего набора килограммов. Это плод, подаренный солнцем, вполне подходит для полезного диетического питания. Сытная и вкусная мякоть насыщает, но не способствует отложению жировой ткани в организме. Тыква выводит, а не задерживает лишнюю жидкость.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098" name="Picture 2" descr="C:\Users\Maksunova_EV\Desktop\5d97b023642505a2a5737c06d4856c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36912"/>
            <a:ext cx="4752528" cy="3413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33177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404664"/>
            <a:ext cx="3300857" cy="3384376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/>
              <a:t>О вреде тыквы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3573016"/>
            <a:ext cx="4320480" cy="223224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788024" y="476672"/>
            <a:ext cx="4104456" cy="612068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Рассмотрим, в каких случаях не стоит есть тыкву: </a:t>
            </a:r>
            <a:endParaRPr lang="ru-RU" dirty="0" smtClean="0"/>
          </a:p>
          <a:p>
            <a:pPr lvl="0"/>
            <a:r>
              <a:rPr lang="ru-RU" dirty="0" smtClean="0"/>
              <a:t>острая фаза язвенной болезни желудка и двенадцатиперстной кишки; </a:t>
            </a:r>
          </a:p>
          <a:p>
            <a:pPr lvl="0"/>
            <a:r>
              <a:rPr lang="ru-RU" dirty="0" smtClean="0"/>
              <a:t>наличие пищевой аллергии на этот продукт; </a:t>
            </a:r>
          </a:p>
          <a:p>
            <a:pPr lvl="0"/>
            <a:r>
              <a:rPr lang="ru-RU" dirty="0" smtClean="0"/>
              <a:t>период расстройства желудка; </a:t>
            </a:r>
          </a:p>
          <a:p>
            <a:pPr lvl="0"/>
            <a:r>
              <a:rPr lang="ru-RU" dirty="0" smtClean="0"/>
              <a:t>гипотония; </a:t>
            </a:r>
          </a:p>
          <a:p>
            <a:pPr lvl="0"/>
            <a:r>
              <a:rPr lang="ru-RU" dirty="0" smtClean="0"/>
              <a:t>повышенная кислотность; </a:t>
            </a:r>
          </a:p>
          <a:p>
            <a:pPr lvl="0"/>
            <a:r>
              <a:rPr lang="ru-RU" dirty="0" smtClean="0"/>
              <a:t>детский возраст до 6 месяцев. </a:t>
            </a:r>
          </a:p>
          <a:p>
            <a:r>
              <a:rPr lang="ru-RU" dirty="0" smtClean="0"/>
              <a:t>Вот небольшой перечень вариантов, при которых тыкву есть нельзя или можно употреблять в пищу с осторожностью. Также следует знать, что любые хронические заболевания, требующие соблюдения специальной диеты, могут являться противопоказанием для употребления тыквы. Нужна консультация со специалистом!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7" name="Рисунок 6" descr="https://avatars.mds.yandex.net/get-snippets_images/1368626/rth70f4a273bc36e1b1fcaf376a743a1e4f/414x31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348880"/>
            <a:ext cx="417646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40988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3600400" cy="3888432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/>
              <a:t>Тыква в косметологии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924944"/>
            <a:ext cx="7848872" cy="374441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8104" y="548680"/>
            <a:ext cx="3384376" cy="6048672"/>
          </a:xfrm>
        </p:spPr>
        <p:txBody>
          <a:bodyPr>
            <a:noAutofit/>
          </a:bodyPr>
          <a:lstStyle/>
          <a:p>
            <a:r>
              <a:rPr lang="ru-RU" sz="1200" dirty="0" smtClean="0"/>
              <a:t>Когда-то тыква была рекомендована эскулапами как средство для избавления от веснушек. В современной домашней косметологии тоже можно встретить рецепты осветления пигментных пятен с использованием </a:t>
            </a:r>
            <a:r>
              <a:rPr lang="ru-RU" sz="1200" dirty="0" err="1" smtClean="0"/>
              <a:t>кашиц</a:t>
            </a:r>
            <a:r>
              <a:rPr lang="ru-RU" sz="1200" dirty="0" smtClean="0"/>
              <a:t> на основе растолчённых тыквенных семечек. Для этого берут одну столовую ложку семян, смешивая с таким же объёмом кислого молока, чайными ложками лимонного сока и мёда, и оставляют на 15 минут, после чего её смывают холодной водой.</a:t>
            </a:r>
          </a:p>
          <a:p>
            <a:r>
              <a:rPr lang="ru-RU" sz="1200" dirty="0" smtClean="0"/>
              <a:t>Японские и корейские косметологи, известные своими действенными рецептами осветляющих кремов и сывороток, тоже должны были бы использовать для этого вытяжку из тыквы. Однако в состав наиболее известных осветляющих кремов тыквенные экстракты не входят. А те косметические средства, которые были созданы на базе тыквенной вытяжки, позиционируются чаще как увлажняющие.</a:t>
            </a:r>
          </a:p>
          <a:p>
            <a:r>
              <a:rPr lang="ru-RU" sz="1200" dirty="0" smtClean="0"/>
              <a:t>Впрочем, эта сторона в домашней косметологии тоже присутствует. В сочетании с </a:t>
            </a:r>
            <a:r>
              <a:rPr lang="ru-RU" sz="1200" u="sng" dirty="0" smtClean="0">
                <a:hlinkClick r:id="rId2"/>
              </a:rPr>
              <a:t>желтком</a:t>
            </a:r>
            <a:r>
              <a:rPr lang="ru-RU" sz="1200" dirty="0" smtClean="0"/>
              <a:t>, мёдом и молоком в равных пропорциях мякоть сырой тыквы используют в питательной маске для сухой кожи, а в сочетании с яичным белком – в маске для жирной кожи лица.</a:t>
            </a:r>
          </a:p>
          <a:p>
            <a:pPr lvl="0"/>
            <a:endParaRPr lang="ru-RU" sz="1400" dirty="0"/>
          </a:p>
        </p:txBody>
      </p:sp>
      <p:pic>
        <p:nvPicPr>
          <p:cNvPr id="5122" name="Picture 2" descr="C:\Users\Maksunova_EV\Desktop\0c9928d274afa45ba79c01da3f750567.jpg"/>
          <p:cNvPicPr>
            <a:picLocks noChangeAspect="1" noChangeArrowheads="1"/>
          </p:cNvPicPr>
          <p:nvPr/>
        </p:nvPicPr>
        <p:blipFill>
          <a:blip r:embed="rId3" cstate="print"/>
          <a:srcRect r="28571"/>
          <a:stretch>
            <a:fillRect/>
          </a:stretch>
        </p:blipFill>
        <p:spPr bwMode="auto">
          <a:xfrm>
            <a:off x="539552" y="2708920"/>
            <a:ext cx="5040560" cy="3456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757119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404664"/>
            <a:ext cx="3816423" cy="2520280"/>
          </a:xfrm>
        </p:spPr>
        <p:txBody>
          <a:bodyPr/>
          <a:lstStyle/>
          <a:p>
            <a:pPr algn="ctr">
              <a:lnSpc>
                <a:spcPct val="115000"/>
              </a:lnSpc>
              <a:spcBef>
                <a:spcPts val="1050"/>
              </a:spcBef>
              <a:spcAft>
                <a:spcPts val="2250"/>
              </a:spcAft>
            </a:pPr>
            <a:r>
              <a:rPr lang="ru-RU" sz="3200" dirty="0" smtClean="0"/>
              <a:t>Полезные свойства хрена</a:t>
            </a:r>
            <a:br>
              <a:rPr lang="ru-RU" sz="32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3356992"/>
            <a:ext cx="4140897" cy="29523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93515" y="1124744"/>
            <a:ext cx="4017085" cy="4320480"/>
          </a:xfrm>
        </p:spPr>
        <p:txBody>
          <a:bodyPr>
            <a:noAutofit/>
          </a:bodyPr>
          <a:lstStyle/>
          <a:p>
            <a:r>
              <a:rPr lang="ru-RU" sz="1400" dirty="0" smtClean="0"/>
              <a:t>Сырой хрен содержит (в 100 г):</a:t>
            </a:r>
          </a:p>
          <a:p>
            <a:r>
              <a:rPr lang="ru-RU" sz="1400" dirty="0" smtClean="0"/>
              <a:t>Калории 48 </a:t>
            </a:r>
            <a:r>
              <a:rPr lang="ru-RU" sz="1400" dirty="0" err="1" smtClean="0"/>
              <a:t>ККал</a:t>
            </a:r>
            <a:endParaRPr lang="ru-RU" sz="1400" dirty="0" smtClean="0"/>
          </a:p>
          <a:p>
            <a:pPr lvl="0"/>
            <a:r>
              <a:rPr lang="ru-RU" sz="1400" u="sng" dirty="0" smtClean="0">
                <a:hlinkClick r:id="rId2"/>
              </a:rPr>
              <a:t>Белки</a:t>
            </a:r>
            <a:r>
              <a:rPr lang="ru-RU" sz="1400" dirty="0" smtClean="0"/>
              <a:t>1,18г</a:t>
            </a:r>
          </a:p>
          <a:p>
            <a:pPr lvl="0"/>
            <a:r>
              <a:rPr lang="ru-RU" sz="1400" u="sng" dirty="0" smtClean="0">
                <a:hlinkClick r:id="rId3"/>
              </a:rPr>
              <a:t>Жиры</a:t>
            </a:r>
            <a:r>
              <a:rPr lang="ru-RU" sz="1400" dirty="0" smtClean="0"/>
              <a:t>0,69г</a:t>
            </a:r>
          </a:p>
          <a:p>
            <a:pPr lvl="0"/>
            <a:r>
              <a:rPr lang="ru-RU" sz="1400" u="sng" dirty="0" smtClean="0">
                <a:hlinkClick r:id="rId4"/>
              </a:rPr>
              <a:t>Углеводы</a:t>
            </a:r>
            <a:r>
              <a:rPr lang="ru-RU" sz="1400" dirty="0" smtClean="0"/>
              <a:t>11,29г</a:t>
            </a:r>
          </a:p>
          <a:p>
            <a:pPr lvl="0"/>
            <a:r>
              <a:rPr lang="ru-RU" sz="1400" u="sng" dirty="0" smtClean="0">
                <a:hlinkClick r:id="rId5"/>
              </a:rPr>
              <a:t>Вода</a:t>
            </a:r>
            <a:r>
              <a:rPr lang="ru-RU" sz="1400" dirty="0" smtClean="0"/>
              <a:t>85,08г</a:t>
            </a:r>
          </a:p>
          <a:p>
            <a:r>
              <a:rPr lang="ru-RU" sz="1400" dirty="0" smtClean="0"/>
              <a:t>Хрен содержит клетчатку, эфирные масла, фитонциды, много </a:t>
            </a:r>
            <a:r>
              <a:rPr lang="ru-RU" sz="1400" u="sng" dirty="0" smtClean="0">
                <a:hlinkClick r:id="rId6"/>
              </a:rPr>
              <a:t>витамина С</a:t>
            </a:r>
            <a:r>
              <a:rPr lang="ru-RU" sz="1400" dirty="0" smtClean="0"/>
              <a:t>, а так же витамин </a:t>
            </a:r>
            <a:r>
              <a:rPr lang="ru-RU" sz="1400" u="sng" dirty="0" smtClean="0">
                <a:hlinkClick r:id="rId7"/>
              </a:rPr>
              <a:t>В1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8"/>
              </a:rPr>
              <a:t>В2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9"/>
              </a:rPr>
              <a:t>В3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10"/>
              </a:rPr>
              <a:t>В6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11"/>
              </a:rPr>
              <a:t>Е</a:t>
            </a:r>
            <a:r>
              <a:rPr lang="ru-RU" sz="1400" dirty="0" smtClean="0"/>
              <a:t>, </a:t>
            </a:r>
            <a:r>
              <a:rPr lang="ru-RU" sz="1400" dirty="0" err="1" smtClean="0"/>
              <a:t>фолиевую</a:t>
            </a:r>
            <a:r>
              <a:rPr lang="ru-RU" sz="1400" dirty="0" smtClean="0"/>
              <a:t> кислоту, а также такие макро и микроэлементы как: </a:t>
            </a:r>
            <a:r>
              <a:rPr lang="ru-RU" sz="1400" u="sng" dirty="0" smtClean="0">
                <a:hlinkClick r:id="rId12"/>
              </a:rPr>
              <a:t>калий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13"/>
              </a:rPr>
              <a:t>кальций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14"/>
              </a:rPr>
              <a:t>магний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15"/>
              </a:rPr>
              <a:t>натрий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16"/>
              </a:rPr>
              <a:t>фосфор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17"/>
              </a:rPr>
              <a:t>железо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18"/>
              </a:rPr>
              <a:t>марганец</a:t>
            </a:r>
            <a:r>
              <a:rPr lang="ru-RU" sz="1400" dirty="0" smtClean="0"/>
              <a:t>, </a:t>
            </a:r>
            <a:r>
              <a:rPr lang="ru-RU" sz="1400" u="sng" dirty="0" smtClean="0">
                <a:hlinkClick r:id="rId19"/>
              </a:rPr>
              <a:t>медь</a:t>
            </a:r>
            <a:r>
              <a:rPr lang="ru-RU" sz="1400" dirty="0" smtClean="0"/>
              <a:t> и мышьяк, также корень хрена содержит сахар, различные аминокислоты, бактерицидное белковое вещество - лизоцим и органические соединения.</a:t>
            </a:r>
          </a:p>
          <a:p>
            <a:r>
              <a:rPr lang="ru-RU" sz="1400" dirty="0" smtClean="0"/>
              <a:t>Витамина С в хрене содержится в пять раз больше, чем в </a:t>
            </a:r>
            <a:r>
              <a:rPr lang="ru-RU" sz="1400" u="sng" dirty="0" smtClean="0">
                <a:hlinkClick r:id="rId20"/>
              </a:rPr>
              <a:t>апельсинах</a:t>
            </a:r>
            <a:r>
              <a:rPr lang="ru-RU" sz="1400" dirty="0" smtClean="0"/>
              <a:t> и </a:t>
            </a:r>
            <a:r>
              <a:rPr lang="ru-RU" sz="1400" u="sng" dirty="0" smtClean="0">
                <a:hlinkClick r:id="rId21"/>
              </a:rPr>
              <a:t>лимонах</a:t>
            </a:r>
            <a:r>
              <a:rPr lang="ru-RU" sz="1400" dirty="0" smtClean="0"/>
              <a:t>. По содержанию аскорбиновой кислоты хрен не уступает плодам </a:t>
            </a:r>
            <a:r>
              <a:rPr lang="ru-RU" sz="1400" u="sng" dirty="0" smtClean="0">
                <a:hlinkClick r:id="rId22"/>
              </a:rPr>
              <a:t>черной смородины</a:t>
            </a:r>
            <a:r>
              <a:rPr lang="ru-RU" sz="1400" dirty="0" smtClean="0"/>
              <a:t>, и лишь в спелом красном перце его больше.</a:t>
            </a:r>
          </a:p>
          <a:p>
            <a:r>
              <a:rPr lang="ru-RU" sz="1400" dirty="0" smtClean="0"/>
              <a:t>Содержащиеся в хрене летучие вещества - фитонциды, способные убивать болезнетворные микробы, наделяют хрен бактерицидными свойствами.</a:t>
            </a:r>
          </a:p>
        </p:txBody>
      </p:sp>
      <p:pic>
        <p:nvPicPr>
          <p:cNvPr id="7" name="Рисунок 6" descr="Полезный хрен — о целебных свойствах растения и необычных соусах на его основе"/>
          <p:cNvPicPr/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95536" y="2780928"/>
            <a:ext cx="410445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061247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3672408" cy="3096344"/>
          </a:xfrm>
        </p:spPr>
        <p:txBody>
          <a:bodyPr/>
          <a:lstStyle/>
          <a:p>
            <a:pPr algn="ctr"/>
            <a:r>
              <a:rPr lang="ru-RU" sz="4000" dirty="0" smtClean="0"/>
              <a:t>Опасные свойства хрена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76056" y="404664"/>
            <a:ext cx="3384376" cy="604867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Хрен действует раздражающе на слизистую и кожу и может при злоупотреблении вызвать </a:t>
            </a:r>
            <a:r>
              <a:rPr lang="ru-RU" u="sng" dirty="0" smtClean="0">
                <a:hlinkClick r:id="rId2"/>
              </a:rPr>
              <a:t>ожог</a:t>
            </a:r>
            <a:r>
              <a:rPr lang="ru-RU" dirty="0" smtClean="0"/>
              <a:t>. Также его с осторожностью стоит применять при некоторых заболеваниях пищеварительного тракта, почек и печени, включая хронический </a:t>
            </a:r>
            <a:r>
              <a:rPr lang="ru-RU" u="sng" dirty="0" smtClean="0">
                <a:hlinkClick r:id="rId3"/>
              </a:rPr>
              <a:t>гастрит</a:t>
            </a:r>
            <a:r>
              <a:rPr lang="ru-RU" dirty="0" smtClean="0"/>
              <a:t>, язвы и колиты разного происхождения. Считается противопоказанием к употреблению хрена и детский возраст.</a:t>
            </a:r>
          </a:p>
          <a:p>
            <a:r>
              <a:rPr lang="ru-RU" dirty="0" smtClean="0"/>
              <a:t>Также не стоит употреблять хрен при острых воспалениях во внутренних органах, во время беременности и в случаях индивидуальной непереносимости.</a:t>
            </a:r>
          </a:p>
          <a:p>
            <a:r>
              <a:rPr lang="ru-RU" dirty="0" smtClean="0"/>
              <a:t>Прием хрена советуют ограничивать, так как он в больших дозах может повышать кровяное давление и вызывать побочные кровотечения. Его даже не рекомендуют употреблять женщинам с обильными менструациями, так как он способствует усилению кровотечения.</a:t>
            </a:r>
          </a:p>
          <a:p>
            <a:r>
              <a:rPr lang="ru-RU" dirty="0" smtClean="0"/>
              <a:t>Кроме того, врачи не советуют есть хрен людям, использующим медикаменты с </a:t>
            </a:r>
            <a:r>
              <a:rPr lang="ru-RU" dirty="0" err="1" smtClean="0"/>
              <a:t>левомицитином</a:t>
            </a:r>
            <a:r>
              <a:rPr lang="ru-RU" dirty="0" smtClean="0"/>
              <a:t>, так как содержащиеся в продукте </a:t>
            </a:r>
            <a:r>
              <a:rPr lang="ru-RU" dirty="0" err="1" smtClean="0"/>
              <a:t>антимикробные</a:t>
            </a:r>
            <a:r>
              <a:rPr lang="ru-RU" dirty="0" smtClean="0"/>
              <a:t> компоненты, препятствуют действию лекарства.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355976" y="731520"/>
            <a:ext cx="4392487" cy="489473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 descr="Полезный хрен — о целебных свойствах растения и необычных соусах на его основе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636912"/>
            <a:ext cx="4464496" cy="3035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757049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531440"/>
            <a:ext cx="7704855" cy="4320480"/>
          </a:xfrm>
        </p:spPr>
        <p:txBody>
          <a:bodyPr/>
          <a:lstStyle/>
          <a:p>
            <a:pPr algn="ctr"/>
            <a:r>
              <a:rPr lang="ru-RU" sz="3600" dirty="0" smtClean="0"/>
              <a:t>Польза и вред хрена для организма человека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844824"/>
            <a:ext cx="4140897" cy="3792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93515" y="1484784"/>
            <a:ext cx="4017085" cy="4608512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В нем можно найти:</a:t>
            </a:r>
          </a:p>
          <a:p>
            <a:pPr lvl="0"/>
            <a:r>
              <a:rPr lang="ru-RU" dirty="0" smtClean="0"/>
              <a:t>Витамины групп В1, В2, В6, В9, С, Е и РР</a:t>
            </a:r>
          </a:p>
          <a:p>
            <a:pPr lvl="0"/>
            <a:r>
              <a:rPr lang="ru-RU" dirty="0" smtClean="0"/>
              <a:t>Минеральные вещества, среди которых калий, кальций, фосфор, натрий, магний, железо и еще половина периодической таблицы Менделеева</a:t>
            </a:r>
          </a:p>
          <a:p>
            <a:pPr lvl="0"/>
            <a:r>
              <a:rPr lang="ru-RU" dirty="0" smtClean="0"/>
              <a:t>Пищевые волокна</a:t>
            </a:r>
          </a:p>
          <a:p>
            <a:pPr lvl="0"/>
            <a:r>
              <a:rPr lang="ru-RU" dirty="0" smtClean="0"/>
              <a:t>Органические кислоты — никотиновую, пантотеновую и </a:t>
            </a:r>
            <a:r>
              <a:rPr lang="ru-RU" dirty="0" err="1" smtClean="0"/>
              <a:t>фолиевую</a:t>
            </a:r>
            <a:endParaRPr lang="ru-RU" dirty="0" smtClean="0"/>
          </a:p>
          <a:p>
            <a:pPr lvl="0"/>
            <a:r>
              <a:rPr lang="ru-RU" dirty="0" smtClean="0"/>
              <a:t>Крахмал</a:t>
            </a:r>
          </a:p>
          <a:p>
            <a:pPr lvl="0"/>
            <a:r>
              <a:rPr lang="ru-RU" dirty="0" smtClean="0"/>
              <a:t>Насыщенные и ненасыщенные жирные кислоты</a:t>
            </a:r>
          </a:p>
          <a:p>
            <a:pPr lvl="0"/>
            <a:r>
              <a:rPr lang="ru-RU" dirty="0" smtClean="0"/>
              <a:t>Природные сахара</a:t>
            </a:r>
          </a:p>
          <a:p>
            <a:pPr lvl="0"/>
            <a:r>
              <a:rPr lang="ru-RU" dirty="0" smtClean="0"/>
              <a:t>Горчичное эфирное масло — оно отвечают за остроту и горечь</a:t>
            </a:r>
          </a:p>
          <a:p>
            <a:pPr lvl="0"/>
            <a:r>
              <a:rPr lang="ru-RU" dirty="0" smtClean="0"/>
              <a:t>Фитонциды — природные антибиотики</a:t>
            </a:r>
          </a:p>
          <a:p>
            <a:endParaRPr lang="ru-RU" dirty="0"/>
          </a:p>
        </p:txBody>
      </p:sp>
      <p:pic>
        <p:nvPicPr>
          <p:cNvPr id="6" name="Рисунок 5" descr="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4032447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597997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620688"/>
            <a:ext cx="4151652" cy="2880320"/>
          </a:xfrm>
        </p:spPr>
        <p:txBody>
          <a:bodyPr/>
          <a:lstStyle/>
          <a:p>
            <a:pPr algn="ctr"/>
            <a:r>
              <a:rPr lang="ru-RU" dirty="0" smtClean="0"/>
              <a:t>Помимо этого, употребление блюд на основе хрена показано при: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93515" y="548680"/>
            <a:ext cx="4017085" cy="576064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 smtClean="0"/>
              <a:t>Хронической гипертонии</a:t>
            </a:r>
          </a:p>
          <a:p>
            <a:pPr lvl="0"/>
            <a:r>
              <a:rPr lang="ru-RU" dirty="0" smtClean="0"/>
              <a:t>Повышенном холестерине</a:t>
            </a:r>
          </a:p>
          <a:p>
            <a:pPr lvl="0"/>
            <a:r>
              <a:rPr lang="ru-RU" dirty="0" smtClean="0"/>
              <a:t>Недостаточном насыщении сердечной мышцы калием</a:t>
            </a:r>
          </a:p>
          <a:p>
            <a:pPr lvl="0"/>
            <a:r>
              <a:rPr lang="ru-RU" dirty="0" smtClean="0"/>
              <a:t>С целью ускорения обмена веществ</a:t>
            </a:r>
          </a:p>
          <a:p>
            <a:pPr lvl="0"/>
            <a:r>
              <a:rPr lang="ru-RU" dirty="0" smtClean="0"/>
              <a:t>Для очищения организма от шлаков и токсинов</a:t>
            </a:r>
          </a:p>
          <a:p>
            <a:pPr lvl="0"/>
            <a:r>
              <a:rPr lang="ru-RU" dirty="0" smtClean="0"/>
              <a:t>При простудных заболеваниях и воспалениях дыхательных путей</a:t>
            </a:r>
          </a:p>
          <a:p>
            <a:pPr lvl="0"/>
            <a:r>
              <a:rPr lang="ru-RU" dirty="0" smtClean="0"/>
              <a:t>Как прекрасное мочегонное средство при цистите, камнях в мочевом пузыре и воспалениях мочевыводящих каналов</a:t>
            </a:r>
          </a:p>
          <a:p>
            <a:pPr lvl="0"/>
            <a:r>
              <a:rPr lang="ru-RU" dirty="0" smtClean="0"/>
              <a:t>При подагре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2204864"/>
            <a:ext cx="3388660" cy="34324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 descr="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2996952"/>
            <a:ext cx="4176463" cy="2603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548680"/>
            <a:ext cx="3636085" cy="2448272"/>
          </a:xfrm>
        </p:spPr>
        <p:txBody>
          <a:bodyPr/>
          <a:lstStyle/>
          <a:p>
            <a:r>
              <a:rPr lang="ru-RU" dirty="0" smtClean="0"/>
              <a:t>Польза хрена для организма женщины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32040" y="731520"/>
            <a:ext cx="3678560" cy="543378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Известны полезные свойства хрена для организма человека при похудении. </a:t>
            </a:r>
          </a:p>
          <a:p>
            <a:r>
              <a:rPr lang="ru-RU" dirty="0" smtClean="0"/>
              <a:t>Растение признано эффективным борцом с ярко выраженным </a:t>
            </a:r>
            <a:r>
              <a:rPr lang="ru-RU" u="sng" dirty="0" err="1" smtClean="0">
                <a:hlinkClick r:id="rId2"/>
              </a:rPr>
              <a:t>целлюлитом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Оно не только ускоряет метаболизм, но благодаря острому вкусу, подавляет рецепторы, позволяя быстрее испытывать чувство сытости. </a:t>
            </a:r>
          </a:p>
          <a:p>
            <a:r>
              <a:rPr lang="ru-RU" dirty="0" smtClean="0"/>
              <a:t>Для уменьшения аппетита рекомендуется в небольшом количестве пить настойку из корня в смеси с </a:t>
            </a:r>
            <a:r>
              <a:rPr lang="ru-RU" u="sng" dirty="0" smtClean="0">
                <a:hlinkClick r:id="rId3"/>
              </a:rPr>
              <a:t>медом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Маски на основе хрена широко применяются в рецептах домашней косметики.</a:t>
            </a:r>
          </a:p>
          <a:p>
            <a:r>
              <a:rPr lang="ru-RU" dirty="0" smtClean="0"/>
              <a:t>В дуэте с растительным маслом средство стимулирует </a:t>
            </a:r>
            <a:r>
              <a:rPr lang="ru-RU" u="sng" dirty="0" smtClean="0">
                <a:hlinkClick r:id="rId4"/>
              </a:rPr>
              <a:t>рост волос,</a:t>
            </a:r>
            <a:r>
              <a:rPr lang="ru-RU" dirty="0" smtClean="0"/>
              <a:t> борется с выпадением, делает локоны гладкими и шелковистыми.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 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564904"/>
            <a:ext cx="4558456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476672"/>
            <a:ext cx="3636085" cy="1872207"/>
          </a:xfrm>
        </p:spPr>
        <p:txBody>
          <a:bodyPr/>
          <a:lstStyle/>
          <a:p>
            <a:r>
              <a:rPr lang="ru-RU" dirty="0" smtClean="0"/>
              <a:t>Польза хрена для организма мужчины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Хрен, наряду с петрушкой, базиликом, чесноком, </a:t>
            </a:r>
            <a:r>
              <a:rPr lang="ru-RU" u="sng" dirty="0" smtClean="0">
                <a:hlinkClick r:id="rId2"/>
              </a:rPr>
              <a:t>тыквой</a:t>
            </a:r>
            <a:r>
              <a:rPr lang="ru-RU" dirty="0" smtClean="0"/>
              <a:t> и другими жителями приусадебных участков, признан мощным </a:t>
            </a:r>
            <a:r>
              <a:rPr lang="ru-RU" dirty="0" err="1" smtClean="0"/>
              <a:t>афродизиаком</a:t>
            </a:r>
            <a:r>
              <a:rPr lang="ru-RU" dirty="0" smtClean="0"/>
              <a:t> и растительным аналогом синтетических препаратов для </a:t>
            </a:r>
            <a:r>
              <a:rPr lang="ru-RU" u="sng" dirty="0" smtClean="0">
                <a:hlinkClick r:id="rId3"/>
              </a:rPr>
              <a:t>усиления потенции</a:t>
            </a:r>
            <a:r>
              <a:rPr lang="ru-RU" dirty="0" smtClean="0"/>
              <a:t>. </a:t>
            </a:r>
          </a:p>
          <a:p>
            <a:r>
              <a:rPr lang="ru-RU" b="1" dirty="0" smtClean="0"/>
              <a:t>При облысении</a:t>
            </a:r>
            <a:r>
              <a:rPr lang="ru-RU" dirty="0" smtClean="0"/>
              <a:t> на начальных стадиях в кожу головы втирают сок растения, смешанный с водой в пропорции 1:1.</a:t>
            </a:r>
          </a:p>
          <a:p>
            <a:r>
              <a:rPr lang="ru-RU" b="1" dirty="0" smtClean="0"/>
              <a:t>При воспалениях седалищного нерва</a:t>
            </a:r>
            <a:r>
              <a:rPr lang="ru-RU" dirty="0" smtClean="0"/>
              <a:t> используют компрессы из кашицы. Легкой добычей недуга, как правило, становятся мужчины, ведущие сидячий образ жизни.</a:t>
            </a:r>
          </a:p>
          <a:p>
            <a:r>
              <a:rPr lang="ru-RU" dirty="0" smtClean="0"/>
              <a:t>Растение способствует формированию белых кровяных телец, эффективно при артрите, радикулите, болезнях суставов.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 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5" y="2132856"/>
            <a:ext cx="417646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8"/>
            <a:ext cx="3636085" cy="1512167"/>
          </a:xfrm>
        </p:spPr>
        <p:txBody>
          <a:bodyPr/>
          <a:lstStyle/>
          <a:p>
            <a:r>
              <a:rPr lang="ru-RU" dirty="0" smtClean="0"/>
              <a:t>Противопоказания к употреблению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332656"/>
            <a:ext cx="3822576" cy="5832648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С осторожностью к ней стоит относиться в следующих случаях:</a:t>
            </a:r>
          </a:p>
          <a:p>
            <a:pPr lvl="0"/>
            <a:r>
              <a:rPr lang="ru-RU" b="1" dirty="0" smtClean="0"/>
              <a:t>Если вы пьете </a:t>
            </a:r>
            <a:r>
              <a:rPr lang="ru-RU" b="1" dirty="0" err="1" smtClean="0"/>
              <a:t>левомицетин</a:t>
            </a:r>
            <a:r>
              <a:rPr lang="ru-RU" b="1" dirty="0" smtClean="0"/>
              <a:t> и его производные</a:t>
            </a:r>
            <a:r>
              <a:rPr lang="ru-RU" dirty="0" smtClean="0"/>
              <a:t> — </a:t>
            </a:r>
            <a:r>
              <a:rPr lang="ru-RU" dirty="0" err="1" smtClean="0"/>
              <a:t>антимикробные</a:t>
            </a:r>
            <a:r>
              <a:rPr lang="ru-RU" dirty="0" smtClean="0"/>
              <a:t> компоненты в составе растения препятствуют действию лекарства</a:t>
            </a:r>
          </a:p>
          <a:p>
            <a:pPr lvl="0"/>
            <a:r>
              <a:rPr lang="ru-RU" b="1" dirty="0" smtClean="0"/>
              <a:t>При хронических и острых формах заболеваний ЖКТ</a:t>
            </a:r>
            <a:r>
              <a:rPr lang="ru-RU" dirty="0" smtClean="0"/>
              <a:t> — гастрите, язве желудка и двенадцатиперстной кишки; пряность раздражает слизистую и повышает кислотность</a:t>
            </a:r>
          </a:p>
          <a:p>
            <a:pPr lvl="0"/>
            <a:r>
              <a:rPr lang="ru-RU" b="1" dirty="0" smtClean="0"/>
              <a:t>При обильных менструациях </a:t>
            </a:r>
            <a:r>
              <a:rPr lang="ru-RU" dirty="0" smtClean="0"/>
              <a:t>— хрен способствует усилению кровотечения</a:t>
            </a:r>
          </a:p>
          <a:p>
            <a:pPr lvl="0"/>
            <a:r>
              <a:rPr lang="ru-RU" b="1" dirty="0" smtClean="0"/>
              <a:t>При заболеваниях почек и печени</a:t>
            </a:r>
            <a:r>
              <a:rPr lang="ru-RU" dirty="0" smtClean="0"/>
              <a:t>, хотя в некоторых источниках можно найти информацию и пользе настойки на основе корня при циррозе</a:t>
            </a:r>
          </a:p>
          <a:p>
            <a:pPr lvl="0"/>
            <a:r>
              <a:rPr lang="ru-RU" b="1" dirty="0" smtClean="0"/>
              <a:t>Во время беременности и кормления грудью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20888"/>
            <a:ext cx="439248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7704855" cy="2520280"/>
          </a:xfrm>
        </p:spPr>
        <p:txBody>
          <a:bodyPr/>
          <a:lstStyle/>
          <a:p>
            <a:pPr algn="ctr"/>
            <a:r>
              <a:rPr lang="ru-RU" sz="7200" dirty="0" smtClean="0"/>
              <a:t>Спасибо за внимание</a:t>
            </a:r>
            <a:br>
              <a:rPr lang="ru-RU" sz="7200" dirty="0" smtClean="0"/>
            </a:br>
            <a:endParaRPr lang="ru-RU" sz="7200" dirty="0"/>
          </a:p>
        </p:txBody>
      </p:sp>
      <p:pic>
        <p:nvPicPr>
          <p:cNvPr id="6" name="Рисунок 5" descr="https://avatars.mds.yandex.net/get-snippets_images/1450790/rth15705783a840c153ffd9f376185411bf/414x31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708920"/>
            <a:ext cx="394335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 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645024"/>
            <a:ext cx="4558456" cy="275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171392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579</TotalTime>
  <Words>1144</Words>
  <Application>Microsoft Office PowerPoint</Application>
  <PresentationFormat>Экран (4:3)</PresentationFormat>
  <Paragraphs>106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Школа пожилого возраста  «Садоводы и огородники» Тема: «Всё о тыкве. Необыкновенные свойства хрена.»</vt:lpstr>
      <vt:lpstr>Энергетическая ценность и состав  На 100 грамм продукта:  26 Ккал;  1 г — белки;  0,1 г — жиры;  до 4,4 г — углеводы;  воды — 92 %.  Примечательно то, что в этом продукте нет крахмала, вредных жиров. Основную часть массы составляет полезная мякоть, насыщенная пищевыми волокнами и соками.  Сахаров в этом растительном плоде — 2,8 г. До 0,4 г содержится клетчатки.       </vt:lpstr>
      <vt:lpstr>Какие есть витамины в тыкве   </vt:lpstr>
      <vt:lpstr>Польза тыквы для человеческого здоровья:   </vt:lpstr>
      <vt:lpstr>О вреде тыквы     </vt:lpstr>
      <vt:lpstr>Тыква в косметологии    </vt:lpstr>
      <vt:lpstr>Полезные свойства хрена   </vt:lpstr>
      <vt:lpstr>Опасные свойства хрена   </vt:lpstr>
      <vt:lpstr>Польза и вред хрена для организма человека   </vt:lpstr>
      <vt:lpstr>Помимо этого, употребление блюд на основе хрена показано при:  </vt:lpstr>
      <vt:lpstr>Польза хрена для организма женщины  </vt:lpstr>
      <vt:lpstr>Польза хрена для организма мужчины </vt:lpstr>
      <vt:lpstr>Противопоказания к употреблению  </vt:lpstr>
      <vt:lpstr>Спасибо за внимание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«Садоводы и огородники Тема: «Уроки практических навыков по применению инновационных методик в садово - огороднической деятельности»</dc:title>
  <dc:creator>HOME</dc:creator>
  <cp:lastModifiedBy>Maksunova_EV</cp:lastModifiedBy>
  <cp:revision>64</cp:revision>
  <dcterms:created xsi:type="dcterms:W3CDTF">2020-06-16T16:26:32Z</dcterms:created>
  <dcterms:modified xsi:type="dcterms:W3CDTF">2020-11-24T06:09:55Z</dcterms:modified>
</cp:coreProperties>
</file>