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65" r:id="rId2"/>
    <p:sldId id="256" r:id="rId3"/>
    <p:sldId id="257" r:id="rId4"/>
    <p:sldId id="258" r:id="rId5"/>
    <p:sldId id="259" r:id="rId6"/>
    <p:sldId id="260" r:id="rId7"/>
    <p:sldId id="261" r:id="rId8"/>
    <p:sldId id="262" r:id="rId9"/>
    <p:sldId id="263" r:id="rId10"/>
    <p:sldId id="264" r:id="rId11"/>
    <p:sldId id="266"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584"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609722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2897197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4264006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177885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16113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4209147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4044802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3135436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3322517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518007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33315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9834230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559752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7890253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167772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EAF463A-BC7C-46EE-9F1E-7F377CCA4891}" type="datetimeFigureOut">
              <a:rPr lang="en-US" smtClean="0"/>
              <a:pPr/>
              <a:t>11/23/2020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extLst>
      <p:ext uri="{BB962C8B-B14F-4D97-AF65-F5344CB8AC3E}">
        <p14:creationId xmlns:p14="http://schemas.microsoft.com/office/powerpoint/2010/main" val="1157509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EAF463A-BC7C-46EE-9F1E-7F377CCA4891}" type="datetimeFigureOut">
              <a:rPr lang="en-US" smtClean="0"/>
              <a:pPr/>
              <a:t>11/23/2020</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A483448D-3A78-4528-A469-B745A65DA480}" type="slidenum">
              <a:rPr lang="en-US" smtClean="0"/>
              <a:pPr/>
              <a:t>‹#›</a:t>
            </a:fld>
            <a:endParaRPr lang="en-US"/>
          </a:p>
        </p:txBody>
      </p:sp>
    </p:spTree>
    <p:extLst>
      <p:ext uri="{BB962C8B-B14F-4D97-AF65-F5344CB8AC3E}">
        <p14:creationId xmlns:p14="http://schemas.microsoft.com/office/powerpoint/2010/main" val="144540777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428752"/>
            <a:ext cx="7772400" cy="971549"/>
          </a:xfrm>
        </p:spPr>
        <p:txBody>
          <a:bodyPr>
            <a:normAutofit/>
          </a:bodyPr>
          <a:lstStyle/>
          <a:p>
            <a:pPr algn="ctr"/>
            <a:r>
              <a:rPr lang="ru-RU" sz="1800" dirty="0">
                <a:latin typeface="Times New Roman" panose="02020603050405020304" pitchFamily="18" charset="0"/>
                <a:cs typeface="Times New Roman" panose="02020603050405020304" pitchFamily="18" charset="0"/>
              </a:rPr>
              <a:t>Школа пожилого возраста </a:t>
            </a:r>
            <a:br>
              <a:rPr lang="ru-RU" sz="1800" dirty="0">
                <a:latin typeface="Times New Roman" panose="02020603050405020304" pitchFamily="18" charset="0"/>
                <a:cs typeface="Times New Roman" panose="02020603050405020304" pitchFamily="18" charset="0"/>
              </a:rPr>
            </a:br>
            <a:r>
              <a:rPr lang="ru-RU" sz="1800" dirty="0">
                <a:latin typeface="Times New Roman" panose="02020603050405020304" pitchFamily="18" charset="0"/>
                <a:cs typeface="Times New Roman" panose="02020603050405020304" pitchFamily="18" charset="0"/>
              </a:rPr>
              <a:t>по направлению </a:t>
            </a:r>
          </a:p>
        </p:txBody>
      </p:sp>
      <p:sp>
        <p:nvSpPr>
          <p:cNvPr id="3" name="Подзаголовок 2"/>
          <p:cNvSpPr>
            <a:spLocks noGrp="1"/>
          </p:cNvSpPr>
          <p:nvPr>
            <p:ph type="subTitle" idx="1"/>
          </p:nvPr>
        </p:nvSpPr>
        <p:spPr>
          <a:xfrm>
            <a:off x="1143000" y="2857500"/>
            <a:ext cx="5638800" cy="514350"/>
          </a:xfrm>
        </p:spPr>
        <p:txBody>
          <a:bodyPr>
            <a:normAutofit fontScale="55000" lnSpcReduction="20000"/>
          </a:bodyPr>
          <a:lstStyle/>
          <a:p>
            <a:endParaRPr lang="ru-RU" sz="2100" dirty="0">
              <a:latin typeface="Times New Roman" panose="02020603050405020304" pitchFamily="18" charset="0"/>
              <a:cs typeface="Times New Roman" panose="02020603050405020304" pitchFamily="18" charset="0"/>
            </a:endParaRPr>
          </a:p>
          <a:p>
            <a:r>
              <a:rPr lang="ru-RU" sz="2100" dirty="0">
                <a:latin typeface="Times New Roman" panose="02020603050405020304" pitchFamily="18" charset="0"/>
                <a:cs typeface="Times New Roman" panose="02020603050405020304" pitchFamily="18" charset="0"/>
              </a:rPr>
              <a:t>«</a:t>
            </a:r>
            <a:r>
              <a:rPr lang="ru-RU" sz="2100" b="1" dirty="0">
                <a:latin typeface="Times New Roman" pitchFamily="18" charset="0"/>
                <a:cs typeface="Times New Roman" pitchFamily="18" charset="0"/>
              </a:rPr>
              <a:t>ОСНОВЫ  БЕЗОПАСНОСТИ ЖИЗНЕДЕЯТЕЛЬНОСТИ»</a:t>
            </a:r>
            <a:r>
              <a:rPr lang="ru-RU" sz="2100" dirty="0">
                <a:latin typeface="Times New Roman" panose="02020603050405020304" pitchFamily="18" charset="0"/>
                <a:cs typeface="Times New Roman" panose="02020603050405020304" pitchFamily="18" charset="0"/>
              </a:rPr>
              <a:t> </a:t>
            </a:r>
          </a:p>
        </p:txBody>
      </p:sp>
      <p:sp>
        <p:nvSpPr>
          <p:cNvPr id="4" name="Прямоугольник 3"/>
          <p:cNvSpPr/>
          <p:nvPr/>
        </p:nvSpPr>
        <p:spPr>
          <a:xfrm>
            <a:off x="4713891" y="4156123"/>
            <a:ext cx="4272455" cy="507831"/>
          </a:xfrm>
          <a:prstGeom prst="rect">
            <a:avLst/>
          </a:prstGeom>
        </p:spPr>
        <p:txBody>
          <a:bodyPr wrap="square">
            <a:spAutoFit/>
          </a:bodyPr>
          <a:lstStyle/>
          <a:p>
            <a:r>
              <a:rPr lang="ru-RU" sz="1350" dirty="0">
                <a:latin typeface="Times New Roman" panose="02020603050405020304" pitchFamily="18" charset="0"/>
                <a:cs typeface="Times New Roman" panose="02020603050405020304" pitchFamily="18" charset="0"/>
              </a:rPr>
              <a:t>Руководитель : Чемезова А.А. специалист по социальной работе </a:t>
            </a:r>
            <a:endParaRPr lang="ru-RU" sz="1350" dirty="0"/>
          </a:p>
        </p:txBody>
      </p:sp>
    </p:spTree>
    <p:extLst>
      <p:ext uri="{BB962C8B-B14F-4D97-AF65-F5344CB8AC3E}">
        <p14:creationId xmlns:p14="http://schemas.microsoft.com/office/powerpoint/2010/main" val="27567721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5800" y="685800"/>
            <a:ext cx="8229600" cy="1446550"/>
          </a:xfrm>
          <a:prstGeom prst="rect">
            <a:avLst/>
          </a:prstGeom>
        </p:spPr>
        <p:txBody>
          <a:bodyPr wrap="square">
            <a:spAutoFit/>
          </a:bodyPr>
          <a:lstStyle/>
          <a:p>
            <a:pPr algn="ctr"/>
            <a:r>
              <a:rPr lang="ru-RU" sz="4400" dirty="0"/>
              <a:t>Беседа по правилам поведения на </a:t>
            </a:r>
            <a:r>
              <a:rPr lang="ru-RU" sz="4400" dirty="0" smtClean="0"/>
              <a:t>водоеме.</a:t>
            </a:r>
            <a:endParaRPr lang="ru-RU" sz="4400" dirty="0"/>
          </a:p>
        </p:txBody>
      </p:sp>
      <p:pic>
        <p:nvPicPr>
          <p:cNvPr id="1026" name="Picture 2" descr="http://adm-privol.ru/wp-content/uploads/2020/07/9-Pamyatka-po-povedeniyu-na-vode-v-letnij-perio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2286000"/>
            <a:ext cx="5638800" cy="39972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r>
              <a:rPr lang="ru-RU" b="1" dirty="0"/>
              <a:t>Цель</a:t>
            </a:r>
            <a:r>
              <a:rPr lang="ru-RU" b="1" dirty="0" smtClean="0"/>
              <a:t>.   </a:t>
            </a:r>
          </a:p>
          <a:p>
            <a:r>
              <a:rPr lang="ru-RU" b="1" dirty="0"/>
              <a:t> </a:t>
            </a:r>
            <a:r>
              <a:rPr lang="ru-RU" dirty="0"/>
              <a:t>П</a:t>
            </a:r>
            <a:r>
              <a:rPr lang="ru-RU" dirty="0" smtClean="0"/>
              <a:t>редвидеть </a:t>
            </a:r>
            <a:r>
              <a:rPr lang="ru-RU" dirty="0"/>
              <a:t>и распознавать опасности во время отдыха на</a:t>
            </a:r>
          </a:p>
          <a:p>
            <a:r>
              <a:rPr lang="ru-RU" dirty="0"/>
              <a:t>водоёмах</a:t>
            </a:r>
            <a:r>
              <a:rPr lang="ru-RU" b="1" dirty="0"/>
              <a:t> </a:t>
            </a:r>
            <a:r>
              <a:rPr lang="ru-RU" dirty="0"/>
              <a:t>и по возможности их избегать.</a:t>
            </a:r>
          </a:p>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838200" y="533400"/>
            <a:ext cx="7848600" cy="2667000"/>
          </a:xfrm>
        </p:spPr>
        <p:txBody>
          <a:bodyPr>
            <a:normAutofit/>
          </a:bodyPr>
          <a:lstStyle/>
          <a:p>
            <a:r>
              <a:rPr lang="ru-RU" dirty="0"/>
              <a:t>Все ли из вас знают правила поведения на воде?</a:t>
            </a:r>
          </a:p>
          <a:p>
            <a:r>
              <a:rPr lang="ru-RU" dirty="0"/>
              <a:t>- Все ли вы соблюдаете эти правила?</a:t>
            </a:r>
          </a:p>
          <a:p>
            <a:r>
              <a:rPr lang="ru-RU" dirty="0"/>
              <a:t>- Как вы думаете, к чему может привести несоблюдение правил?</a:t>
            </a:r>
          </a:p>
          <a:p>
            <a:endParaRPr lang="ru-RU" dirty="0"/>
          </a:p>
        </p:txBody>
      </p:sp>
      <p:pic>
        <p:nvPicPr>
          <p:cNvPr id="4100" name="Picture 4" descr="https://c.radikal.ru/c36/2006/9c/a00a17345a5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2514600"/>
            <a:ext cx="4451350" cy="312931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838200" y="685800"/>
            <a:ext cx="7848600" cy="5669760"/>
          </a:xfrm>
        </p:spPr>
        <p:txBody>
          <a:bodyPr>
            <a:normAutofit/>
          </a:bodyPr>
          <a:lstStyle/>
          <a:p>
            <a:r>
              <a:rPr lang="ru-RU" dirty="0"/>
              <a:t>Летом в жаркую погоду лучший отдых – на берегу реки, озера или водохранилища, но надо помнить, что не во всех местах можно купаться. Если на берегу установлен знак «купаться запрещено», не следует нарушать этого запрета, как бы ни было велико желание искупаться.</a:t>
            </a:r>
            <a:endParaRPr lang="ru-RU" b="1" dirty="0"/>
          </a:p>
        </p:txBody>
      </p:sp>
      <p:pic>
        <p:nvPicPr>
          <p:cNvPr id="2052" name="Picture 4" descr="https://novodugino.admin-smolensk.ru/files/887/hello_html_m32e2dabd.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3600" y="2590800"/>
            <a:ext cx="4032327" cy="27243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62000" y="381000"/>
            <a:ext cx="7924800" cy="5974560"/>
          </a:xfrm>
        </p:spPr>
        <p:txBody>
          <a:bodyPr>
            <a:normAutofit/>
          </a:bodyPr>
          <a:lstStyle/>
          <a:p>
            <a:r>
              <a:rPr lang="ru-RU" sz="2000" dirty="0"/>
              <a:t>Таким образом, первое правило безопасного поведения человека на воде заключается в знании мест, где вода в водоёмах проверена и не представляет опасности для здоровья человека, где купание разрешено.</a:t>
            </a:r>
          </a:p>
          <a:p>
            <a:r>
              <a:rPr lang="ru-RU" sz="2000" dirty="0"/>
              <a:t>Необходимо знать и соблюдать правила безопасного поведения на воде. Это позволит избежать несчастных случаев.</a:t>
            </a:r>
          </a:p>
          <a:p>
            <a:endParaRPr lang="ru-RU" dirty="0"/>
          </a:p>
        </p:txBody>
      </p:sp>
      <p:pic>
        <p:nvPicPr>
          <p:cNvPr id="4" name="Picture 2" descr="http://yupiter.74-sport.ru/Content/Websites/Images/7d65fbc2-565c-4557-82ca-bf75482ce969/5555555.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2971800"/>
            <a:ext cx="4416425" cy="31577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990600" y="609600"/>
            <a:ext cx="7696200" cy="5745960"/>
          </a:xfrm>
        </p:spPr>
        <p:txBody>
          <a:bodyPr>
            <a:normAutofit/>
          </a:bodyPr>
          <a:lstStyle/>
          <a:p>
            <a:r>
              <a:rPr lang="ru-RU" dirty="0"/>
              <a:t>Если вы не научились плавать, то все упражнения в воде выполняйте около берега.</a:t>
            </a:r>
          </a:p>
          <a:p>
            <a:r>
              <a:rPr lang="ru-RU" dirty="0"/>
              <a:t>Никогда не купайтесь в одиночку.</a:t>
            </a:r>
          </a:p>
          <a:p>
            <a:r>
              <a:rPr lang="ru-RU" dirty="0"/>
              <a:t>Если вы решили совершить дальний заплыв, кто-нибудь должен сопровождать вас на лодке со спасательными средствами.</a:t>
            </a:r>
          </a:p>
          <a:p>
            <a:r>
              <a:rPr lang="ru-RU" dirty="0"/>
              <a:t>Не ныряйте и не прыгайте в воду в незнакомых местах.</a:t>
            </a:r>
          </a:p>
          <a:p>
            <a:r>
              <a:rPr lang="ru-RU" dirty="0"/>
              <a:t>Не устраивайте в воде игры, связанные с захватами.</a:t>
            </a:r>
          </a:p>
          <a:p>
            <a:r>
              <a:rPr lang="ru-RU" dirty="0"/>
              <a:t>Если вы не умеете плавать, нельзя далеко заплывать на надувных матрасах или камерах.</a:t>
            </a:r>
          </a:p>
          <a:p>
            <a:r>
              <a:rPr lang="ru-RU" dirty="0"/>
              <a:t>Не подплывайте к моторным, парусным судам, весельным лодкам, баржам и другим плавательным средствам, это опасно.</a:t>
            </a:r>
          </a:p>
          <a:p>
            <a:r>
              <a:rPr lang="ru-RU" dirty="0"/>
              <a:t>Не толкайте товарищей с берега, вышек, трамплинов в воду.</a:t>
            </a:r>
          </a:p>
          <a:p>
            <a:r>
              <a:rPr lang="ru-RU" dirty="0"/>
              <a:t>Не теряйте самообладания в критической ситуации, не стесняйтесь звать на помощь.</a:t>
            </a:r>
          </a:p>
          <a:p>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62000" y="533400"/>
            <a:ext cx="7924800" cy="5822160"/>
          </a:xfrm>
        </p:spPr>
        <p:txBody>
          <a:bodyPr>
            <a:normAutofit/>
          </a:bodyPr>
          <a:lstStyle/>
          <a:p>
            <a:r>
              <a:rPr lang="ru-RU" dirty="0"/>
              <a:t>Часто летним тёплым днём, оказавшись в воде, люди теряют чувство меры и оказываются в самых неожиданных ситуациях. Так, при длительном пребывании в холодной воде, сильном утомлении или выполнении резких движений </a:t>
            </a:r>
            <a:r>
              <a:rPr lang="ru-RU" b="1" dirty="0"/>
              <a:t>могут появиться в ногах судороги.</a:t>
            </a:r>
            <a:r>
              <a:rPr lang="ru-RU" dirty="0"/>
              <a:t> </a:t>
            </a:r>
            <a:r>
              <a:rPr lang="ru-RU" b="1" dirty="0"/>
              <a:t>Что делать?</a:t>
            </a:r>
            <a:endParaRPr lang="ru-RU" dirty="0"/>
          </a:p>
          <a:p>
            <a:r>
              <a:rPr lang="ru-RU" dirty="0"/>
              <a:t>1.Необходимо сразу же перестать работать этой ногой.</a:t>
            </a:r>
          </a:p>
          <a:p>
            <a:r>
              <a:rPr lang="ru-RU" dirty="0"/>
              <a:t>2. Если есть возможность, стать на дно и растереть сведённую мышцу.</a:t>
            </a:r>
          </a:p>
          <a:p>
            <a:r>
              <a:rPr lang="ru-RU" dirty="0"/>
              <a:t>3. Либо на секунду погрузиться с головой в воду и, распрямив ногу, сильно рукой потянуть на себя ступню за большой палец.</a:t>
            </a:r>
          </a:p>
          <a:p>
            <a:r>
              <a:rPr lang="ru-RU" dirty="0"/>
              <a:t>4.Можно также плыть, работая только руками, расслабив сведённую ногу.</a:t>
            </a:r>
          </a:p>
          <a:p>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62000" y="457200"/>
            <a:ext cx="7924800" cy="5898360"/>
          </a:xfrm>
        </p:spPr>
        <p:txBody>
          <a:bodyPr>
            <a:normAutofit/>
          </a:bodyPr>
          <a:lstStyle/>
          <a:p>
            <a:r>
              <a:rPr lang="ru-RU" dirty="0"/>
              <a:t>Иногда случается и такое: увлёкся, заплыл далеко и </a:t>
            </a:r>
            <a:r>
              <a:rPr lang="ru-RU" b="1" dirty="0"/>
              <a:t>чувствуешь, что нет сил возвратиться обратно. Что делать?</a:t>
            </a:r>
            <a:endParaRPr lang="ru-RU" dirty="0"/>
          </a:p>
          <a:p>
            <a:r>
              <a:rPr lang="ru-RU" dirty="0"/>
              <a:t>Не теряйтесь, сохраняйте спокойствие и верьте в свои силы.</a:t>
            </a:r>
          </a:p>
          <a:p>
            <a:r>
              <a:rPr lang="ru-RU" dirty="0"/>
              <a:t>Повернитесь на спину, полежите спокойно, отдохните, восстановите ровное дыхание, а затем, избегая энергичных и порывистых движений, плывите к берегу.</a:t>
            </a:r>
          </a:p>
          <a:p>
            <a:r>
              <a:rPr lang="ru-RU" b="1" dirty="0"/>
              <a:t>Что делать? Как помочь человеку, который тонет?</a:t>
            </a:r>
            <a:endParaRPr lang="ru-RU" dirty="0"/>
          </a:p>
          <a:p>
            <a:r>
              <a:rPr lang="ru-RU" dirty="0"/>
              <a:t>Достаточно бросить ему спасательный круг, доску из пенопласта или другие предметы, за которые он может держаться, пока к нему не подплывёт кто-либо.</a:t>
            </a:r>
          </a:p>
          <a:p>
            <a:r>
              <a:rPr lang="ru-RU" dirty="0"/>
              <a:t>Если спасательных средств нет, то тонущему необходимо оказать помощь вплавь: подплывать к тонущему надо осторожно, лучше сзади, чтобы он не схватил вас за шею и не потянул с собой на дно. Брать утопающего безопаснее всего сзади под мышки или за затылок, около ушей, и, поддерживая его лицо над водой, плыть на спине к берегу.</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r>
              <a:rPr lang="ru-RU" b="1" dirty="0"/>
              <a:t>Помните, что любой водоём – зона повышенной опасности. И прежде чем сделать первый шаг в воду, вспомните (и выполняйте) общие правила купания в водоёмах.</a:t>
            </a:r>
            <a:endParaRPr lang="ru-RU" dirty="0"/>
          </a:p>
        </p:txBody>
      </p:sp>
    </p:spTree>
    <p:extLst>
      <p:ext uri="{BB962C8B-B14F-4D97-AF65-F5344CB8AC3E}">
        <p14:creationId xmlns:p14="http://schemas.microsoft.com/office/powerpoint/2010/main" val="22192940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a:bodyPr>
          <a:lstStyle/>
          <a:p>
            <a:r>
              <a:rPr lang="ru-RU" sz="6000" dirty="0"/>
              <a:t>Спасибо за внимание </a:t>
            </a:r>
          </a:p>
        </p:txBody>
      </p:sp>
    </p:spTree>
    <p:extLst>
      <p:ext uri="{BB962C8B-B14F-4D97-AF65-F5344CB8AC3E}">
        <p14:creationId xmlns:p14="http://schemas.microsoft.com/office/powerpoint/2010/main" val="3611050866"/>
      </p:ext>
    </p:extLst>
  </p:cSld>
  <p:clrMapOvr>
    <a:masterClrMapping/>
  </p:clrMapOvr>
  <p:timing>
    <p:tnLst>
      <p:par>
        <p:cTn id="1" dur="indefinite" restart="never" nodeType="tmRoot"/>
      </p:par>
    </p:tnLst>
  </p:timing>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122</TotalTime>
  <Words>591</Words>
  <Application>Microsoft Office PowerPoint</Application>
  <PresentationFormat>Экран (4:3)</PresentationFormat>
  <Paragraphs>36</Paragraphs>
  <Slides>11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11</vt:i4>
      </vt:variant>
    </vt:vector>
  </HeadingPairs>
  <TitlesOfParts>
    <vt:vector size="16" baseType="lpstr">
      <vt:lpstr>Arial</vt:lpstr>
      <vt:lpstr>Times New Roman</vt:lpstr>
      <vt:lpstr>Trebuchet MS</vt:lpstr>
      <vt:lpstr>Wingdings 3</vt:lpstr>
      <vt:lpstr>Аспект</vt:lpstr>
      <vt:lpstr>Школа пожилого возраста  по направлению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Ваисова Наталья Валентиновна</dc:creator>
  <cp:lastModifiedBy>Win 10</cp:lastModifiedBy>
  <cp:revision>16</cp:revision>
  <dcterms:created xsi:type="dcterms:W3CDTF">2020-09-22T05:25:21Z</dcterms:created>
  <dcterms:modified xsi:type="dcterms:W3CDTF">2020-11-23T16:29:04Z</dcterms:modified>
</cp:coreProperties>
</file>