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903" autoAdjust="0"/>
  </p:normalViewPr>
  <p:slideViewPr>
    <p:cSldViewPr>
      <p:cViewPr varScale="1">
        <p:scale>
          <a:sx n="87" d="100"/>
          <a:sy n="87" d="100"/>
        </p:scale>
        <p:origin x="-14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934F2-1D34-431C-8C14-62ABDC38238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F9AA7-3A73-450E-8FA4-785AF50BCB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F9AA7-3A73-450E-8FA4-785AF50BCB27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7DB8435-FF0A-4F99-89E1-1765B8BD1DE6}" type="datetimeFigureOut">
              <a:rPr lang="ru-RU" smtClean="0"/>
              <a:pPr/>
              <a:t>23.11.2020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186D9AF-2899-41E2-8572-D7233DB7C9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357166"/>
            <a:ext cx="8229600" cy="321471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 «КЦСОН города Каменска-Уральского»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по направлению: Садоводы и огородники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Тема: « </a:t>
            </a: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Лекарственные</a:t>
            </a:r>
            <a:b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растения на огороде».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643446"/>
            <a:ext cx="6400800" cy="128588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Руководитель: специалист по социальной работе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Бабинова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Н.Д.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Любисток</a:t>
            </a:r>
            <a:endParaRPr lang="ru-RU" dirty="0"/>
          </a:p>
        </p:txBody>
      </p:sp>
      <p:pic>
        <p:nvPicPr>
          <p:cNvPr id="1026" name="Picture 2" descr="C:\Users\Kraftway\Downloads\мои документы\любисток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357298"/>
            <a:ext cx="7912852" cy="5017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Любисток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66376"/>
          </a:xfrm>
        </p:spPr>
        <p:txBody>
          <a:bodyPr>
            <a:normAutofit fontScale="40000" lnSpcReduction="20000"/>
          </a:bodyPr>
          <a:lstStyle/>
          <a:p>
            <a:r>
              <a:rPr lang="ru-RU" sz="3500" b="1" dirty="0" smtClean="0"/>
              <a:t>Фармакологические свойства</a:t>
            </a:r>
          </a:p>
          <a:p>
            <a:r>
              <a:rPr lang="ru-RU" sz="3500" dirty="0" smtClean="0"/>
              <a:t>Применяют настои и отвары корней. Они возбуждают аппетит, снимают кишечные колики, оказывают ветрогонное и диуретическое действие и др. Корни и корневища приняты в ряде европейских фармакопей. Включены в БТФ как ветрогонное и </a:t>
            </a:r>
            <a:r>
              <a:rPr lang="ru-RU" sz="3500" dirty="0" err="1" smtClean="0"/>
              <a:t>антидиспепсическое</a:t>
            </a:r>
            <a:r>
              <a:rPr lang="ru-RU" sz="3500" dirty="0" smtClean="0"/>
              <a:t>, а также применяются в гомеопатии.</a:t>
            </a:r>
          </a:p>
          <a:p>
            <a:r>
              <a:rPr lang="ru-RU" sz="3500" dirty="0" smtClean="0"/>
              <a:t>Применяется в комбинированных препаратах растительного происхождения (например, </a:t>
            </a:r>
            <a:r>
              <a:rPr lang="ru-RU" sz="3500" dirty="0" err="1" smtClean="0"/>
              <a:t>Канефрон</a:t>
            </a:r>
            <a:r>
              <a:rPr lang="ru-RU" sz="3500" dirty="0" smtClean="0"/>
              <a:t> H).</a:t>
            </a:r>
          </a:p>
          <a:p>
            <a:r>
              <a:rPr lang="ru-RU" sz="3500" dirty="0" smtClean="0"/>
              <a:t>Значение и применение</a:t>
            </a:r>
          </a:p>
          <a:p>
            <a:r>
              <a:rPr lang="ru-RU" sz="3500" dirty="0" smtClean="0"/>
              <a:t>Запах любистка острый, пряный, вкус сначала сладковатый, потом острый, пряный и умеренно горьковатый. Из растения получают эфирное масло, которое применяется в парфюмерии и кулинарии. Свежие стебли, листья и корни служат для отдушки кондитерских изделий, напитков, маринадов. Даже небольшие добавки зелени любистка изменяют вкус и придают консервам своеобразный грибной аромат. Зелёные части и корни молодых растений употребляют в пищу как пряность при приготовлении зелёного масла, салатов; его добавляют в соусы, к жареному мясу, в подливки, супы, к овощам, блюдам из риса, круп, птицы и рыбы.</a:t>
            </a:r>
          </a:p>
          <a:p>
            <a:r>
              <a:rPr lang="ru-RU" sz="3500" dirty="0" smtClean="0"/>
              <a:t>Любисток имеет особое значение в диетическом питании наряду с укропом и базиликом. Корни любистка показаны в пищевом рационе при заболеваниях печени, жёлчного пузыря, почек, при ожирении, ревматизме, метеоризме.</a:t>
            </a:r>
          </a:p>
          <a:p>
            <a:r>
              <a:rPr lang="ru-RU" sz="3500" dirty="0" smtClean="0"/>
              <a:t>В научной медицине России любисток не применяется, но включён в некоторые зарубежные фармакопеи. Известно, что растение оказывает мочегонное и отхаркивающее действие, улучшает пищеварение и аппетит, препятствует метеоризму; корни обладают антибактериальной активностью. Любисток использовали врачи древности как средство, способствующее отделению мочи и жёлчи. В русской народной медицине корни применяли при отёках, пиелонефрите, задержке мочеиспускания, болезнях сердца, дыхательных органов (хрипоте, бронхите и катаре верхних дыхательных путей), подагре, мигрени, ревматизме, анемии, </a:t>
            </a:r>
            <a:r>
              <a:rPr lang="ru-RU" sz="3500" dirty="0" err="1" smtClean="0"/>
              <a:t>альгоменорее</a:t>
            </a:r>
            <a:r>
              <a:rPr lang="ru-RU" sz="3500" dirty="0" smtClean="0"/>
              <a:t>, как успокоительное при нервных расстройствах, ранозаживляющее, противоглистное, для укрепления волос.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Облепиха</a:t>
            </a:r>
            <a:endParaRPr lang="ru-RU" dirty="0"/>
          </a:p>
        </p:txBody>
      </p:sp>
      <p:pic>
        <p:nvPicPr>
          <p:cNvPr id="3074" name="Picture 2" descr="C:\Users\Kraftway\Downloads\мои документы\облепих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12776"/>
            <a:ext cx="6912767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Облепиха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Плоды съедобные, используются для получения соков, компотов, вин, облепихового масла. Это масло находит широкое применение в медицине и косметологии, входит в состав лосьонов, мазей, лекарственных препаратов.</a:t>
            </a:r>
          </a:p>
          <a:p>
            <a:r>
              <a:rPr lang="ru-RU" dirty="0" smtClean="0"/>
              <a:t>Плоды облепихи на ветке зимой</a:t>
            </a:r>
          </a:p>
          <a:p>
            <a:r>
              <a:rPr lang="ru-RU" dirty="0" smtClean="0"/>
              <a:t>Облепиха </a:t>
            </a:r>
            <a:r>
              <a:rPr lang="ru-RU" dirty="0" err="1" smtClean="0"/>
              <a:t>грушиновидная</a:t>
            </a:r>
            <a:r>
              <a:rPr lang="ru-RU" dirty="0" smtClean="0"/>
              <a:t> культивируется ради плодов, имеет значение и как декоративное растение.</a:t>
            </a:r>
          </a:p>
          <a:p>
            <a:r>
              <a:rPr lang="ru-RU" dirty="0" smtClean="0"/>
              <a:t>Облепихи используются для закрепления песков, дорожных откосов, оврагов, для живых изгородей.</a:t>
            </a:r>
          </a:p>
          <a:p>
            <a:r>
              <a:rPr lang="ru-RU" dirty="0" smtClean="0"/>
              <a:t>Листья облепихи служат дубильным сырьём.</a:t>
            </a:r>
          </a:p>
          <a:p>
            <a:r>
              <a:rPr lang="ru-RU" dirty="0" smtClean="0"/>
              <a:t>Плоды являются важной составляющей частью зимней пищи некоторых птиц, например, рябинника.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Календула лекарственная</a:t>
            </a:r>
            <a:endParaRPr lang="ru-RU" dirty="0"/>
          </a:p>
        </p:txBody>
      </p:sp>
      <p:pic>
        <p:nvPicPr>
          <p:cNvPr id="4098" name="Picture 2" descr="C:\Users\Kraftway\Downloads\мои документы\календул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639887"/>
            <a:ext cx="8229600" cy="4629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Календула лекарственная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200" dirty="0" smtClean="0"/>
              <a:t>Как лекарственное растение выращивается на промышленных плантациях.</a:t>
            </a:r>
          </a:p>
          <a:p>
            <a:r>
              <a:rPr lang="ru-RU" sz="1200" dirty="0" smtClean="0"/>
              <a:t>Применяют как ранозаживляющее, бактерицидное и противовоспалительное средство: настой — как желчегонное, настойка — при ангине, желудочно-кишечных заболеваниях, воспалительных процессах печени, для лечения пародонтоза; мазь — при ушибах, порезах, фурункулёзе, ожогах, дезинфицирует раны; препарат «</a:t>
            </a:r>
            <a:r>
              <a:rPr lang="ru-RU" sz="1200" dirty="0" err="1" smtClean="0"/>
              <a:t>Калефлон</a:t>
            </a:r>
            <a:r>
              <a:rPr lang="ru-RU" sz="1200" dirty="0" smtClean="0"/>
              <a:t>» — как </a:t>
            </a:r>
            <a:r>
              <a:rPr lang="ru-RU" sz="1200" dirty="0" err="1" smtClean="0"/>
              <a:t>противоязвенное</a:t>
            </a:r>
            <a:r>
              <a:rPr lang="ru-RU" sz="1200" dirty="0" smtClean="0"/>
              <a:t> средство.</a:t>
            </a:r>
          </a:p>
          <a:p>
            <a:r>
              <a:rPr lang="ru-RU" sz="1200" dirty="0" smtClean="0"/>
              <a:t>Употребляют для ароматизации и окраски сыра и масла, как приправу к разным блюдам и в качестве гарнира к супам, салатам, тушёным блюдам.</a:t>
            </a:r>
          </a:p>
          <a:p>
            <a:r>
              <a:rPr lang="ru-RU" sz="1200" dirty="0" smtClean="0"/>
              <a:t>Сорта календулы лекарственной чрезвычайно разнообразны по окраске; в качестве декоративных особенно популярны два махровых сорта: '</a:t>
            </a:r>
            <a:r>
              <a:rPr lang="ru-RU" sz="1200" dirty="0" err="1" smtClean="0"/>
              <a:t>Lemon</a:t>
            </a:r>
            <a:r>
              <a:rPr lang="ru-RU" sz="1200" dirty="0" smtClean="0"/>
              <a:t> </a:t>
            </a:r>
            <a:r>
              <a:rPr lang="ru-RU" sz="1200" dirty="0" err="1" smtClean="0"/>
              <a:t>Queen</a:t>
            </a:r>
            <a:r>
              <a:rPr lang="ru-RU" sz="1200" dirty="0" smtClean="0"/>
              <a:t>' ('Лимонная королева') и '</a:t>
            </a:r>
            <a:r>
              <a:rPr lang="ru-RU" sz="1200" dirty="0" err="1" smtClean="0"/>
              <a:t>Orange</a:t>
            </a:r>
            <a:r>
              <a:rPr lang="ru-RU" sz="1200" dirty="0" smtClean="0"/>
              <a:t> </a:t>
            </a:r>
            <a:r>
              <a:rPr lang="ru-RU" sz="1200" dirty="0" err="1" smtClean="0"/>
              <a:t>King</a:t>
            </a:r>
            <a:r>
              <a:rPr lang="ru-RU" sz="1200" dirty="0" smtClean="0"/>
              <a:t>' ('Оранжевый король').</a:t>
            </a:r>
          </a:p>
          <a:p>
            <a:r>
              <a:rPr lang="ru-RU" sz="1200" dirty="0" smtClean="0"/>
              <a:t>Из книги Я. </a:t>
            </a:r>
            <a:r>
              <a:rPr lang="ru-RU" sz="1200" dirty="0" err="1" smtClean="0"/>
              <a:t>Кибала</a:t>
            </a:r>
            <a:r>
              <a:rPr lang="ru-RU" sz="1200" dirty="0" smtClean="0"/>
              <a:t> «Специи и пряности»:</a:t>
            </a:r>
          </a:p>
          <a:p>
            <a:r>
              <a:rPr lang="ru-RU" sz="1200" dirty="0" err="1" smtClean="0"/>
              <a:t>Календулин</a:t>
            </a:r>
            <a:r>
              <a:rPr lang="ru-RU" sz="1200" dirty="0" smtClean="0"/>
              <a:t> прекрасно растворяется в жирах, а поэтому, если мы хотим придать красивый оттенок тесту, надо сначала проварить в молоке лепестки календулы.</a:t>
            </a:r>
          </a:p>
          <a:p>
            <a:r>
              <a:rPr lang="ru-RU" sz="1200" b="1" dirty="0" smtClean="0"/>
              <a:t>Лекарственное сырьё</a:t>
            </a:r>
          </a:p>
          <a:p>
            <a:r>
              <a:rPr lang="ru-RU" sz="1200" dirty="0" smtClean="0"/>
              <a:t>В качестве лекарственного сырья используются цветки ноготков (</a:t>
            </a:r>
            <a:r>
              <a:rPr lang="ru-RU" sz="1200" dirty="0" err="1" smtClean="0"/>
              <a:t>лат.</a:t>
            </a:r>
            <a:r>
              <a:rPr lang="ru-RU" sz="1200" i="1" dirty="0" err="1" smtClean="0"/>
              <a:t>Flores</a:t>
            </a:r>
            <a:r>
              <a:rPr lang="ru-RU" sz="1200" i="1" dirty="0" smtClean="0"/>
              <a:t> </a:t>
            </a:r>
            <a:r>
              <a:rPr lang="ru-RU" sz="1200" i="1" dirty="0" err="1" smtClean="0"/>
              <a:t>Calendulae</a:t>
            </a:r>
            <a:r>
              <a:rPr lang="ru-RU" sz="1200" dirty="0" smtClean="0"/>
              <a:t>). Цветки собирают многократно с начала цветения до заморозков через 3—5 дней. Сушат в сушилках при температуре 50—60 °C, реже в воздушных сушилках или под навесами при хорошем проветривании. Срок годности сырья 2 года.</a:t>
            </a:r>
          </a:p>
          <a:p>
            <a:r>
              <a:rPr lang="ru-RU" sz="1200" dirty="0" smtClean="0"/>
              <a:t>В надземной части растения содержатся горечи, дубильные вещества, фитонциды; в семенах — жирное масло и алкалоиды; цветки ноготков содержат эфирное масло, </a:t>
            </a:r>
            <a:r>
              <a:rPr lang="ru-RU" sz="1200" dirty="0" err="1" smtClean="0"/>
              <a:t>каротиноиды(α- </a:t>
            </a:r>
            <a:r>
              <a:rPr lang="ru-RU" sz="1200" dirty="0" smtClean="0"/>
              <a:t>и </a:t>
            </a:r>
            <a:r>
              <a:rPr lang="ru-RU" sz="1200" dirty="0" err="1" smtClean="0"/>
              <a:t>β-каротины</a:t>
            </a:r>
            <a:r>
              <a:rPr lang="ru-RU" sz="1200" dirty="0" smtClean="0"/>
              <a:t>, </a:t>
            </a:r>
            <a:r>
              <a:rPr lang="ru-RU" sz="1200" dirty="0" err="1" smtClean="0"/>
              <a:t>ликопин</a:t>
            </a:r>
            <a:r>
              <a:rPr lang="ru-RU" sz="1200" dirty="0" smtClean="0"/>
              <a:t>, </a:t>
            </a:r>
            <a:r>
              <a:rPr lang="ru-RU" sz="1200" dirty="0" err="1" smtClean="0"/>
              <a:t>лютеин</a:t>
            </a:r>
            <a:r>
              <a:rPr lang="ru-RU" sz="1200" dirty="0" smtClean="0"/>
              <a:t>, </a:t>
            </a:r>
            <a:r>
              <a:rPr lang="ru-RU" sz="1200" dirty="0" err="1" smtClean="0"/>
              <a:t>виолаксантин</a:t>
            </a:r>
            <a:r>
              <a:rPr lang="ru-RU" sz="1200" dirty="0" smtClean="0"/>
              <a:t> </a:t>
            </a:r>
            <a:r>
              <a:rPr lang="ru-RU" sz="1200" dirty="0" err="1" smtClean="0"/>
              <a:t>и</a:t>
            </a:r>
            <a:r>
              <a:rPr lang="ru-RU" sz="1200" dirty="0" smtClean="0"/>
              <a:t> др.), </a:t>
            </a:r>
            <a:r>
              <a:rPr lang="ru-RU" sz="1200" dirty="0" err="1" smtClean="0"/>
              <a:t>флавоноиды</a:t>
            </a:r>
            <a:r>
              <a:rPr lang="ru-RU" sz="1200" dirty="0" smtClean="0"/>
              <a:t>, сапонины, салициловую кислоту, смолы, слизь, органические кислоты, следы алкалоидов.</a:t>
            </a:r>
          </a:p>
          <a:p>
            <a:r>
              <a:rPr lang="ru-RU" sz="1200" dirty="0" smtClean="0"/>
              <a:t>Препараты, изготовленные на основе календулы, оказывают успокаивающее действие на центральную нервную систему, снижают рефлекторную возбудимость, обладают бактерицидным свойством в отношении ряда возбудителей, особенно стафилококков и стрептококков.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Пустырник сердечный</a:t>
            </a:r>
            <a:endParaRPr lang="ru-RU" dirty="0"/>
          </a:p>
        </p:txBody>
      </p:sp>
      <p:pic>
        <p:nvPicPr>
          <p:cNvPr id="1027" name="Picture 3" descr="C:\Users\Kraftway\Downloads\мои документы\пустырник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6984776" cy="48239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Пустырник сердечный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Практическое использование растения связано в первую очередь с его лекарственными свойствами. Заготовку сырья производят во время цветения (обычно в июле), срезая верхние облиственные части растений. Затем траву быстро сушат без доступа солнечных лучей под навесом либо в закрытых хорошо проветриваемых помещениях. Традиционно растение применялось в медицине как седативное и </a:t>
            </a:r>
            <a:r>
              <a:rPr lang="ru-RU" dirty="0" err="1" smtClean="0"/>
              <a:t>сердечно-сосудистое</a:t>
            </a:r>
            <a:r>
              <a:rPr lang="ru-RU" dirty="0" smtClean="0"/>
              <a:t> средство, при тромбозах, нарушениях менструального цикла, неврозах, артериальной гипертензии и других заболеваниях. Раньше растение рекомендовали беременным женщинам для снижения повышенной возбудимости, современная медицина применять пустырник при беременности не рекомендует. Форма использования растения — настойка травы («настойка пустырника», </a:t>
            </a:r>
            <a:r>
              <a:rPr lang="ru-RU" i="1" dirty="0" err="1" smtClean="0"/>
              <a:t>Tinctura</a:t>
            </a:r>
            <a:r>
              <a:rPr lang="ru-RU" i="1" dirty="0" smtClean="0"/>
              <a:t> </a:t>
            </a:r>
            <a:r>
              <a:rPr lang="ru-RU" i="1" dirty="0" err="1" smtClean="0"/>
              <a:t>Leonuri</a:t>
            </a:r>
            <a:r>
              <a:rPr lang="ru-RU" dirty="0" smtClean="0"/>
              <a:t>) и жидкий экстракт («пустырника экстракт жидкий», </a:t>
            </a:r>
            <a:r>
              <a:rPr lang="ru-RU" i="1" dirty="0" err="1" smtClean="0"/>
              <a:t>Extractum</a:t>
            </a:r>
            <a:r>
              <a:rPr lang="ru-RU" i="1" dirty="0" smtClean="0"/>
              <a:t> </a:t>
            </a:r>
            <a:r>
              <a:rPr lang="ru-RU" i="1" dirty="0" err="1" smtClean="0"/>
              <a:t>Leonuri</a:t>
            </a:r>
            <a:r>
              <a:rPr lang="ru-RU" i="1" dirty="0" smtClean="0"/>
              <a:t> </a:t>
            </a:r>
            <a:r>
              <a:rPr lang="ru-RU" i="1" dirty="0" err="1" smtClean="0"/>
              <a:t>fluidum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В Государственную фармакопею Российской Федерации (XIII издание, 2015) в список лекарственного растительного сырья включена так называемая «трава пустырника» (</a:t>
            </a:r>
            <a:r>
              <a:rPr lang="ru-RU" i="1" dirty="0" err="1" smtClean="0"/>
              <a:t>Leonuri</a:t>
            </a:r>
            <a:r>
              <a:rPr lang="ru-RU" i="1" dirty="0" smtClean="0"/>
              <a:t> </a:t>
            </a:r>
            <a:r>
              <a:rPr lang="ru-RU" i="1" dirty="0" err="1" smtClean="0"/>
              <a:t>herba</a:t>
            </a:r>
            <a:r>
              <a:rPr lang="ru-RU" dirty="0" smtClean="0"/>
              <a:t>) — собранная в начале цветения «трава» (верхние части стеблей длиной до 40 см с листьями, цветками, бутонами и незрелыми плодами) дикорастущего либо культивируемого пустырника сердечного либо пустырника </a:t>
            </a:r>
            <a:r>
              <a:rPr lang="ru-RU" dirty="0" err="1" smtClean="0"/>
              <a:t>пятилопастного</a:t>
            </a:r>
            <a:r>
              <a:rPr lang="ru-RU" dirty="0" smtClean="0"/>
              <a:t> (</a:t>
            </a:r>
            <a:r>
              <a:rPr lang="ru-RU" i="1" dirty="0" err="1" smtClean="0"/>
              <a:t>Leonurus</a:t>
            </a:r>
            <a:r>
              <a:rPr lang="ru-RU" i="1" dirty="0" smtClean="0"/>
              <a:t> </a:t>
            </a:r>
            <a:r>
              <a:rPr lang="ru-RU" i="1" dirty="0" err="1" smtClean="0"/>
              <a:t>quinquelobatus</a:t>
            </a:r>
            <a:r>
              <a:rPr lang="ru-RU" dirty="0" smtClean="0"/>
              <a:t>). Трава пустырника после сбора измельчается, затем сушится. Высушенная трава может поступать в аптеки в упакованном виде (в форме либо измельчённого сырья, либо </a:t>
            </a:r>
            <a:r>
              <a:rPr lang="ru-RU" dirty="0" err="1" smtClean="0"/>
              <a:t>фильтр-пакетов</a:t>
            </a:r>
            <a:r>
              <a:rPr lang="ru-RU" dirty="0" smtClean="0"/>
              <a:t>), а может подвергаться дополнительной переработке. Например, для получения препаратов пустырника в </a:t>
            </a:r>
            <a:r>
              <a:rPr lang="ru-RU" dirty="0" err="1" smtClean="0"/>
              <a:t>таблетированном</a:t>
            </a:r>
            <a:r>
              <a:rPr lang="ru-RU" dirty="0" smtClean="0"/>
              <a:t> виде через высушенную траву, помещённую в экстрактор, многократно пропускают водно-спиртовой раствор, который затем сначала упаривается под вакуумом в мягком температурном режиме, а затем досушивается в специальном сушильном аппарате. Получившийся сухой экстракт смешивается с другими действующими и вспомогательными веществами, после чего </a:t>
            </a:r>
            <a:r>
              <a:rPr lang="ru-RU" dirty="0" err="1" smtClean="0"/>
              <a:t>таблетируется</a:t>
            </a:r>
            <a:r>
              <a:rPr lang="ru-RU" dirty="0" smtClean="0"/>
              <a:t>, </a:t>
            </a:r>
            <a:r>
              <a:rPr lang="ru-RU" dirty="0" err="1" smtClean="0"/>
              <a:t>блистерируется</a:t>
            </a:r>
            <a:r>
              <a:rPr lang="ru-RU" dirty="0" smtClean="0"/>
              <a:t> и упаковывается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Ромашка аптечная</a:t>
            </a:r>
            <a:endParaRPr lang="ru-RU" dirty="0"/>
          </a:p>
        </p:txBody>
      </p:sp>
      <p:pic>
        <p:nvPicPr>
          <p:cNvPr id="2051" name="Picture 3" descr="C:\Users\Kraftway\Downloads\мои документы\ромашка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8678" y="1600200"/>
            <a:ext cx="6746644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Ромашка аптечная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В современной научной медицине используют настои и отвары цветочных корзинок ромашки и её </a:t>
            </a:r>
            <a:r>
              <a:rPr lang="ru-RU" u="sng" dirty="0" smtClean="0"/>
              <a:t>эфирное масло</a:t>
            </a:r>
            <a:r>
              <a:rPr lang="ru-RU" dirty="0" smtClean="0"/>
              <a:t>. Цветки ромашки применяют в составе желудочных, потогонных и мягчительных сборов внутрь и наружно.</a:t>
            </a:r>
          </a:p>
          <a:p>
            <a:r>
              <a:rPr lang="ru-RU" dirty="0" smtClean="0"/>
              <a:t>Настой цветочных корзинок ромашки оказывает противовоспалительное, кровоостанавливающее, антисептическое, слабое вяжущее, болеутоляющее, седативное, противосудорожное, потогонное, желчегонное действие. </a:t>
            </a:r>
          </a:p>
          <a:p>
            <a:r>
              <a:rPr lang="ru-RU" dirty="0" smtClean="0"/>
              <a:t>Препараты ромашки аптечной внутрь назначают как потогонное, ветрогонное, спазмолитическое средство при расстройствах менструаций, спазмах кишечника, метеоризме, поносах, гастритах, колитах; наружно — для полоскания рта, зева и горла, для клизм и ванн, как мягчительное и противовоспалительное средство в виде припарок из распаренных цветков ромашки и бузины чёрной. Отвар ромашки используют также для промывания гноящихся ран и как примочку для глаз. </a:t>
            </a:r>
            <a:r>
              <a:rPr lang="ru-RU" dirty="0" err="1" smtClean="0"/>
              <a:t>Хамазулен</a:t>
            </a:r>
            <a:r>
              <a:rPr lang="ru-RU" dirty="0" smtClean="0"/>
              <a:t> и его синтетические аналоги используют для лечения бронхиальной астмы, ревматизма, аллергических гастритов и колитов, экземы, ожогов рентгеновскими лучами.</a:t>
            </a:r>
          </a:p>
          <a:p>
            <a:r>
              <a:rPr lang="ru-RU" dirty="0" smtClean="0"/>
              <a:t>Ромашковое масло применяют в </a:t>
            </a:r>
            <a:r>
              <a:rPr lang="ru-RU" dirty="0" err="1" smtClean="0"/>
              <a:t>ароматерапии</a:t>
            </a:r>
            <a:r>
              <a:rPr lang="ru-RU" dirty="0" smtClean="0"/>
              <a:t> при бессоннице, мигрени, воспалении кожных покровов, а также при ожогах и экземах, рекомендуется при астме, бронхитах, кашле, гриппе, циститах, раздражительности, полезно для детей и людей преклонного возраста. Масло применяется наружно вместе с растительным маслом, внутрь с мёдом, а также в виде ингаляций, ванн, аппликаций и компрессов. Запах ромашкового масла характеризуется как глубокий, слегка горьковатый, тёплый, тяжеловесный. Он относится к седативным ароматам. Запах ромашки снимает головную боль, чувство тяжести в затылке, мышцах, улучшает деятельность головного мозга при умственном утомлении, снимает раздражение и успокаивает вспышки ярости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Барбарис обыкновенный</a:t>
            </a:r>
            <a:endParaRPr lang="ru-RU" dirty="0"/>
          </a:p>
        </p:txBody>
      </p:sp>
      <p:pic>
        <p:nvPicPr>
          <p:cNvPr id="4098" name="Picture 2" descr="C:\Users\Kraftway\Downloads\мои документы\барбарис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54770"/>
            <a:ext cx="7056784" cy="4954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Барбарис обыкновенный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Все части растения содержат </a:t>
            </a:r>
            <a:r>
              <a:rPr lang="ru-RU" dirty="0" err="1" smtClean="0"/>
              <a:t>изохинолиновые</a:t>
            </a:r>
            <a:r>
              <a:rPr lang="ru-RU" dirty="0" smtClean="0"/>
              <a:t> алкалоиды, главный из которых берберин, а листья — витамины C, E, </a:t>
            </a:r>
            <a:r>
              <a:rPr lang="ru-RU" dirty="0" err="1" smtClean="0"/>
              <a:t>каротиноиды</a:t>
            </a:r>
            <a:r>
              <a:rPr lang="ru-RU" dirty="0" smtClean="0"/>
              <a:t>, органические кислоты (яблочную, лимонную, виннокаменную), минеральные соли, а в период плодоношения — эфирное масло. В коре корней содержится также </a:t>
            </a:r>
            <a:r>
              <a:rPr lang="ru-RU" dirty="0" err="1" smtClean="0"/>
              <a:t>пальматин</a:t>
            </a:r>
            <a:r>
              <a:rPr lang="ru-RU" dirty="0" smtClean="0"/>
              <a:t>, </a:t>
            </a:r>
            <a:r>
              <a:rPr lang="ru-RU" dirty="0" err="1" smtClean="0"/>
              <a:t>колумбамин</a:t>
            </a:r>
            <a:r>
              <a:rPr lang="ru-RU" dirty="0" smtClean="0"/>
              <a:t>, </a:t>
            </a:r>
            <a:r>
              <a:rPr lang="ru-RU" dirty="0" err="1" smtClean="0"/>
              <a:t>ятроррицин</a:t>
            </a:r>
            <a:r>
              <a:rPr lang="ru-RU" dirty="0" smtClean="0"/>
              <a:t> и </a:t>
            </a:r>
            <a:r>
              <a:rPr lang="ru-RU" dirty="0" err="1" smtClean="0"/>
              <a:t>оксиакантин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Лекарственным сырьём являются лист (лат. </a:t>
            </a:r>
            <a:r>
              <a:rPr lang="ru-RU" i="1" dirty="0" err="1" smtClean="0"/>
              <a:t>Folium</a:t>
            </a:r>
            <a:r>
              <a:rPr lang="ru-RU" i="1" dirty="0" smtClean="0"/>
              <a:t> </a:t>
            </a:r>
            <a:r>
              <a:rPr lang="ru-RU" i="1" dirty="0" err="1" smtClean="0"/>
              <a:t>Berberidis</a:t>
            </a:r>
            <a:r>
              <a:rPr lang="ru-RU" dirty="0" smtClean="0"/>
              <a:t>) и корень (</a:t>
            </a:r>
            <a:r>
              <a:rPr lang="ru-RU" i="1" dirty="0" err="1" smtClean="0"/>
              <a:t>Radix</a:t>
            </a:r>
            <a:r>
              <a:rPr lang="ru-RU" i="1" dirty="0" smtClean="0"/>
              <a:t> </a:t>
            </a:r>
            <a:r>
              <a:rPr lang="ru-RU" i="1" dirty="0" err="1" smtClean="0"/>
              <a:t>Berberidis</a:t>
            </a:r>
            <a:r>
              <a:rPr lang="ru-RU" dirty="0" smtClean="0"/>
              <a:t>) барбариса обыкновенного. Листья заготавливают во время </a:t>
            </a:r>
            <a:r>
              <a:rPr lang="ru-RU" dirty="0" err="1" smtClean="0"/>
              <a:t>бутонизации</a:t>
            </a:r>
            <a:r>
              <a:rPr lang="ru-RU" dirty="0" smtClean="0"/>
              <a:t> и цветения; корни — ранней весной до распускания почек или осенью после созревания плодов.</a:t>
            </a:r>
          </a:p>
          <a:p>
            <a:r>
              <a:rPr lang="ru-RU" dirty="0" smtClean="0"/>
              <a:t>Настойка листьев барбариса обладает кровоостанавливающим (повышает свёртываемость крови) и желчегонным действием. Препараты барбариса стимулируют сокращение мускулатуры, суживают сосуды отдельных органов, вызывают понижение тонуса жёлчного пузыря, обладают болеутоляющим и противовоспалительным действием. Берберин, выделяемый из барбариса, применяется в научной медицинской практике. Он используется при лечении заболеваний жёлчного пузыря (хронический рецидивирующий холецистит, </a:t>
            </a:r>
            <a:r>
              <a:rPr lang="ru-RU" dirty="0" err="1" smtClean="0"/>
              <a:t>дискинезия</a:t>
            </a:r>
            <a:r>
              <a:rPr lang="ru-RU" dirty="0" smtClean="0"/>
              <a:t> жёлчного пузыря), а также некоторых злокачественных опухолей.</a:t>
            </a:r>
          </a:p>
          <a:p>
            <a:r>
              <a:rPr lang="ru-RU" dirty="0" smtClean="0"/>
              <a:t>В народной медицине барбарис используется как кровоостанавливающее средство, а также при заболеваниях почек, печени, мочевых путей, а также как потогонное. Экстракт из листьев барбариса известен как кровоостанавливающее средство при женских заболеваниях.</a:t>
            </a:r>
          </a:p>
          <a:p>
            <a:r>
              <a:rPr lang="ru-RU" dirty="0" smtClean="0"/>
              <a:t>В гомеопатии барбарис обыкновенный применяется в виде тинктуры из высушенной коры и корней с 60-процентным спиртом. Вместо тинктуры изредка применяется алкалоид берберин в виде порошка с молочным сахаром или раствора в 90-процентном спирте.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Боярышник кровяно-красный</a:t>
            </a:r>
            <a:endParaRPr lang="ru-RU" dirty="0"/>
          </a:p>
        </p:txBody>
      </p:sp>
      <p:pic>
        <p:nvPicPr>
          <p:cNvPr id="5122" name="Picture 2" descr="C:\Users\Kraftway\Downloads\мои документы\боярышник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00200"/>
            <a:ext cx="7704856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Боярышник кровяно-красный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Препараты боярышника применяют при функциональных расстройствах сердечной деятельности, при гипертонической болезни, стенокардии, </a:t>
            </a:r>
            <a:r>
              <a:rPr lang="ru-RU" dirty="0" err="1" smtClean="0"/>
              <a:t>антигионеврозах</a:t>
            </a:r>
            <a:r>
              <a:rPr lang="ru-RU" dirty="0" smtClean="0"/>
              <a:t>, мерцательной аритмии, пароксизмальной тахикардии, общем атеросклерозе, климактерическом неврозе, при повышенной функции щитовидной железы, сердечной слабости после перенесённых тяжёлых заболеваний, бессоннице у сердечных больных и гипертиреозе с тахикардией. Экстракт — при </a:t>
            </a:r>
            <a:r>
              <a:rPr lang="ru-RU" dirty="0" err="1" smtClean="0"/>
              <a:t>гиполактии</a:t>
            </a:r>
            <a:r>
              <a:rPr lang="ru-RU" dirty="0" smtClean="0"/>
              <a:t> увеличивает лактацию и устраняет диспепсические явления у детей грудного возраста. Боярышник кроваво-красный понижает возбудимость центральной нервной системы, оказывает тонизирующее влияние на сердечную мышцу, усиливает кровообращение в коронарных сосудах сердца и сосудах мозга, устраняет тахикардию и аритмию, снимает неприятные ощущения в области сердца, несколько снижает кровяное давление и улучшает общее состояние больных.</a:t>
            </a:r>
          </a:p>
          <a:p>
            <a:r>
              <a:rPr lang="ru-RU" dirty="0" smtClean="0"/>
              <a:t>Кора (собранных ранней весной молодых веточек). В народной медицине — как противолихорадочное средство, а также при поносе.</a:t>
            </a:r>
          </a:p>
          <a:p>
            <a:r>
              <a:rPr lang="ru-RU" dirty="0" smtClean="0"/>
              <a:t>Цветки. В народной медицине настой, сок — при бессоннице, гипертонической болезни, в климактерическом периоде. Настойка — при </a:t>
            </a:r>
            <a:r>
              <a:rPr lang="ru-RU" dirty="0" err="1" smtClean="0"/>
              <a:t>кардионеврозах</a:t>
            </a:r>
            <a:r>
              <a:rPr lang="ru-RU" dirty="0" smtClean="0"/>
              <a:t>, гипертонической болезни.</a:t>
            </a:r>
          </a:p>
          <a:p>
            <a:r>
              <a:rPr lang="ru-RU" dirty="0" smtClean="0"/>
              <a:t>Цветки, плоды. Сок — при неврозах пищевода, заболеваниях кожи, печени и желчевыводящих путей, функциональных расстройствах сердечной деятельности, ангионеврозах, мерцательной аритмии, одышке, головокружении, бессоннице, в климактерическом периоде, а также как средство, стимулирующее обмен веществ.</a:t>
            </a:r>
          </a:p>
          <a:p>
            <a:r>
              <a:rPr lang="ru-RU" dirty="0" smtClean="0"/>
              <a:t>Плоды. В народной медицине настой — при гипертонической болезни, вегетоневрозах, головокружении, удушье, в климактерическом периоде.</a:t>
            </a:r>
          </a:p>
          <a:p>
            <a:r>
              <a:rPr lang="ru-RU" dirty="0" smtClean="0"/>
              <a:t>Настойка цветов, жидкий экстракт плодов боярышника входят в состав известного комплексного препарата «</a:t>
            </a:r>
            <a:r>
              <a:rPr lang="ru-RU" dirty="0" err="1" smtClean="0"/>
              <a:t>Кардиовален</a:t>
            </a:r>
            <a:r>
              <a:rPr lang="ru-RU" dirty="0" smtClean="0"/>
              <a:t>», предназначенного для лечения </a:t>
            </a:r>
            <a:r>
              <a:rPr lang="ru-RU" dirty="0" err="1" smtClean="0"/>
              <a:t>сердечно-сосудистых</a:t>
            </a:r>
            <a:r>
              <a:rPr lang="ru-RU" dirty="0" smtClean="0"/>
              <a:t> заболеваний, в частности неврозов сердца, а также в сборы для почек.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9600" dirty="0" smtClean="0"/>
              <a:t>Спасибо за внимание</a:t>
            </a:r>
            <a:endParaRPr lang="ru-RU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</TotalTime>
  <Words>137</Words>
  <Application>Microsoft Office PowerPoint</Application>
  <PresentationFormat>Экран (4:3)</PresentationFormat>
  <Paragraphs>58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Апекс</vt:lpstr>
      <vt:lpstr>   ГАУ «КЦСОН города Каменска-Уральского»  Школа пожилого возраста по направлению: Садоводы и огородники   Тема: « Лекарственные  растения на огороде».</vt:lpstr>
      <vt:lpstr>Любисток</vt:lpstr>
      <vt:lpstr>Любисток</vt:lpstr>
      <vt:lpstr>Облепиха</vt:lpstr>
      <vt:lpstr>Облепиха</vt:lpstr>
      <vt:lpstr>Календула лекарственная</vt:lpstr>
      <vt:lpstr>Календула лекарственная</vt:lpstr>
      <vt:lpstr>Пустырник сердечный</vt:lpstr>
      <vt:lpstr>Пустырник сердечный</vt:lpstr>
      <vt:lpstr>Ромашка аптечная</vt:lpstr>
      <vt:lpstr>Ромашка аптечная</vt:lpstr>
      <vt:lpstr>Барбарис обыкновенный</vt:lpstr>
      <vt:lpstr>Барбарис обыкновенный</vt:lpstr>
      <vt:lpstr>Боярышник кровяно-красный</vt:lpstr>
      <vt:lpstr>Боярышник кровяно-красный</vt:lpstr>
      <vt:lpstr>Слайд 16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Лекартсвенные растения на огороде</dc:title>
  <dc:creator>Kraftway</dc:creator>
  <cp:lastModifiedBy>Shafikova_GA</cp:lastModifiedBy>
  <cp:revision>13</cp:revision>
  <dcterms:created xsi:type="dcterms:W3CDTF">2020-11-16T06:42:06Z</dcterms:created>
  <dcterms:modified xsi:type="dcterms:W3CDTF">2020-11-23T05:33:51Z</dcterms:modified>
</cp:coreProperties>
</file>